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29"/>
  </p:notesMasterIdLst>
  <p:handoutMasterIdLst>
    <p:handoutMasterId r:id="rId30"/>
  </p:handoutMasterIdLst>
  <p:sldIdLst>
    <p:sldId id="603" r:id="rId5"/>
    <p:sldId id="604" r:id="rId6"/>
    <p:sldId id="605" r:id="rId7"/>
    <p:sldId id="612" r:id="rId8"/>
    <p:sldId id="608" r:id="rId9"/>
    <p:sldId id="609" r:id="rId10"/>
    <p:sldId id="610" r:id="rId11"/>
    <p:sldId id="559" r:id="rId12"/>
    <p:sldId id="586" r:id="rId13"/>
    <p:sldId id="574" r:id="rId14"/>
    <p:sldId id="573" r:id="rId15"/>
    <p:sldId id="575" r:id="rId16"/>
    <p:sldId id="57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611" r:id="rId27"/>
    <p:sldId id="571" r:id="rId2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FF4B4B"/>
    <a:srgbClr val="987BB7"/>
    <a:srgbClr val="DDF2DA"/>
    <a:srgbClr val="CCFF99"/>
    <a:srgbClr val="FFFFEF"/>
    <a:srgbClr val="FFE0C1"/>
    <a:srgbClr val="FFF2E5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2705" autoAdjust="0"/>
  </p:normalViewPr>
  <p:slideViewPr>
    <p:cSldViewPr snapToGrid="0" showGuides="1">
      <p:cViewPr varScale="1">
        <p:scale>
          <a:sx n="106" d="100"/>
          <a:sy n="106" d="100"/>
        </p:scale>
        <p:origin x="3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45304132595776E-2"/>
          <c:y val="0.27138660040177609"/>
          <c:w val="0.77674658118603079"/>
          <c:h val="0.5604256228727368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292100" h="254000"/>
              <a:bevelB w="203200" h="101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FCD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2C-46C3-8372-422CF1E248EB}"/>
              </c:ext>
            </c:extLst>
          </c:dPt>
          <c:dPt>
            <c:idx val="1"/>
            <c:bubble3D val="0"/>
            <c:spPr>
              <a:solidFill>
                <a:srgbClr val="5D5D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2C-46C3-8372-422CF1E248EB}"/>
              </c:ext>
            </c:extLst>
          </c:dPt>
          <c:dPt>
            <c:idx val="2"/>
            <c:bubble3D val="0"/>
            <c:spPr>
              <a:solidFill>
                <a:srgbClr val="00DE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2C-46C3-8372-422CF1E248E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50E-4864-AEF1-ED0715977199}"/>
              </c:ext>
            </c:extLst>
          </c:dPt>
          <c:dPt>
            <c:idx val="4"/>
            <c:bubble3D val="0"/>
            <c:spPr>
              <a:solidFill>
                <a:srgbClr val="66FF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50E-4864-AEF1-ED0715977199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50E-4864-AEF1-ED0715977199}"/>
              </c:ext>
            </c:extLst>
          </c:dPt>
          <c:dPt>
            <c:idx val="6"/>
            <c:bubble3D val="0"/>
            <c:spPr>
              <a:solidFill>
                <a:srgbClr val="D57BD7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50E-4864-AEF1-ED0715977199}"/>
              </c:ext>
            </c:extLst>
          </c:dPt>
          <c:dPt>
            <c:idx val="7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950E-4864-AEF1-ED0715977199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950E-4864-AEF1-ED0715977199}"/>
              </c:ext>
            </c:extLst>
          </c:dPt>
          <c:dPt>
            <c:idx val="9"/>
            <c:bubble3D val="0"/>
            <c:spPr>
              <a:solidFill>
                <a:srgbClr val="CC0099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950E-4864-AEF1-ED0715977199}"/>
              </c:ext>
            </c:extLst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950E-4864-AEF1-ED0715977199}"/>
              </c:ext>
            </c:extLst>
          </c:dPt>
          <c:dPt>
            <c:idx val="12"/>
            <c:bubble3D val="0"/>
            <c:spPr>
              <a:solidFill>
                <a:srgbClr val="FFFFCC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950E-4864-AEF1-ED0715977199}"/>
              </c:ext>
            </c:extLst>
          </c:dPt>
          <c:dLbls>
            <c:dLbl>
              <c:idx val="0"/>
              <c:layout>
                <c:manualLayout>
                  <c:x val="2.3548943193579381E-2"/>
                  <c:y val="-3.9854460206385561E-3"/>
                </c:manualLayout>
              </c:layout>
              <c:tx>
                <c:rich>
                  <a:bodyPr/>
                  <a:lstStyle/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/>
                      <a:t>НДФЛ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/>
                      <a:t>839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r>
                      <a:rPr lang="ru-RU" baseline="0" dirty="0"/>
                      <a:t>69% </a:t>
                    </a:r>
                  </a:p>
                  <a:p>
                    <a:pPr>
                      <a:defRPr sz="1400" b="1">
                        <a:solidFill>
                          <a:schemeClr val="tx1"/>
                        </a:solidFill>
                      </a:defRPr>
                    </a:pPr>
                    <a:endParaRPr lang="ru-RU" baseline="0" dirty="0">
                      <a:solidFill>
                        <a:srgbClr val="FF0000"/>
                      </a:solidFill>
                    </a:endParaRPr>
                  </a:p>
                </c:rich>
              </c:tx>
              <c:spPr>
                <a:scene3d>
                  <a:camera prst="orthographicFront"/>
                  <a:lightRig rig="threePt" dir="t"/>
                </a:scene3d>
                <a:sp3d prstMaterial="dkEdge"/>
              </c:sp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72C-46C3-8372-422CF1E248EB}"/>
                </c:ext>
              </c:extLst>
            </c:dLbl>
            <c:dLbl>
              <c:idx val="1"/>
              <c:layout>
                <c:manualLayout>
                  <c:x val="0.24217125902788805"/>
                  <c:y val="3.460510934085266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2C-46C3-8372-422CF1E248EB}"/>
                </c:ext>
              </c:extLst>
            </c:dLbl>
            <c:dLbl>
              <c:idx val="2"/>
              <c:layout>
                <c:manualLayout>
                  <c:x val="0.26811365640259077"/>
                  <c:y val="0.1255605444784792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2C-46C3-8372-422CF1E248EB}"/>
                </c:ext>
              </c:extLst>
            </c:dLbl>
            <c:dLbl>
              <c:idx val="3"/>
              <c:layout>
                <c:manualLayout>
                  <c:x val="0.15139989238733129"/>
                  <c:y val="0.15822156072228899"/>
                </c:manualLayout>
              </c:layout>
              <c:spPr>
                <a:scene3d>
                  <a:camera prst="orthographicFront"/>
                  <a:lightRig rig="threePt" dir="t"/>
                </a:scene3d>
                <a:sp3d prstMaterial="dkEdge"/>
              </c:spPr>
              <c:txPr>
                <a:bodyPr rot="0"/>
                <a:lstStyle/>
                <a:p>
                  <a:pPr>
                    <a:defRPr sz="9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50E-4864-AEF1-ED0715977199}"/>
                </c:ext>
              </c:extLst>
            </c:dLbl>
            <c:dLbl>
              <c:idx val="4"/>
              <c:layout>
                <c:manualLayout>
                  <c:x val="0.11525587049694627"/>
                  <c:y val="0.1721670750423403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50E-4864-AEF1-ED0715977199}"/>
                </c:ext>
              </c:extLst>
            </c:dLbl>
            <c:dLbl>
              <c:idx val="5"/>
              <c:layout>
                <c:manualLayout>
                  <c:x val="8.6155678584998278E-3"/>
                  <c:y val="0.219769533619427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45093176921197"/>
                      <c:h val="0.124030554403080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950E-4864-AEF1-ED0715977199}"/>
                </c:ext>
              </c:extLst>
            </c:dLbl>
            <c:dLbl>
              <c:idx val="6"/>
              <c:layout>
                <c:manualLayout>
                  <c:x val="-0.14326944873111433"/>
                  <c:y val="0.1722093208016856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50E-4864-AEF1-ED0715977199}"/>
                </c:ext>
              </c:extLst>
            </c:dLbl>
            <c:dLbl>
              <c:idx val="7"/>
              <c:layout>
                <c:manualLayout>
                  <c:x val="-6.2075327254642737E-2"/>
                  <c:y val="0.1610372090559773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50E-4864-AEF1-ED0715977199}"/>
                </c:ext>
              </c:extLst>
            </c:dLbl>
            <c:dLbl>
              <c:idx val="8"/>
              <c:layout>
                <c:manualLayout>
                  <c:x val="-0.18763991058629545"/>
                  <c:y val="0.15046489251291648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50E-4864-AEF1-ED0715977199}"/>
                </c:ext>
              </c:extLst>
            </c:dLbl>
            <c:dLbl>
              <c:idx val="9"/>
              <c:layout>
                <c:manualLayout>
                  <c:x val="-0.19441813733280308"/>
                  <c:y val="0.122330004955994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50E-4864-AEF1-ED0715977199}"/>
                </c:ext>
              </c:extLst>
            </c:dLbl>
            <c:dLbl>
              <c:idx val="10"/>
              <c:layout>
                <c:manualLayout>
                  <c:x val="-0.22801866039168106"/>
                  <c:y val="0.2198841331233235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50E-4864-AEF1-ED0715977199}"/>
                </c:ext>
              </c:extLst>
            </c:dLbl>
            <c:dLbl>
              <c:idx val="11"/>
              <c:layout>
                <c:manualLayout>
                  <c:x val="-0.34343062572652666"/>
                  <c:y val="7.407194894190136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50E-4864-AEF1-ED0715977199}"/>
                </c:ext>
              </c:extLst>
            </c:dLbl>
            <c:dLbl>
              <c:idx val="12"/>
              <c:layout>
                <c:manualLayout>
                  <c:x val="-0.36316976584160932"/>
                  <c:y val="0.2082022348637227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50E-4864-AEF1-ED0715977199}"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Доходы от уплаты акцизов</c:v>
                </c:pt>
                <c:pt idx="2">
                  <c:v>Прочие налоговые доходы(ЕНВД, ЕСХН, патент,УСН, госпошлина)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Арендная плата</c:v>
                </c:pt>
                <c:pt idx="6">
                  <c:v>Неналоговые поступления (прочие)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838.6</c:v>
                </c:pt>
                <c:pt idx="1">
                  <c:v>43.6</c:v>
                </c:pt>
                <c:pt idx="2">
                  <c:v>50.5</c:v>
                </c:pt>
                <c:pt idx="3">
                  <c:v>58.1</c:v>
                </c:pt>
                <c:pt idx="4">
                  <c:v>155.80000000000001</c:v>
                </c:pt>
                <c:pt idx="5">
                  <c:v>57</c:v>
                </c:pt>
                <c:pt idx="6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2C-46C3-8372-422CF1E24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11"/>
        <c:holeSize val="22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815960619760198E-2"/>
          <c:y val="0.11042496600237683"/>
          <c:w val="0.76092464085187128"/>
          <c:h val="0.6107607407623356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0000"/>
                    <a:satMod val="160000"/>
                  </a:schemeClr>
                </a:gs>
                <a:gs pos="46000">
                  <a:schemeClr val="accent1">
                    <a:tint val="86000"/>
                    <a:satMod val="160000"/>
                  </a:schemeClr>
                </a:gs>
                <a:gs pos="100000">
                  <a:schemeClr val="accent1">
                    <a:shade val="40000"/>
                    <a:satMod val="160000"/>
                  </a:schemeClr>
                </a:gs>
              </a:gsLst>
              <a:path path="circle">
                <a:fillToRect l="50000" t="155000" r="50000" b="-55000"/>
              </a:path>
            </a:gradFill>
            <a:ln>
              <a:noFill/>
            </a:ln>
            <a:effectLst/>
            <a:scene3d>
              <a:camera prst="orthographicFront"/>
              <a:lightRig rig="soft" dir="t"/>
            </a:scene3d>
            <a:sp3d>
              <a:bevelT w="292100" h="254000"/>
              <a:bevelB w="203200" h="101600"/>
              <a:contourClr>
                <a:srgbClr val="000000"/>
              </a:contourClr>
            </a:sp3d>
          </c:spPr>
          <c:dPt>
            <c:idx val="0"/>
            <c:bubble3D val="0"/>
            <c:spPr>
              <a:solidFill>
                <a:srgbClr val="3FCD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2C-46C3-8372-422CF1E248EB}"/>
              </c:ext>
            </c:extLst>
          </c:dPt>
          <c:dPt>
            <c:idx val="1"/>
            <c:bubble3D val="0"/>
            <c:spPr>
              <a:solidFill>
                <a:srgbClr val="5D5D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2C-46C3-8372-422CF1E248EB}"/>
              </c:ext>
            </c:extLst>
          </c:dPt>
          <c:dPt>
            <c:idx val="2"/>
            <c:bubble3D val="0"/>
            <c:spPr>
              <a:solidFill>
                <a:srgbClr val="00D6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2C-46C3-8372-422CF1E248EB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050-40FA-BF17-CD83BB4616D8}"/>
              </c:ext>
            </c:extLst>
          </c:dPt>
          <c:dPt>
            <c:idx val="4"/>
            <c:bubble3D val="0"/>
            <c:spPr>
              <a:solidFill>
                <a:srgbClr val="66FFFF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050-40FA-BF17-CD83BB4616D8}"/>
              </c:ext>
            </c:extLst>
          </c:dPt>
          <c:dPt>
            <c:idx val="5"/>
            <c:bubble3D val="0"/>
            <c:spPr>
              <a:solidFill>
                <a:srgbClr val="FF990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050-40FA-BF17-CD83BB4616D8}"/>
              </c:ext>
            </c:extLst>
          </c:dPt>
          <c:dPt>
            <c:idx val="6"/>
            <c:bubble3D val="0"/>
            <c:spPr>
              <a:solidFill>
                <a:srgbClr val="D886DA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C050-40FA-BF17-CD83BB4616D8}"/>
              </c:ext>
            </c:extLst>
          </c:dPt>
          <c:dPt>
            <c:idx val="7"/>
            <c:bubble3D val="0"/>
            <c:spPr>
              <a:solidFill>
                <a:srgbClr val="FF505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C050-40FA-BF17-CD83BB4616D8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C050-40FA-BF17-CD83BB4616D8}"/>
              </c:ext>
            </c:extLst>
          </c:dPt>
          <c:dPt>
            <c:idx val="9"/>
            <c:bubble3D val="0"/>
            <c:spPr>
              <a:solidFill>
                <a:srgbClr val="FF0DC0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C050-40FA-BF17-CD83BB4616D8}"/>
              </c:ext>
            </c:extLst>
          </c:dPt>
          <c:dPt>
            <c:idx val="1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C050-40FA-BF17-CD83BB4616D8}"/>
              </c:ext>
            </c:extLst>
          </c:dPt>
          <c:dPt>
            <c:idx val="12"/>
            <c:bubble3D val="0"/>
            <c:spPr>
              <a:solidFill>
                <a:srgbClr val="FFFFCC"/>
              </a:solidFill>
              <a:ln>
                <a:noFill/>
              </a:ln>
              <a:effectLst/>
              <a:scene3d>
                <a:camera prst="orthographicFront"/>
                <a:lightRig rig="soft" dir="t"/>
              </a:scene3d>
              <a:sp3d>
                <a:bevelT w="292100" h="254000"/>
                <a:bevelB w="203200" h="101600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C050-40FA-BF17-CD83BB4616D8}"/>
              </c:ext>
            </c:extLst>
          </c:dPt>
          <c:dLbls>
            <c:dLbl>
              <c:idx val="0"/>
              <c:layout>
                <c:manualLayout>
                  <c:x val="-4.8214567100339792E-2"/>
                  <c:y val="3.0490680449780448E-2"/>
                </c:manualLayout>
              </c:layout>
              <c:spPr>
                <a:scene3d>
                  <a:camera prst="orthographicFront"/>
                  <a:lightRig rig="threePt" dir="t"/>
                </a:scene3d>
                <a:sp3d prstMaterial="dkEdge"/>
              </c:spPr>
              <c:txPr>
                <a:bodyPr rot="0"/>
                <a:lstStyle/>
                <a:p>
                  <a:pPr>
                    <a:defRPr sz="1400"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2C-46C3-8372-422CF1E248EB}"/>
                </c:ext>
              </c:extLst>
            </c:dLbl>
            <c:dLbl>
              <c:idx val="1"/>
              <c:layout>
                <c:manualLayout>
                  <c:x val="0.2261415546952083"/>
                  <c:y val="0.1067173815742314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72C-46C3-8372-422CF1E248EB}"/>
                </c:ext>
              </c:extLst>
            </c:dLbl>
            <c:dLbl>
              <c:idx val="2"/>
              <c:layout>
                <c:manualLayout>
                  <c:x val="0.18983611878996473"/>
                  <c:y val="0.2090787801669955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2C-46C3-8372-422CF1E248EB}"/>
                </c:ext>
              </c:extLst>
            </c:dLbl>
            <c:dLbl>
              <c:idx val="3"/>
              <c:layout>
                <c:manualLayout>
                  <c:x val="6.6427534772765862E-2"/>
                  <c:y val="0.22868010337335307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50-40FA-BF17-CD83BB4616D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50-40FA-BF17-CD83BB4616D8}"/>
                </c:ext>
              </c:extLst>
            </c:dLbl>
            <c:dLbl>
              <c:idx val="5"/>
              <c:layout>
                <c:manualLayout>
                  <c:x val="-0.11771917635181735"/>
                  <c:y val="0.1960112599441976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3755013003487"/>
                      <c:h val="0.113153178799202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C050-40FA-BF17-CD83BB4616D8}"/>
                </c:ext>
              </c:extLst>
            </c:dLbl>
            <c:dLbl>
              <c:idx val="6"/>
              <c:layout>
                <c:manualLayout>
                  <c:x val="-0.19338976756624462"/>
                  <c:y val="0.14700863788286983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7588934404325512"/>
                      <c:h val="0.134921260990278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C050-40FA-BF17-CD83BB4616D8}"/>
                </c:ext>
              </c:extLst>
            </c:dLbl>
            <c:dLbl>
              <c:idx val="7"/>
              <c:layout>
                <c:manualLayout>
                  <c:x val="-0.17992124345955271"/>
                  <c:y val="0.1611650252345535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50-40FA-BF17-CD83BB4616D8}"/>
                </c:ext>
              </c:extLst>
            </c:dLbl>
            <c:dLbl>
              <c:idx val="8"/>
              <c:layout>
                <c:manualLayout>
                  <c:x val="-0.19186942357288531"/>
                  <c:y val="6.533700090374505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50-40FA-BF17-CD83BB4616D8}"/>
                </c:ext>
              </c:extLst>
            </c:dLbl>
            <c:dLbl>
              <c:idx val="9"/>
              <c:layout>
                <c:manualLayout>
                  <c:x val="-0.19816024374413649"/>
                  <c:y val="0.1546309650180319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050-40FA-BF17-CD83BB4616D8}"/>
                </c:ext>
              </c:extLst>
            </c:dLbl>
            <c:dLbl>
              <c:idx val="10"/>
              <c:layout>
                <c:manualLayout>
                  <c:x val="-0.14673084625908406"/>
                  <c:y val="0.2918393700193267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050-40FA-BF17-CD83BB4616D8}"/>
                </c:ext>
              </c:extLst>
            </c:dLbl>
            <c:dLbl>
              <c:idx val="11"/>
              <c:layout>
                <c:manualLayout>
                  <c:x val="-0.27249380394248135"/>
                  <c:y val="9.8005587099938354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050-40FA-BF17-CD83BB4616D8}"/>
                </c:ext>
              </c:extLst>
            </c:dLbl>
            <c:dLbl>
              <c:idx val="12"/>
              <c:layout>
                <c:manualLayout>
                  <c:x val="-0.2749310086473632"/>
                  <c:y val="0.22432412039188585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050-40FA-BF17-CD83BB4616D8}"/>
                </c:ext>
              </c:extLst>
            </c:dLbl>
            <c:spPr>
              <a:scene3d>
                <a:camera prst="orthographicFront"/>
                <a:lightRig rig="threePt" dir="t"/>
              </a:scene3d>
              <a:sp3d prstMaterial="dkEdge"/>
            </c:spPr>
            <c:txPr>
              <a:bodyPr rot="0"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Доходы от уплаты акцизов</c:v>
                </c:pt>
                <c:pt idx="2">
                  <c:v>Прочие налоговые доходы (ЕНВД, ЕСХН, патент,УСН, госпошлина)</c:v>
                </c:pt>
                <c:pt idx="3">
                  <c:v>Налог на имущество физ.лиц</c:v>
                </c:pt>
                <c:pt idx="4">
                  <c:v>Земельный налог</c:v>
                </c:pt>
                <c:pt idx="5">
                  <c:v>Арендная плата</c:v>
                </c:pt>
                <c:pt idx="6">
                  <c:v>Неналоговые поступления (прочие)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988.7</c:v>
                </c:pt>
                <c:pt idx="1">
                  <c:v>48.6</c:v>
                </c:pt>
                <c:pt idx="2">
                  <c:v>61</c:v>
                </c:pt>
                <c:pt idx="3">
                  <c:v>56</c:v>
                </c:pt>
                <c:pt idx="4">
                  <c:v>153.9</c:v>
                </c:pt>
                <c:pt idx="5">
                  <c:v>62.2</c:v>
                </c:pt>
                <c:pt idx="6">
                  <c:v>30.699999999999996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2C-46C3-8372-422CF1E248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36"/>
        <c:holeSize val="22"/>
      </c:doughnutChart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prst="angle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bg1"/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461542344189617E-3"/>
          <c:y val="1.8253966428799758E-3"/>
          <c:w val="0.99615384576558108"/>
          <c:h val="0.858965543410519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spPr>
            <a:solidFill>
              <a:srgbClr val="87F1C9"/>
            </a:solidFill>
            <a:ln w="9525" cap="flat" cmpd="sng" algn="ctr">
              <a:solidFill>
                <a:schemeClr val="bg1"/>
              </a:solidFill>
              <a:round/>
            </a:ln>
            <a:effectLst/>
            <a:sp3d contourW="9525">
              <a:contourClr>
                <a:schemeClr val="bg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2022 год</c:v>
                </c:pt>
                <c:pt idx="1">
                  <c:v>Оценка 2022 год</c:v>
                </c:pt>
                <c:pt idx="2">
                  <c:v>Прогноз 2023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501.8</c:v>
                </c:pt>
                <c:pt idx="1">
                  <c:v>533</c:v>
                </c:pt>
                <c:pt idx="2">
                  <c:v>396.5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89-4064-BD42-AA006D1F16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99CC"/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2022 год</c:v>
                </c:pt>
                <c:pt idx="1">
                  <c:v>Оценка 2022 год</c:v>
                </c:pt>
                <c:pt idx="2">
                  <c:v>Прогноз 2023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1129.96</c:v>
                </c:pt>
                <c:pt idx="1">
                  <c:v>1401.8</c:v>
                </c:pt>
                <c:pt idx="2">
                  <c:v>1222.58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89-4064-BD42-AA006D1F161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4102570573649365E-3"/>
                  <c:y val="7.4841262358079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89-4064-BD42-AA006D1F1613}"/>
                </c:ext>
              </c:extLst>
            </c:dLbl>
            <c:dLbl>
              <c:idx val="1"/>
              <c:layout>
                <c:manualLayout>
                  <c:x val="-1.2820514114729872E-3"/>
                  <c:y val="9.3095228786878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89-4064-BD42-AA006D1F1613}"/>
                </c:ext>
              </c:extLst>
            </c:dLbl>
            <c:dLbl>
              <c:idx val="2"/>
              <c:layout>
                <c:manualLayout>
                  <c:x val="1.2820514114729872E-3"/>
                  <c:y val="0.1131745918585584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89-4064-BD42-AA006D1F16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2022 год</c:v>
                </c:pt>
                <c:pt idx="1">
                  <c:v>Оценка 2022 год</c:v>
                </c:pt>
                <c:pt idx="2">
                  <c:v>Прогноз 2023 год</c:v>
                </c:pt>
              </c:strCache>
            </c:strRef>
          </c:cat>
          <c:val>
            <c:numRef>
              <c:f>Лист1!$D$2:$D$4</c:f>
              <c:numCache>
                <c:formatCode>#\ ##0.0</c:formatCode>
                <c:ptCount val="3"/>
                <c:pt idx="0">
                  <c:v>3006.66</c:v>
                </c:pt>
                <c:pt idx="1">
                  <c:v>3225.6</c:v>
                </c:pt>
                <c:pt idx="2">
                  <c:v>2429.8000000000002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89-4064-BD42-AA006D1F161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8520064"/>
        <c:axId val="57875200"/>
        <c:axId val="100925440"/>
      </c:bar3DChart>
      <c:catAx>
        <c:axId val="5852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7875200"/>
        <c:crosses val="autoZero"/>
        <c:auto val="1"/>
        <c:lblAlgn val="ctr"/>
        <c:lblOffset val="100"/>
        <c:noMultiLvlLbl val="0"/>
      </c:catAx>
      <c:valAx>
        <c:axId val="5787520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58520064"/>
        <c:crosses val="autoZero"/>
        <c:crossBetween val="between"/>
      </c:valAx>
      <c:serAx>
        <c:axId val="100925440"/>
        <c:scaling>
          <c:orientation val="minMax"/>
        </c:scaling>
        <c:delete val="1"/>
        <c:axPos val="b"/>
        <c:majorTickMark val="none"/>
        <c:minorTickMark val="none"/>
        <c:tickLblPos val="nextTo"/>
        <c:crossAx val="5787520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932149231831766"/>
          <c:y val="0.42572538512424568"/>
          <c:w val="0.57929202531344148"/>
          <c:h val="0.51225758639241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>
              <a:solidFill>
                <a:schemeClr val="tx1">
                  <a:lumMod val="75000"/>
                  <a:lumOff val="25000"/>
                </a:schemeClr>
              </a:solidFill>
            </a:ln>
          </c:spPr>
          <c:explosion val="6"/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ACA-47B1-8231-C7C3E4C56384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ACA-47B1-8231-C7C3E4C56384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3ACA-47B1-8231-C7C3E4C56384}"/>
              </c:ext>
            </c:extLst>
          </c:dPt>
          <c:dPt>
            <c:idx val="5"/>
            <c:bubble3D val="0"/>
            <c:spPr>
              <a:solidFill>
                <a:srgbClr val="FF4B4B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ACA-47B1-8231-C7C3E4C56384}"/>
              </c:ext>
            </c:extLst>
          </c:dPt>
          <c:dPt>
            <c:idx val="6"/>
            <c:bubble3D val="0"/>
            <c:spPr>
              <a:solidFill>
                <a:srgbClr val="987BB7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ACA-47B1-8231-C7C3E4C56384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ACA-47B1-8231-C7C3E4C56384}"/>
              </c:ext>
            </c:extLst>
          </c:dPt>
          <c:dLbls>
            <c:dLbl>
              <c:idx val="0"/>
              <c:layout>
                <c:manualLayout>
                  <c:x val="0.12150616539396294"/>
                  <c:y val="-0.1062199079483292"/>
                </c:manualLayout>
              </c:layout>
              <c:tx>
                <c:rich>
                  <a:bodyPr/>
                  <a:lstStyle/>
                  <a:p>
                    <a:pPr>
                      <a:defRPr sz="1000">
                        <a:solidFill>
                          <a:schemeClr val="accent6">
                            <a:lumMod val="75000"/>
                          </a:schemeClr>
                        </a:solidFill>
                      </a:defRPr>
                    </a:pPr>
                    <a:r>
                      <a:rPr lang="ru-RU" sz="1000" dirty="0">
                        <a:solidFill>
                          <a:schemeClr val="tx1"/>
                        </a:solidFill>
                      </a:rPr>
                      <a:t>Общегосударственные вопросы 
 </a:t>
                    </a:r>
                    <a:r>
                      <a:rPr lang="ru-RU" sz="1000" b="1" dirty="0">
                        <a:solidFill>
                          <a:schemeClr val="tx1"/>
                        </a:solidFill>
                      </a:rPr>
                      <a:t>314</a:t>
                    </a:r>
                    <a:r>
                      <a:rPr lang="ru-RU" sz="1000" b="1" baseline="0" dirty="0">
                        <a:solidFill>
                          <a:schemeClr val="tx1"/>
                        </a:solidFill>
                      </a:rPr>
                      <a:t> 765</a:t>
                    </a:r>
                    <a:r>
                      <a: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
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(+26</a:t>
                    </a:r>
                    <a:r>
                      <a:rPr lang="ru-RU" sz="10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101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ACA-47B1-8231-C7C3E4C56384}"/>
                </c:ext>
              </c:extLst>
            </c:dLbl>
            <c:dLbl>
              <c:idx val="1"/>
              <c:layout>
                <c:manualLayout>
                  <c:x val="0.16017242070512608"/>
                  <c:y val="5.624507022708259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экономика</a:t>
                    </a:r>
                  </a:p>
                  <a:p>
                    <a:r>
                      <a:rPr lang="ru-RU" sz="1000" b="1" dirty="0"/>
                      <a:t>211 901</a:t>
                    </a:r>
                    <a:r>
                      <a:rPr lang="ru-RU" sz="1000" dirty="0"/>
                      <a:t>
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(+</a:t>
                    </a:r>
                    <a:r>
                      <a:rPr lang="ru-RU" sz="10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23 139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CA-47B1-8231-C7C3E4C56384}"/>
                </c:ext>
              </c:extLst>
            </c:dLbl>
            <c:dLbl>
              <c:idx val="2"/>
              <c:layout>
                <c:manualLayout>
                  <c:x val="0.13908189398742582"/>
                  <c:y val="0.3014046380733649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Жилищно-коммунальное хозяйство 
</a:t>
                    </a:r>
                    <a:r>
                      <a:rPr lang="ru-RU" sz="1000" b="1" dirty="0"/>
                      <a:t>129</a:t>
                    </a:r>
                    <a:r>
                      <a:rPr lang="ru-RU" sz="1000" b="1" baseline="0" dirty="0"/>
                      <a:t> 591</a:t>
                    </a:r>
                    <a:r>
                      <a:rPr lang="ru-RU" sz="1000" dirty="0"/>
                      <a:t>
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(+</a:t>
                    </a:r>
                    <a:r>
                      <a:rPr lang="ru-RU" sz="1000" b="1" baseline="0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 2 607</a:t>
                    </a:r>
                    <a:r>
                      <a:rPr lang="ru-RU" sz="1000" b="1" dirty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CA-47B1-8231-C7C3E4C56384}"/>
                </c:ext>
              </c:extLst>
            </c:dLbl>
            <c:dLbl>
              <c:idx val="3"/>
              <c:layout>
                <c:manualLayout>
                  <c:x val="-0.12146936805607614"/>
                  <c:y val="-0.16029288732961627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>
                        <a:solidFill>
                          <a:schemeClr val="tx1"/>
                        </a:solidFill>
                      </a:rPr>
                      <a:t>Образование
 </a:t>
                    </a:r>
                    <a:r>
                      <a:rPr lang="ru-RU" sz="1000" b="1" dirty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sz="1000" b="1" baseline="0" dirty="0">
                        <a:solidFill>
                          <a:schemeClr val="tx1"/>
                        </a:solidFill>
                      </a:rPr>
                      <a:t> 886 828</a:t>
                    </a:r>
                    <a:r>
                      <a:rPr lang="ru-RU" sz="1000" dirty="0">
                        <a:solidFill>
                          <a:schemeClr val="tx1"/>
                        </a:solidFill>
                      </a:rPr>
                      <a:t>
</a:t>
                    </a:r>
                    <a:r>
                      <a:rPr lang="ru-RU" sz="1000" b="1" dirty="0">
                        <a:solidFill>
                          <a:srgbClr val="006600"/>
                        </a:solidFill>
                      </a:rPr>
                      <a:t>(+92</a:t>
                    </a:r>
                    <a:r>
                      <a:rPr lang="ru-RU" sz="1000" b="1" baseline="0" dirty="0">
                        <a:solidFill>
                          <a:srgbClr val="006600"/>
                        </a:solidFill>
                      </a:rPr>
                      <a:t> 800</a:t>
                    </a:r>
                    <a:r>
                      <a:rPr lang="ru-RU" sz="1000" b="1" dirty="0">
                        <a:solidFill>
                          <a:srgbClr val="006600"/>
                        </a:solidFill>
                      </a:rPr>
                      <a:t>)</a:t>
                    </a:r>
                  </a:p>
                  <a:p>
                    <a:endParaRPr lang="ru-RU" sz="10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ACA-47B1-8231-C7C3E4C56384}"/>
                </c:ext>
              </c:extLst>
            </c:dLbl>
            <c:dLbl>
              <c:idx val="4"/>
              <c:layout>
                <c:manualLayout>
                  <c:x val="-5.3460528173494413E-2"/>
                  <c:y val="-7.488708876023737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Культура
 </a:t>
                    </a:r>
                    <a:r>
                      <a:rPr lang="ru-RU" sz="1000" b="1" dirty="0"/>
                      <a:t>335</a:t>
                    </a:r>
                    <a:r>
                      <a:rPr lang="ru-RU" sz="1000" b="1" baseline="0" dirty="0"/>
                      <a:t> 578</a:t>
                    </a:r>
                    <a:r>
                      <a:rPr lang="ru-RU" sz="1000" dirty="0"/>
                      <a:t>
</a:t>
                    </a:r>
                    <a:r>
                      <a:rPr lang="ru-RU" sz="1000" b="1" dirty="0">
                        <a:solidFill>
                          <a:srgbClr val="006600"/>
                        </a:solidFill>
                      </a:rPr>
                      <a:t>(+34</a:t>
                    </a:r>
                    <a:r>
                      <a:rPr lang="ru-RU" sz="1000" b="1" baseline="0" dirty="0">
                        <a:solidFill>
                          <a:srgbClr val="006600"/>
                        </a:solidFill>
                      </a:rPr>
                      <a:t> 638)</a:t>
                    </a:r>
                  </a:p>
                  <a:p>
                    <a:endParaRPr lang="ru-RU" sz="12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ACA-47B1-8231-C7C3E4C56384}"/>
                </c:ext>
              </c:extLst>
            </c:dLbl>
            <c:dLbl>
              <c:idx val="5"/>
              <c:layout>
                <c:manualLayout>
                  <c:x val="-2.1716433129456713E-2"/>
                  <c:y val="-0.2402499160592761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Физическая культура и спорт 
</a:t>
                    </a:r>
                    <a:r>
                      <a:rPr lang="ru-RU" sz="1000" b="1" dirty="0"/>
                      <a:t> 151</a:t>
                    </a:r>
                    <a:r>
                      <a:rPr lang="ru-RU" sz="1000" b="1" baseline="0" dirty="0"/>
                      <a:t> 515</a:t>
                    </a:r>
                    <a:r>
                      <a:rPr lang="ru-RU" sz="1000" dirty="0"/>
                      <a:t>
</a:t>
                    </a:r>
                    <a:r>
                      <a:rPr lang="ru-RU" sz="1000" b="1" dirty="0">
                        <a:solidFill>
                          <a:srgbClr val="006600"/>
                        </a:solidFill>
                      </a:rPr>
                      <a:t>(+8</a:t>
                    </a:r>
                    <a:r>
                      <a:rPr lang="ru-RU" sz="1000" b="1" baseline="0" dirty="0">
                        <a:solidFill>
                          <a:srgbClr val="006600"/>
                        </a:solidFill>
                      </a:rPr>
                      <a:t>  024</a:t>
                    </a:r>
                    <a:r>
                      <a:rPr lang="ru-RU" sz="1000" b="1" dirty="0">
                        <a:solidFill>
                          <a:srgbClr val="006600"/>
                        </a:solidFill>
                      </a:rPr>
                      <a:t>)</a:t>
                    </a:r>
                  </a:p>
                  <a:p>
                    <a:endParaRPr lang="ru-RU" sz="12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ACA-47B1-8231-C7C3E4C56384}"/>
                </c:ext>
              </c:extLst>
            </c:dLbl>
            <c:dLbl>
              <c:idx val="6"/>
              <c:layout>
                <c:manualLayout>
                  <c:x val="4.3751066396535518E-2"/>
                  <c:y val="-0.174617840414527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Социальная политика
</a:t>
                    </a:r>
                    <a:r>
                      <a:rPr lang="ru-RU" sz="1000" b="1" dirty="0"/>
                      <a:t> 588</a:t>
                    </a:r>
                    <a:r>
                      <a:rPr lang="ru-RU" sz="1000" b="1" baseline="0" dirty="0"/>
                      <a:t> 674</a:t>
                    </a:r>
                    <a:r>
                      <a:rPr lang="ru-RU" sz="1000" dirty="0"/>
                      <a:t>
</a:t>
                    </a:r>
                    <a:r>
                      <a:rPr lang="ru-RU" sz="1000" b="1" dirty="0">
                        <a:solidFill>
                          <a:srgbClr val="006600"/>
                        </a:solidFill>
                      </a:rPr>
                      <a:t>(+2</a:t>
                    </a:r>
                    <a:r>
                      <a:rPr lang="ru-RU" sz="1000" b="1" baseline="0" dirty="0">
                        <a:solidFill>
                          <a:srgbClr val="006600"/>
                        </a:solidFill>
                      </a:rPr>
                      <a:t> 527)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ACA-47B1-8231-C7C3E4C56384}"/>
                </c:ext>
              </c:extLst>
            </c:dLbl>
            <c:dLbl>
              <c:idx val="7"/>
              <c:layout>
                <c:manualLayout>
                  <c:x val="6.577745318240856E-2"/>
                  <c:y val="-0.1295114256697664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Остальные отрасли
 </a:t>
                    </a:r>
                    <a:r>
                      <a:rPr lang="ru-RU" sz="1000" b="1" dirty="0"/>
                      <a:t>44</a:t>
                    </a:r>
                    <a:r>
                      <a:rPr lang="ru-RU" sz="1000" b="1" baseline="0" dirty="0"/>
                      <a:t> 359</a:t>
                    </a:r>
                    <a:r>
                      <a:rPr lang="ru-RU" sz="1000" dirty="0"/>
                      <a:t>  
</a:t>
                    </a:r>
                    <a:r>
                      <a:rPr lang="ru-RU" sz="1000" b="1" dirty="0">
                        <a:solidFill>
                          <a:srgbClr val="006600"/>
                        </a:solidFill>
                      </a:rPr>
                      <a:t>(+18</a:t>
                    </a:r>
                    <a:r>
                      <a:rPr lang="ru-RU" sz="1000" b="1" baseline="0" dirty="0">
                        <a:solidFill>
                          <a:srgbClr val="006600"/>
                        </a:solidFill>
                      </a:rPr>
                      <a:t> 590)</a:t>
                    </a:r>
                  </a:p>
                  <a:p>
                    <a:endParaRPr lang="ru-RU" sz="1200" b="1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ACA-47B1-8231-C7C3E4C563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314765</c:v>
                </c:pt>
                <c:pt idx="1">
                  <c:v>211901</c:v>
                </c:pt>
                <c:pt idx="2">
                  <c:v>129591</c:v>
                </c:pt>
                <c:pt idx="3">
                  <c:v>1886828</c:v>
                </c:pt>
                <c:pt idx="4">
                  <c:v>335578</c:v>
                </c:pt>
                <c:pt idx="5">
                  <c:v>151515</c:v>
                </c:pt>
                <c:pt idx="6">
                  <c:v>588674</c:v>
                </c:pt>
                <c:pt idx="7">
                  <c:v>44359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CA-47B1-8231-C7C3E4C56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73070454612179"/>
          <c:y val="0.46087261938533952"/>
          <c:w val="0.52864967964803933"/>
          <c:h val="0.5115215350049009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7"/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F26-4265-80D6-F61926BF0C4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F26-4265-80D6-F61926BF0C42}"/>
              </c:ext>
            </c:extLst>
          </c:dPt>
          <c:dPt>
            <c:idx val="3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F26-4265-80D6-F61926BF0C42}"/>
              </c:ext>
            </c:extLst>
          </c:dPt>
          <c:dPt>
            <c:idx val="5"/>
            <c:bubble3D val="0"/>
            <c:spPr>
              <a:solidFill>
                <a:srgbClr val="FF4B4B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F26-4265-80D6-F61926BF0C42}"/>
              </c:ext>
            </c:extLst>
          </c:dPt>
          <c:dPt>
            <c:idx val="6"/>
            <c:bubble3D val="0"/>
            <c:spPr>
              <a:solidFill>
                <a:srgbClr val="987BB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F26-4265-80D6-F61926BF0C42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F26-4265-80D6-F61926BF0C42}"/>
              </c:ext>
            </c:extLst>
          </c:dPt>
          <c:dLbls>
            <c:dLbl>
              <c:idx val="0"/>
              <c:layout>
                <c:manualLayout>
                  <c:x val="-3.5707332311425359E-2"/>
                  <c:y val="-4.936614359548266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Общегосударственные вопросы  </a:t>
                    </a:r>
                    <a:br>
                      <a:rPr lang="ru-RU" sz="1000" dirty="0"/>
                    </a:br>
                    <a:r>
                      <a:rPr lang="ru-RU" sz="1000" b="1" dirty="0"/>
                      <a:t>306</a:t>
                    </a:r>
                    <a:r>
                      <a:rPr lang="ru-RU" sz="1000" b="1" baseline="0" dirty="0"/>
                      <a:t> 735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FD1F-42B8-8C6D-13AACE2216A8}"/>
                </c:ext>
              </c:extLst>
            </c:dLbl>
            <c:dLbl>
              <c:idx val="1"/>
              <c:layout>
                <c:manualLayout>
                  <c:x val="7.4989411426993002E-2"/>
                  <c:y val="-1.6713420731029886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экономика</a:t>
                    </a:r>
                    <a:br>
                      <a:rPr lang="ru-RU" sz="1000" dirty="0"/>
                    </a:br>
                    <a:r>
                      <a:rPr lang="ru-RU" sz="1000" b="1" dirty="0"/>
                      <a:t>219</a:t>
                    </a:r>
                    <a:r>
                      <a:rPr lang="ru-RU" sz="1000" b="1" baseline="0" dirty="0"/>
                      <a:t> 179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F26-4265-80D6-F61926BF0C42}"/>
                </c:ext>
              </c:extLst>
            </c:dLbl>
            <c:dLbl>
              <c:idx val="2"/>
              <c:layout>
                <c:manualLayout>
                  <c:x val="9.5385981920891608E-2"/>
                  <c:y val="0.21571318464615044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Жилищно-коммунальное хозяйство</a:t>
                    </a:r>
                  </a:p>
                  <a:p>
                    <a:r>
                      <a:rPr lang="ru-RU" sz="1000" dirty="0"/>
                      <a:t> </a:t>
                    </a:r>
                    <a:r>
                      <a:rPr lang="ru-RU" sz="1000" b="1" dirty="0"/>
                      <a:t>159</a:t>
                    </a:r>
                    <a:r>
                      <a:rPr lang="ru-RU" sz="1000" b="1" baseline="0" dirty="0"/>
                      <a:t> 387</a:t>
                    </a:r>
                    <a:endParaRPr lang="ru-RU" sz="12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F26-4265-80D6-F61926BF0C42}"/>
                </c:ext>
              </c:extLst>
            </c:dLbl>
            <c:dLbl>
              <c:idx val="3"/>
              <c:layout>
                <c:manualLayout>
                  <c:x val="-0.15827008172970167"/>
                  <c:y val="-1.8082740757031498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Образование</a:t>
                    </a:r>
                    <a:br>
                      <a:rPr lang="ru-RU" sz="1000" dirty="0"/>
                    </a:br>
                    <a:r>
                      <a:rPr lang="ru-RU" sz="1000" b="1" dirty="0"/>
                      <a:t>1 817</a:t>
                    </a:r>
                    <a:r>
                      <a:rPr lang="ru-RU" sz="1000" b="1" baseline="0" dirty="0"/>
                      <a:t> 771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26-4265-80D6-F61926BF0C42}"/>
                </c:ext>
              </c:extLst>
            </c:dLbl>
            <c:dLbl>
              <c:idx val="4"/>
              <c:layout>
                <c:manualLayout>
                  <c:x val="-5.931928948507937E-2"/>
                  <c:y val="0.1416582339161059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Культура  </a:t>
                    </a:r>
                    <a:br>
                      <a:rPr lang="ru-RU" sz="1000" dirty="0"/>
                    </a:br>
                    <a:r>
                      <a:rPr lang="ru-RU" sz="1000" b="1" dirty="0"/>
                      <a:t>318 472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D1F-42B8-8C6D-13AACE2216A8}"/>
                </c:ext>
              </c:extLst>
            </c:dLbl>
            <c:dLbl>
              <c:idx val="5"/>
              <c:layout>
                <c:manualLayout>
                  <c:x val="-2.0314673717765637E-2"/>
                  <c:y val="1.804250528947434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Физическая культура и спорт  </a:t>
                    </a:r>
                    <a:br>
                      <a:rPr lang="ru-RU" sz="1000" dirty="0"/>
                    </a:br>
                    <a:r>
                      <a:rPr lang="ru-RU" sz="1000" b="1" dirty="0"/>
                      <a:t>145</a:t>
                    </a:r>
                    <a:r>
                      <a:rPr lang="ru-RU" sz="1000" b="1" baseline="0" dirty="0"/>
                      <a:t> 447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26-4265-80D6-F61926BF0C42}"/>
                </c:ext>
              </c:extLst>
            </c:dLbl>
            <c:dLbl>
              <c:idx val="6"/>
              <c:layout>
                <c:manualLayout>
                  <c:x val="-6.5275912318164944E-2"/>
                  <c:y val="-7.871841139942899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Социальная политика  </a:t>
                    </a:r>
                    <a:br>
                      <a:rPr lang="ru-RU" sz="1000" dirty="0"/>
                    </a:br>
                    <a:r>
                      <a:rPr lang="ru-RU" sz="1000" b="1" dirty="0"/>
                      <a:t>650</a:t>
                    </a:r>
                    <a:r>
                      <a:rPr lang="ru-RU" sz="1000" b="1" baseline="0" dirty="0"/>
                      <a:t> 988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F26-4265-80D6-F61926BF0C42}"/>
                </c:ext>
              </c:extLst>
            </c:dLbl>
            <c:dLbl>
              <c:idx val="7"/>
              <c:layout>
                <c:manualLayout>
                  <c:x val="-5.8876798838777465E-2"/>
                  <c:y val="-5.820341379345567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Остальные отрасли  </a:t>
                    </a:r>
                    <a:br>
                      <a:rPr lang="ru-RU" sz="1000" dirty="0"/>
                    </a:br>
                    <a:r>
                      <a:rPr lang="ru-RU" sz="1000" b="1" dirty="0"/>
                      <a:t>51</a:t>
                    </a:r>
                    <a:r>
                      <a:rPr lang="ru-RU" sz="1000" b="1" baseline="0" dirty="0"/>
                      <a:t> 387</a:t>
                    </a:r>
                    <a:endParaRPr lang="ru-RU" sz="1000" b="1" dirty="0"/>
                  </a:p>
                  <a:p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F26-4265-80D6-F61926BF0C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306735</c:v>
                </c:pt>
                <c:pt idx="1">
                  <c:v>219179</c:v>
                </c:pt>
                <c:pt idx="2">
                  <c:v>159387</c:v>
                </c:pt>
                <c:pt idx="3">
                  <c:v>1817771</c:v>
                </c:pt>
                <c:pt idx="4">
                  <c:v>318472</c:v>
                </c:pt>
                <c:pt idx="5">
                  <c:v>145447</c:v>
                </c:pt>
                <c:pt idx="6">
                  <c:v>650988</c:v>
                </c:pt>
                <c:pt idx="7">
                  <c:v>51387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F26-4265-80D6-F61926BF0C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8973063708956278"/>
          <c:y val="0.45338358633792875"/>
          <c:w val="0.52864967964803933"/>
          <c:h val="0.51152153500490094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explosion val="25"/>
          <c:dPt>
            <c:idx val="1"/>
            <c:bubble3D val="0"/>
            <c:explosion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F26-4265-80D6-F61926BF0C42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F26-4265-80D6-F61926BF0C42}"/>
              </c:ext>
            </c:extLst>
          </c:dPt>
          <c:dPt>
            <c:idx val="3"/>
            <c:bubble3D val="0"/>
            <c:explosion val="13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F26-4265-80D6-F61926BF0C42}"/>
              </c:ext>
            </c:extLst>
          </c:dPt>
          <c:dPt>
            <c:idx val="5"/>
            <c:bubble3D val="0"/>
            <c:spPr>
              <a:solidFill>
                <a:srgbClr val="FF4B4B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F26-4265-80D6-F61926BF0C42}"/>
              </c:ext>
            </c:extLst>
          </c:dPt>
          <c:dPt>
            <c:idx val="6"/>
            <c:bubble3D val="0"/>
            <c:spPr>
              <a:solidFill>
                <a:srgbClr val="987BB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F26-4265-80D6-F61926BF0C42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F26-4265-80D6-F61926BF0C42}"/>
              </c:ext>
            </c:extLst>
          </c:dPt>
          <c:dLbls>
            <c:dLbl>
              <c:idx val="0"/>
              <c:layout>
                <c:manualLayout>
                  <c:x val="-3.5707332311425359E-2"/>
                  <c:y val="-4.9366143595482664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Общегосударственные вопросы  </a:t>
                    </a:r>
                    <a:br>
                      <a:rPr lang="ru-RU" sz="1000" dirty="0"/>
                    </a:br>
                    <a:r>
                      <a:rPr lang="ru-RU" sz="1000" b="1" dirty="0"/>
                      <a:t>288</a:t>
                    </a:r>
                    <a:r>
                      <a:rPr lang="ru-RU" sz="1000" b="1" baseline="0" dirty="0"/>
                      <a:t> 664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75C-4489-B6C0-AED4A2950BC3}"/>
                </c:ext>
              </c:extLst>
            </c:dLbl>
            <c:dLbl>
              <c:idx val="1"/>
              <c:layout>
                <c:manualLayout>
                  <c:x val="8.1509610746866717E-2"/>
                  <c:y val="3.3602053049293583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Национальная экономика</a:t>
                    </a:r>
                    <a:br>
                      <a:rPr lang="ru-RU" sz="1000" dirty="0"/>
                    </a:br>
                    <a:r>
                      <a:rPr lang="ru-RU" sz="1000" b="1" dirty="0"/>
                      <a:t>188</a:t>
                    </a:r>
                    <a:r>
                      <a:rPr lang="ru-RU" sz="1000" b="1" baseline="0" dirty="0"/>
                      <a:t> 762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F26-4265-80D6-F61926BF0C42}"/>
                </c:ext>
              </c:extLst>
            </c:dLbl>
            <c:dLbl>
              <c:idx val="2"/>
              <c:layout>
                <c:manualLayout>
                  <c:x val="5.8923138209465813E-2"/>
                  <c:y val="0.270448174557763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Жилищно-коммунальное хозяйство</a:t>
                    </a:r>
                  </a:p>
                  <a:p>
                    <a:r>
                      <a:rPr lang="ru-RU" sz="1000" dirty="0"/>
                      <a:t> </a:t>
                    </a:r>
                    <a:r>
                      <a:rPr lang="ru-RU" sz="1000" b="1" dirty="0"/>
                      <a:t>126</a:t>
                    </a:r>
                    <a:r>
                      <a:rPr lang="ru-RU" sz="1000" b="1" baseline="0" dirty="0"/>
                      <a:t> 984</a:t>
                    </a:r>
                    <a:endParaRPr lang="ru-RU" sz="1200" b="1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F26-4265-80D6-F61926BF0C42}"/>
                </c:ext>
              </c:extLst>
            </c:dLbl>
            <c:dLbl>
              <c:idx val="3"/>
              <c:layout>
                <c:manualLayout>
                  <c:x val="-0.17711767597394057"/>
                  <c:y val="8.1674400392967843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Образование</a:t>
                    </a:r>
                    <a:br>
                      <a:rPr lang="ru-RU" sz="1000" dirty="0"/>
                    </a:br>
                    <a:r>
                      <a:rPr lang="ru-RU" sz="1000" b="1" dirty="0"/>
                      <a:t>1 794</a:t>
                    </a:r>
                    <a:r>
                      <a:rPr lang="ru-RU" sz="1000" b="1" baseline="0" dirty="0"/>
                      <a:t> 028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26-4265-80D6-F61926BF0C42}"/>
                </c:ext>
              </c:extLst>
            </c:dLbl>
            <c:dLbl>
              <c:idx val="4"/>
              <c:layout>
                <c:manualLayout>
                  <c:x val="-3.3925280893567562E-2"/>
                  <c:y val="0.10212823420423996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Культура  </a:t>
                    </a:r>
                    <a:br>
                      <a:rPr lang="ru-RU" sz="1000" dirty="0"/>
                    </a:br>
                    <a:r>
                      <a:rPr lang="ru-RU" sz="1000" b="1" dirty="0"/>
                      <a:t>300</a:t>
                    </a:r>
                    <a:r>
                      <a:rPr lang="ru-RU" sz="1000" b="1" baseline="0" dirty="0"/>
                      <a:t> 940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75C-4489-B6C0-AED4A2950BC3}"/>
                </c:ext>
              </c:extLst>
            </c:dLbl>
            <c:dLbl>
              <c:idx val="5"/>
              <c:layout>
                <c:manualLayout>
                  <c:x val="-3.8496829611710109E-2"/>
                  <c:y val="7.4365247706271228E-3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Физическая культура и спорт  </a:t>
                    </a:r>
                    <a:br>
                      <a:rPr lang="ru-RU" sz="1000" dirty="0"/>
                    </a:br>
                    <a:r>
                      <a:rPr lang="ru-RU" sz="1000" b="1" dirty="0"/>
                      <a:t>143 491</a:t>
                    </a:r>
                    <a:endParaRPr lang="ru-RU" sz="10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26-4265-80D6-F61926BF0C42}"/>
                </c:ext>
              </c:extLst>
            </c:dLbl>
            <c:dLbl>
              <c:idx val="6"/>
              <c:layout>
                <c:manualLayout>
                  <c:x val="-6.2275923003505852E-2"/>
                  <c:y val="-8.9951816791768502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Социальная политика  </a:t>
                    </a:r>
                    <a:br>
                      <a:rPr lang="ru-RU" sz="1000" dirty="0"/>
                    </a:br>
                    <a:r>
                      <a:rPr lang="ru-RU" sz="1000" b="1" dirty="0"/>
                      <a:t>586 147</a:t>
                    </a:r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F26-4265-80D6-F61926BF0C42}"/>
                </c:ext>
              </c:extLst>
            </c:dLbl>
            <c:dLbl>
              <c:idx val="7"/>
              <c:layout>
                <c:manualLayout>
                  <c:x val="-6.4379608334041147E-2"/>
                  <c:y val="-8.5872371992529867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Остальные отрасли  </a:t>
                    </a:r>
                    <a:br>
                      <a:rPr lang="ru-RU" sz="1000" dirty="0"/>
                    </a:br>
                    <a:r>
                      <a:rPr lang="ru-RU" sz="1000" b="1" dirty="0"/>
                      <a:t>25</a:t>
                    </a:r>
                    <a:r>
                      <a:rPr lang="ru-RU" sz="1000" b="1" baseline="0" dirty="0"/>
                      <a:t> 769</a:t>
                    </a:r>
                    <a:endParaRPr lang="ru-RU" sz="1000" b="1" dirty="0"/>
                  </a:p>
                  <a:p>
                    <a:endParaRPr lang="ru-RU" sz="12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F26-4265-80D6-F61926BF0C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Национальная экономика</c:v>
                </c:pt>
                <c:pt idx="2">
                  <c:v>Жилищно-коммунальное хозяйство 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Физическая культура и спорт </c:v>
                </c:pt>
                <c:pt idx="6">
                  <c:v>Социальная политика</c:v>
                </c:pt>
                <c:pt idx="7">
                  <c:v>Остальные отрасли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288664</c:v>
                </c:pt>
                <c:pt idx="1">
                  <c:v>188762</c:v>
                </c:pt>
                <c:pt idx="2">
                  <c:v>126984</c:v>
                </c:pt>
                <c:pt idx="3">
                  <c:v>1794028</c:v>
                </c:pt>
                <c:pt idx="4">
                  <c:v>300940</c:v>
                </c:pt>
                <c:pt idx="5">
                  <c:v>143491</c:v>
                </c:pt>
                <c:pt idx="6">
                  <c:v>586147</c:v>
                </c:pt>
                <c:pt idx="7">
                  <c:v>25769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F26-4265-80D6-F61926BF0C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364316606774016"/>
          <c:y val="0.45782374338624338"/>
          <c:w val="0.57929202531344148"/>
          <c:h val="0.512257586392415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ln w="28575">
              <a:solidFill>
                <a:schemeClr val="tx1">
                  <a:lumMod val="75000"/>
                  <a:lumOff val="25000"/>
                </a:schemeClr>
              </a:solidFill>
            </a:ln>
          </c:spPr>
          <c:dPt>
            <c:idx val="1"/>
            <c:bubble3D val="0"/>
            <c:spPr>
              <a:solidFill>
                <a:srgbClr val="92D050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3ACA-47B1-8231-C7C3E4C56384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3ACA-47B1-8231-C7C3E4C56384}"/>
              </c:ext>
            </c:extLst>
          </c:dPt>
          <c:dPt>
            <c:idx val="5"/>
            <c:bubble3D val="0"/>
            <c:spPr>
              <a:solidFill>
                <a:srgbClr val="FF4B4B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3ACA-47B1-8231-C7C3E4C56384}"/>
              </c:ext>
            </c:extLst>
          </c:dPt>
          <c:dPt>
            <c:idx val="6"/>
            <c:bubble3D val="0"/>
            <c:spPr>
              <a:solidFill>
                <a:srgbClr val="987BB7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3ACA-47B1-8231-C7C3E4C56384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28575">
                <a:solidFill>
                  <a:schemeClr val="tx1">
                    <a:lumMod val="75000"/>
                    <a:lumOff val="25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ACA-47B1-8231-C7C3E4C56384}"/>
              </c:ext>
            </c:extLst>
          </c:dPt>
          <c:dLbls>
            <c:dLbl>
              <c:idx val="0"/>
              <c:layout>
                <c:manualLayout>
                  <c:x val="-0.25520946050104287"/>
                  <c:y val="-0.14925766393978665"/>
                </c:manualLayout>
              </c:layout>
              <c:tx>
                <c:rich>
                  <a:bodyPr/>
                  <a:lstStyle/>
                  <a:p>
                    <a:r>
                      <a:rPr lang="ru-RU" b="0" dirty="0"/>
                      <a:t>Нормативно обусловленные расходы</a:t>
                    </a:r>
                    <a:r>
                      <a:rPr lang="ru-RU" b="1" dirty="0"/>
                      <a:t>;  2 916   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8253-4975-B81A-C6BA79DF68BF}"/>
                </c:ext>
              </c:extLst>
            </c:dLbl>
            <c:dLbl>
              <c:idx val="1"/>
              <c:layout>
                <c:manualLayout>
                  <c:x val="-8.2815766051462045E-3"/>
                  <c:y val="0.14747056878306886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Приоритетные и обеспечивающие расходы</a:t>
                    </a:r>
                    <a:r>
                      <a:rPr lang="ru-RU" b="1" baseline="0" dirty="0"/>
                      <a:t>; 492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ACA-47B1-8231-C7C3E4C56384}"/>
                </c:ext>
              </c:extLst>
            </c:dLbl>
            <c:dLbl>
              <c:idx val="2"/>
              <c:layout>
                <c:manualLayout>
                  <c:x val="-2.9537435689319377E-2"/>
                  <c:y val="-0.1062514880952381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/>
                      <a:t>Необязательные расходы; </a:t>
                    </a:r>
                    <a:r>
                      <a:rPr lang="ru-RU" b="1" baseline="0" dirty="0"/>
                      <a:t>205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46813262074765"/>
                      <c:h val="0.28888457822662023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3ACA-47B1-8231-C7C3E4C56384}"/>
                </c:ext>
              </c:extLst>
            </c:dLbl>
            <c:dLbl>
              <c:idx val="3"/>
              <c:layout>
                <c:manualLayout>
                  <c:x val="9.9544700822419063E-2"/>
                  <c:y val="-6.6397486772486775E-2"/>
                </c:manualLayout>
              </c:layout>
              <c:tx>
                <c:rich>
                  <a:bodyPr/>
                  <a:lstStyle/>
                  <a:p>
                    <a:r>
                      <a:rPr lang="ru-RU" sz="1050" dirty="0"/>
                      <a:t>Бюджет развития и благоустройства территории;  </a:t>
                    </a:r>
                    <a:r>
                      <a:rPr lang="ru-RU" sz="1050" b="1" dirty="0"/>
                      <a:t>541</a:t>
                    </a:r>
                    <a:r>
                      <a:rPr lang="ru-RU" sz="1050" dirty="0"/>
                      <a:t>   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449A-4223-A114-C49EA2A607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ru-RU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Нормативно обусловленные расходы</c:v>
                </c:pt>
                <c:pt idx="1">
                  <c:v>Приоритетные и обеспечивающие расходы</c:v>
                </c:pt>
                <c:pt idx="2">
                  <c:v>Необязательные расходы</c:v>
                </c:pt>
                <c:pt idx="3">
                  <c:v>Бюджет развития и благоустройства территории</c:v>
                </c:pt>
              </c:strCache>
            </c:strRef>
          </c:cat>
          <c:val>
            <c:numRef>
              <c:f>Лист1!$B$2:$B$5</c:f>
              <c:numCache>
                <c:formatCode>_-* #,##0_р_._-;\-* #,##0_р_._-;_-* "-"??_р_._-;_-@_-</c:formatCode>
                <c:ptCount val="4"/>
                <c:pt idx="0">
                  <c:v>2916</c:v>
                </c:pt>
                <c:pt idx="1">
                  <c:v>492</c:v>
                </c:pt>
                <c:pt idx="2">
                  <c:v>205</c:v>
                </c:pt>
                <c:pt idx="3">
                  <c:v>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ACA-47B1-8231-C7C3E4C563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2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09751405706407"/>
          <c:y val="0.22932054194328963"/>
          <c:w val="0.52864967964803933"/>
          <c:h val="0.511521535004900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F26-4265-80D6-F61926BF0C42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F26-4265-80D6-F61926BF0C42}"/>
              </c:ext>
            </c:extLst>
          </c:dPt>
          <c:dPt>
            <c:idx val="5"/>
            <c:bubble3D val="0"/>
            <c:spPr>
              <a:solidFill>
                <a:srgbClr val="FF4B4B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F26-4265-80D6-F61926BF0C42}"/>
              </c:ext>
            </c:extLst>
          </c:dPt>
          <c:dPt>
            <c:idx val="6"/>
            <c:bubble3D val="0"/>
            <c:spPr>
              <a:solidFill>
                <a:srgbClr val="987BB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6F26-4265-80D6-F61926BF0C42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6F26-4265-80D6-F61926BF0C42}"/>
              </c:ext>
            </c:extLst>
          </c:dPt>
          <c:dLbls>
            <c:dLbl>
              <c:idx val="0"/>
              <c:layout>
                <c:manualLayout>
                  <c:x val="-0.22652127548954265"/>
                  <c:y val="-8.193656689044273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100"/>
                    </a:pPr>
                    <a:r>
                      <a:rPr lang="ru-RU" dirty="0"/>
                      <a:t>Нормативно обусловленные расходы</a:t>
                    </a:r>
                    <a:r>
                      <a:rPr lang="ru-RU" b="1" dirty="0"/>
                      <a:t>;  2 771  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06499636891793"/>
                      <c:h val="0.1994910736504749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A04-4835-BA58-4C2F3E846BDB}"/>
                </c:ext>
              </c:extLst>
            </c:dLbl>
            <c:dLbl>
              <c:idx val="1"/>
              <c:layout>
                <c:manualLayout>
                  <c:x val="2.094300077732819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        Приоритетные </a:t>
                    </a:r>
                  </a:p>
                  <a:p>
                    <a:r>
                      <a:rPr lang="ru-RU" sz="1100" dirty="0"/>
                      <a:t>и    обеспечивающие расходы;  </a:t>
                    </a:r>
                    <a:r>
                      <a:rPr lang="ru-RU" sz="1100" b="1" dirty="0"/>
                      <a:t>422</a:t>
                    </a:r>
                    <a:r>
                      <a:rPr lang="ru-RU" sz="1100" dirty="0"/>
                      <a:t> 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F26-4265-80D6-F61926BF0C42}"/>
                </c:ext>
              </c:extLst>
            </c:dLbl>
            <c:dLbl>
              <c:idx val="2"/>
              <c:layout>
                <c:manualLayout>
                  <c:x val="-7.2084474504362478E-4"/>
                  <c:y val="-4.8956183138686028E-2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/>
                      <a:t>Необязательные расходы</a:t>
                    </a:r>
                    <a:r>
                      <a:rPr lang="ru-RU" sz="1100" b="1" dirty="0"/>
                      <a:t>;  459  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76658360636684"/>
                      <c:h val="0.1714376953605422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6F26-4265-80D6-F61926BF0C42}"/>
                </c:ext>
              </c:extLst>
            </c:dLbl>
            <c:dLbl>
              <c:idx val="3"/>
              <c:layout>
                <c:manualLayout>
                  <c:x val="-2.5139664804469265E-2"/>
                  <c:y val="-9.7381287678602504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100"/>
                    </a:pPr>
                    <a:r>
                      <a:rPr lang="ru-RU" sz="1100" dirty="0"/>
                      <a:t>Бюджет развития и благоустройства территории;         </a:t>
                    </a:r>
                    <a:r>
                      <a:rPr lang="ru-RU" sz="1100" b="1" dirty="0"/>
                      <a:t>1 549  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6350"/>
                </a:sp3d>
              </c:sp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C43-40F5-819C-DFF3EF368E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Нормативно обусловленные расходы</c:v>
                </c:pt>
                <c:pt idx="1">
                  <c:v>Приоритетные и обеспечивающие расходы</c:v>
                </c:pt>
                <c:pt idx="2">
                  <c:v>Необязательные расходы</c:v>
                </c:pt>
                <c:pt idx="3">
                  <c:v>Бюджет развития и благоустройства территории</c:v>
                </c:pt>
              </c:strCache>
            </c:strRef>
          </c:cat>
          <c:val>
            <c:numRef>
              <c:f>Лист1!$B$2:$B$5</c:f>
              <c:numCache>
                <c:formatCode>_-* #,##0_р_._-;\-* #,##0_р_._-;_-* "-"??_р_._-;_-@_-</c:formatCode>
                <c:ptCount val="4"/>
                <c:pt idx="0">
                  <c:v>2771</c:v>
                </c:pt>
                <c:pt idx="1">
                  <c:v>422</c:v>
                </c:pt>
                <c:pt idx="2">
                  <c:v>459</c:v>
                </c:pt>
                <c:pt idx="3">
                  <c:v>1549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F26-4265-80D6-F61926BF0C42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422634664524453E-2"/>
          <c:y val="8.0597622759970844E-2"/>
          <c:w val="0.60810025755278441"/>
          <c:h val="0.597762836397945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местные</c:v>
                </c:pt>
              </c:strCache>
            </c:strRef>
          </c:tx>
          <c:spPr>
            <a:solidFill>
              <a:srgbClr val="FF8989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85357292804034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A1-428D-897B-422CA9C30066}"/>
                </c:ext>
              </c:extLst>
            </c:dLbl>
            <c:dLbl>
              <c:idx val="1"/>
              <c:layout>
                <c:manualLayout>
                  <c:x val="-1.495726520891839E-3"/>
                  <c:y val="5.06940164334916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A1-428D-897B-422CA9C300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2022 г.</c:v>
                </c:pt>
                <c:pt idx="1">
                  <c:v>2023 г.</c:v>
                </c:pt>
                <c:pt idx="3">
                  <c:v>2022 г.</c:v>
                </c:pt>
                <c:pt idx="4">
                  <c:v>2023 г.</c:v>
                </c:pt>
                <c:pt idx="6">
                  <c:v>2022 г.</c:v>
                </c:pt>
                <c:pt idx="7">
                  <c:v>2023 г.</c:v>
                </c:pt>
              </c:strCache>
            </c:strRef>
          </c:cat>
          <c:val>
            <c:numRef>
              <c:f>Лист1!$B$2:$B$9</c:f>
              <c:numCache>
                <c:formatCode>_-* #,##0_р_._-;\-* #,##0_р_._-;_-* "-"??_р_._-;_-@_-</c:formatCode>
                <c:ptCount val="8"/>
                <c:pt idx="0">
                  <c:v>96386</c:v>
                </c:pt>
                <c:pt idx="1">
                  <c:v>18938</c:v>
                </c:pt>
                <c:pt idx="3">
                  <c:v>55145</c:v>
                </c:pt>
                <c:pt idx="4">
                  <c:v>1468</c:v>
                </c:pt>
                <c:pt idx="6">
                  <c:v>5000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6A1-428D-897B-422CA9C300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областные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Лист1!$A$2:$A$9</c:f>
              <c:strCache>
                <c:ptCount val="8"/>
                <c:pt idx="0">
                  <c:v>2022 г.</c:v>
                </c:pt>
                <c:pt idx="1">
                  <c:v>2023 г.</c:v>
                </c:pt>
                <c:pt idx="3">
                  <c:v>2022 г.</c:v>
                </c:pt>
                <c:pt idx="4">
                  <c:v>2023 г.</c:v>
                </c:pt>
                <c:pt idx="6">
                  <c:v>2022 г.</c:v>
                </c:pt>
                <c:pt idx="7">
                  <c:v>2023 г.</c:v>
                </c:pt>
              </c:strCache>
            </c:strRef>
          </c:cat>
          <c:val>
            <c:numRef>
              <c:f>Лист1!$C$2:$C$9</c:f>
              <c:numCache>
                <c:formatCode>_-* #,##0_р_._-;\-* #,##0_р_._-;_-* "-"??_р_._-;_-@_-</c:formatCode>
                <c:ptCount val="8"/>
                <c:pt idx="0">
                  <c:v>562952</c:v>
                </c:pt>
                <c:pt idx="1">
                  <c:v>343450</c:v>
                </c:pt>
                <c:pt idx="3">
                  <c:v>354149</c:v>
                </c:pt>
                <c:pt idx="4">
                  <c:v>127168</c:v>
                </c:pt>
                <c:pt idx="6">
                  <c:v>117541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6A1-428D-897B-422CA9C30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99167744"/>
        <c:axId val="114661568"/>
      </c:barChart>
      <c:catAx>
        <c:axId val="99167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14661568"/>
        <c:crosses val="autoZero"/>
        <c:auto val="1"/>
        <c:lblAlgn val="ctr"/>
        <c:lblOffset val="100"/>
        <c:noMultiLvlLbl val="0"/>
      </c:catAx>
      <c:valAx>
        <c:axId val="114661568"/>
        <c:scaling>
          <c:orientation val="minMax"/>
        </c:scaling>
        <c:delete val="1"/>
        <c:axPos val="l"/>
        <c:majorGridlines/>
        <c:numFmt formatCode="_-* #,##0_р_._-;\-* #,##0_р_._-;_-* &quot;-&quot;??_р_._-;_-@_-" sourceLinked="1"/>
        <c:majorTickMark val="out"/>
        <c:minorTickMark val="none"/>
        <c:tickLblPos val="nextTo"/>
        <c:crossAx val="9916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0749853899680977"/>
          <c:w val="0.61186503525980396"/>
          <c:h val="7.1018967350528775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3E438-4269-463A-A1E8-496506158B39}" type="doc">
      <dgm:prSet loTypeId="urn:microsoft.com/office/officeart/2005/8/layout/equation1" loCatId="process" qsTypeId="urn:microsoft.com/office/officeart/2005/8/quickstyle/3d3" qsCatId="3D" csTypeId="urn:microsoft.com/office/officeart/2005/8/colors/colorful5" csCatId="colorful" phldr="1"/>
      <dgm:spPr/>
    </dgm:pt>
    <dgm:pt modelId="{DEC0319F-8124-47DF-9B60-6DE6481B306F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/>
            <a:t>доходы</a:t>
          </a:r>
          <a:endParaRPr lang="ru-RU" b="1" dirty="0"/>
        </a:p>
      </dgm:t>
    </dgm:pt>
    <dgm:pt modelId="{DA1E6D44-5837-4E98-8E4E-5257BEBD0405}" type="parTrans" cxnId="{916F19E3-EDC2-45D3-ABF7-740BCA9D78C0}">
      <dgm:prSet/>
      <dgm:spPr/>
      <dgm:t>
        <a:bodyPr/>
        <a:lstStyle/>
        <a:p>
          <a:endParaRPr lang="ru-RU"/>
        </a:p>
      </dgm:t>
    </dgm:pt>
    <dgm:pt modelId="{B03951C2-B713-463D-BAAC-7601EB7DDDC9}" type="sibTrans" cxnId="{916F19E3-EDC2-45D3-ABF7-740BCA9D78C0}">
      <dgm:prSet/>
      <dgm:spPr/>
      <dgm:t>
        <a:bodyPr/>
        <a:lstStyle/>
        <a:p>
          <a:endParaRPr lang="ru-RU"/>
        </a:p>
      </dgm:t>
    </dgm:pt>
    <dgm:pt modelId="{5A8D68C5-E02A-4641-A539-3F112AC18003}">
      <dgm:prSet phldrT="[Текст]"/>
      <dgm:spPr>
        <a:solidFill>
          <a:srgbClr val="FFC000"/>
        </a:solidFill>
      </dgm:spPr>
      <dgm:t>
        <a:bodyPr/>
        <a:lstStyle/>
        <a:p>
          <a:r>
            <a:rPr lang="ru-RU" b="1" dirty="0"/>
            <a:t>расходы</a:t>
          </a:r>
        </a:p>
      </dgm:t>
    </dgm:pt>
    <dgm:pt modelId="{153977B2-1188-4531-A527-AA79E85B8D68}" type="parTrans" cxnId="{2D3494F6-8815-4217-B111-9AE39816284E}">
      <dgm:prSet/>
      <dgm:spPr/>
      <dgm:t>
        <a:bodyPr/>
        <a:lstStyle/>
        <a:p>
          <a:endParaRPr lang="ru-RU"/>
        </a:p>
      </dgm:t>
    </dgm:pt>
    <dgm:pt modelId="{448611FB-740A-477B-9E46-D71EE6D27A14}" type="sibTrans" cxnId="{2D3494F6-8815-4217-B111-9AE39816284E}">
      <dgm:prSet/>
      <dgm:spPr/>
      <dgm:t>
        <a:bodyPr/>
        <a:lstStyle/>
        <a:p>
          <a:endParaRPr lang="ru-RU"/>
        </a:p>
      </dgm:t>
    </dgm:pt>
    <dgm:pt modelId="{EA7D8D57-80A8-4C26-BAAB-61FC33687228}">
      <dgm:prSet phldrT="[Текст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ru-RU" b="1" dirty="0"/>
            <a:t>дефицит </a:t>
          </a:r>
        </a:p>
        <a:p>
          <a:r>
            <a:rPr lang="ru-RU" b="1" dirty="0"/>
            <a:t>или профицит</a:t>
          </a:r>
        </a:p>
      </dgm:t>
    </dgm:pt>
    <dgm:pt modelId="{6D1982D0-21BA-414D-B114-1BE45C7A42F9}" type="parTrans" cxnId="{4DCC44C0-05AB-45D9-A9A6-0B2745AB8AB3}">
      <dgm:prSet/>
      <dgm:spPr/>
      <dgm:t>
        <a:bodyPr/>
        <a:lstStyle/>
        <a:p>
          <a:endParaRPr lang="ru-RU"/>
        </a:p>
      </dgm:t>
    </dgm:pt>
    <dgm:pt modelId="{223A4523-95EB-491F-B69A-3BE3AADCE0DE}" type="sibTrans" cxnId="{4DCC44C0-05AB-45D9-A9A6-0B2745AB8AB3}">
      <dgm:prSet/>
      <dgm:spPr/>
      <dgm:t>
        <a:bodyPr/>
        <a:lstStyle/>
        <a:p>
          <a:endParaRPr lang="ru-RU"/>
        </a:p>
      </dgm:t>
    </dgm:pt>
    <dgm:pt modelId="{C84D2A0D-6ECE-4807-918A-98005DDD83E0}" type="pres">
      <dgm:prSet presAssocID="{62B3E438-4269-463A-A1E8-496506158B39}" presName="linearFlow" presStyleCnt="0">
        <dgm:presLayoutVars>
          <dgm:dir/>
          <dgm:resizeHandles val="exact"/>
        </dgm:presLayoutVars>
      </dgm:prSet>
      <dgm:spPr/>
    </dgm:pt>
    <dgm:pt modelId="{7D208113-CEBC-441F-A806-0355DB7B978B}" type="pres">
      <dgm:prSet presAssocID="{DEC0319F-8124-47DF-9B60-6DE6481B306F}" presName="node" presStyleLbl="node1" presStyleIdx="0" presStyleCnt="3">
        <dgm:presLayoutVars>
          <dgm:bulletEnabled val="1"/>
        </dgm:presLayoutVars>
      </dgm:prSet>
      <dgm:spPr/>
    </dgm:pt>
    <dgm:pt modelId="{F4CF3B02-F1F8-49C8-991A-680255658C41}" type="pres">
      <dgm:prSet presAssocID="{B03951C2-B713-463D-BAAC-7601EB7DDDC9}" presName="spacerL" presStyleCnt="0"/>
      <dgm:spPr/>
    </dgm:pt>
    <dgm:pt modelId="{E47910E7-88C9-4901-B18A-91CD08E4AEB0}" type="pres">
      <dgm:prSet presAssocID="{B03951C2-B713-463D-BAAC-7601EB7DDDC9}" presName="sibTrans" presStyleLbl="sibTrans2D1" presStyleIdx="0" presStyleCnt="2"/>
      <dgm:spPr>
        <a:prstGeom prst="mathMinus">
          <a:avLst/>
        </a:prstGeom>
      </dgm:spPr>
    </dgm:pt>
    <dgm:pt modelId="{B8E61E3A-D723-4B3D-8F08-1F5794EE76A1}" type="pres">
      <dgm:prSet presAssocID="{B03951C2-B713-463D-BAAC-7601EB7DDDC9}" presName="spacerR" presStyleCnt="0"/>
      <dgm:spPr/>
    </dgm:pt>
    <dgm:pt modelId="{61307A3F-357C-47FC-B578-EC7E9FEB33CC}" type="pres">
      <dgm:prSet presAssocID="{5A8D68C5-E02A-4641-A539-3F112AC18003}" presName="node" presStyleLbl="node1" presStyleIdx="1" presStyleCnt="3">
        <dgm:presLayoutVars>
          <dgm:bulletEnabled val="1"/>
        </dgm:presLayoutVars>
      </dgm:prSet>
      <dgm:spPr/>
    </dgm:pt>
    <dgm:pt modelId="{EAE0F235-1178-44CB-B445-E49E9270E86E}" type="pres">
      <dgm:prSet presAssocID="{448611FB-740A-477B-9E46-D71EE6D27A14}" presName="spacerL" presStyleCnt="0"/>
      <dgm:spPr/>
    </dgm:pt>
    <dgm:pt modelId="{32C32E1A-248F-429E-8D8B-0B47ACA316BA}" type="pres">
      <dgm:prSet presAssocID="{448611FB-740A-477B-9E46-D71EE6D27A14}" presName="sibTrans" presStyleLbl="sibTrans2D1" presStyleIdx="1" presStyleCnt="2"/>
      <dgm:spPr/>
    </dgm:pt>
    <dgm:pt modelId="{508580C8-092E-4A78-A30A-5D6BEDBDA482}" type="pres">
      <dgm:prSet presAssocID="{448611FB-740A-477B-9E46-D71EE6D27A14}" presName="spacerR" presStyleCnt="0"/>
      <dgm:spPr/>
    </dgm:pt>
    <dgm:pt modelId="{F169F232-A3D2-488D-89DF-235ECD6A4FF0}" type="pres">
      <dgm:prSet presAssocID="{EA7D8D57-80A8-4C26-BAAB-61FC33687228}" presName="node" presStyleLbl="node1" presStyleIdx="2" presStyleCnt="3">
        <dgm:presLayoutVars>
          <dgm:bulletEnabled val="1"/>
        </dgm:presLayoutVars>
      </dgm:prSet>
      <dgm:spPr/>
    </dgm:pt>
  </dgm:ptLst>
  <dgm:cxnLst>
    <dgm:cxn modelId="{E7764127-E18E-486F-A96F-84C7B77550EC}" type="presOf" srcId="{5A8D68C5-E02A-4641-A539-3F112AC18003}" destId="{61307A3F-357C-47FC-B578-EC7E9FEB33CC}" srcOrd="0" destOrd="0" presId="urn:microsoft.com/office/officeart/2005/8/layout/equation1"/>
    <dgm:cxn modelId="{5C15C23D-3F80-49C4-AFA4-D3BC83A098A2}" type="presOf" srcId="{EA7D8D57-80A8-4C26-BAAB-61FC33687228}" destId="{F169F232-A3D2-488D-89DF-235ECD6A4FF0}" srcOrd="0" destOrd="0" presId="urn:microsoft.com/office/officeart/2005/8/layout/equation1"/>
    <dgm:cxn modelId="{15B9C369-4FEB-4CC7-92DF-D337BB6EBB7B}" type="presOf" srcId="{448611FB-740A-477B-9E46-D71EE6D27A14}" destId="{32C32E1A-248F-429E-8D8B-0B47ACA316BA}" srcOrd="0" destOrd="0" presId="urn:microsoft.com/office/officeart/2005/8/layout/equation1"/>
    <dgm:cxn modelId="{1180E3A2-4411-4CAF-A5CE-892C03195E9F}" type="presOf" srcId="{62B3E438-4269-463A-A1E8-496506158B39}" destId="{C84D2A0D-6ECE-4807-918A-98005DDD83E0}" srcOrd="0" destOrd="0" presId="urn:microsoft.com/office/officeart/2005/8/layout/equation1"/>
    <dgm:cxn modelId="{4DCC44C0-05AB-45D9-A9A6-0B2745AB8AB3}" srcId="{62B3E438-4269-463A-A1E8-496506158B39}" destId="{EA7D8D57-80A8-4C26-BAAB-61FC33687228}" srcOrd="2" destOrd="0" parTransId="{6D1982D0-21BA-414D-B114-1BE45C7A42F9}" sibTransId="{223A4523-95EB-491F-B69A-3BE3AADCE0DE}"/>
    <dgm:cxn modelId="{1679FAD0-1209-4C2D-A6EC-48180FB8D16C}" type="presOf" srcId="{DEC0319F-8124-47DF-9B60-6DE6481B306F}" destId="{7D208113-CEBC-441F-A806-0355DB7B978B}" srcOrd="0" destOrd="0" presId="urn:microsoft.com/office/officeart/2005/8/layout/equation1"/>
    <dgm:cxn modelId="{916F19E3-EDC2-45D3-ABF7-740BCA9D78C0}" srcId="{62B3E438-4269-463A-A1E8-496506158B39}" destId="{DEC0319F-8124-47DF-9B60-6DE6481B306F}" srcOrd="0" destOrd="0" parTransId="{DA1E6D44-5837-4E98-8E4E-5257BEBD0405}" sibTransId="{B03951C2-B713-463D-BAAC-7601EB7DDDC9}"/>
    <dgm:cxn modelId="{545986E4-613B-4309-8891-9F30DABA3AFC}" type="presOf" srcId="{B03951C2-B713-463D-BAAC-7601EB7DDDC9}" destId="{E47910E7-88C9-4901-B18A-91CD08E4AEB0}" srcOrd="0" destOrd="0" presId="urn:microsoft.com/office/officeart/2005/8/layout/equation1"/>
    <dgm:cxn modelId="{2D3494F6-8815-4217-B111-9AE39816284E}" srcId="{62B3E438-4269-463A-A1E8-496506158B39}" destId="{5A8D68C5-E02A-4641-A539-3F112AC18003}" srcOrd="1" destOrd="0" parTransId="{153977B2-1188-4531-A527-AA79E85B8D68}" sibTransId="{448611FB-740A-477B-9E46-D71EE6D27A14}"/>
    <dgm:cxn modelId="{3DE190A8-B14D-4698-9C0F-A71580782504}" type="presParOf" srcId="{C84D2A0D-6ECE-4807-918A-98005DDD83E0}" destId="{7D208113-CEBC-441F-A806-0355DB7B978B}" srcOrd="0" destOrd="0" presId="urn:microsoft.com/office/officeart/2005/8/layout/equation1"/>
    <dgm:cxn modelId="{FFD9165A-A498-407D-A056-CC3C2F0F42F4}" type="presParOf" srcId="{C84D2A0D-6ECE-4807-918A-98005DDD83E0}" destId="{F4CF3B02-F1F8-49C8-991A-680255658C41}" srcOrd="1" destOrd="0" presId="urn:microsoft.com/office/officeart/2005/8/layout/equation1"/>
    <dgm:cxn modelId="{8630B060-561A-49DC-8B57-C3155AE2EEBF}" type="presParOf" srcId="{C84D2A0D-6ECE-4807-918A-98005DDD83E0}" destId="{E47910E7-88C9-4901-B18A-91CD08E4AEB0}" srcOrd="2" destOrd="0" presId="urn:microsoft.com/office/officeart/2005/8/layout/equation1"/>
    <dgm:cxn modelId="{DB0B0905-7EE5-4504-87C6-054FE4DC3B1D}" type="presParOf" srcId="{C84D2A0D-6ECE-4807-918A-98005DDD83E0}" destId="{B8E61E3A-D723-4B3D-8F08-1F5794EE76A1}" srcOrd="3" destOrd="0" presId="urn:microsoft.com/office/officeart/2005/8/layout/equation1"/>
    <dgm:cxn modelId="{93E6FFB2-5C4E-435B-8CAC-EAF01FF227BE}" type="presParOf" srcId="{C84D2A0D-6ECE-4807-918A-98005DDD83E0}" destId="{61307A3F-357C-47FC-B578-EC7E9FEB33CC}" srcOrd="4" destOrd="0" presId="urn:microsoft.com/office/officeart/2005/8/layout/equation1"/>
    <dgm:cxn modelId="{F2B63B07-2883-47D5-87C1-588A3B7513AE}" type="presParOf" srcId="{C84D2A0D-6ECE-4807-918A-98005DDD83E0}" destId="{EAE0F235-1178-44CB-B445-E49E9270E86E}" srcOrd="5" destOrd="0" presId="urn:microsoft.com/office/officeart/2005/8/layout/equation1"/>
    <dgm:cxn modelId="{6849ED4E-1796-4057-ADE1-5C34186BC5EC}" type="presParOf" srcId="{C84D2A0D-6ECE-4807-918A-98005DDD83E0}" destId="{32C32E1A-248F-429E-8D8B-0B47ACA316BA}" srcOrd="6" destOrd="0" presId="urn:microsoft.com/office/officeart/2005/8/layout/equation1"/>
    <dgm:cxn modelId="{F8921B53-9FC5-49E4-9F38-4D9ABBF5DBAC}" type="presParOf" srcId="{C84D2A0D-6ECE-4807-918A-98005DDD83E0}" destId="{508580C8-092E-4A78-A30A-5D6BEDBDA482}" srcOrd="7" destOrd="0" presId="urn:microsoft.com/office/officeart/2005/8/layout/equation1"/>
    <dgm:cxn modelId="{11F3ABF5-2A49-4E67-932A-C102F95FC648}" type="presParOf" srcId="{C84D2A0D-6ECE-4807-918A-98005DDD83E0}" destId="{F169F232-A3D2-488D-89DF-235ECD6A4FF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44E266-DFAE-42D0-BC94-47866F855935}" type="doc">
      <dgm:prSet loTypeId="urn:microsoft.com/office/officeart/2005/8/layout/h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9B8D1D1-6F27-4A13-8DD5-0C8C094D097B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gm:t>
    </dgm:pt>
    <dgm:pt modelId="{5E63688C-07D0-4FFA-85B5-E5486EAE3705}" type="parTrans" cxnId="{56EBE7F6-B439-48EF-97EB-865372F25B6D}">
      <dgm:prSet/>
      <dgm:spPr/>
      <dgm:t>
        <a:bodyPr/>
        <a:lstStyle/>
        <a:p>
          <a:endParaRPr lang="ru-RU"/>
        </a:p>
      </dgm:t>
    </dgm:pt>
    <dgm:pt modelId="{0554242E-62BE-4C41-8CE0-329A20FA4ED9}" type="sibTrans" cxnId="{56EBE7F6-B439-48EF-97EB-865372F25B6D}">
      <dgm:prSet/>
      <dgm:spPr/>
      <dgm:t>
        <a:bodyPr/>
        <a:lstStyle/>
        <a:p>
          <a:endParaRPr lang="ru-RU"/>
        </a:p>
      </dgm:t>
    </dgm:pt>
    <dgm:pt modelId="{9EDFD911-7066-4F8B-BB20-72A97EC33610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РФ, например:</a:t>
          </a:r>
        </a:p>
      </dgm:t>
    </dgm:pt>
    <dgm:pt modelId="{13135EB8-9A5E-4ED8-9E61-B78F5B15DC8D}" type="parTrans" cxnId="{C6C268FE-300A-42F1-A0AC-236DA610F482}">
      <dgm:prSet/>
      <dgm:spPr/>
      <dgm:t>
        <a:bodyPr/>
        <a:lstStyle/>
        <a:p>
          <a:endParaRPr lang="ru-RU"/>
        </a:p>
      </dgm:t>
    </dgm:pt>
    <dgm:pt modelId="{63EC62E1-A0BE-4494-A7C8-F2B855140228}" type="sibTrans" cxnId="{C6C268FE-300A-42F1-A0AC-236DA610F482}">
      <dgm:prSet/>
      <dgm:spPr/>
      <dgm:t>
        <a:bodyPr/>
        <a:lstStyle/>
        <a:p>
          <a:endParaRPr lang="ru-RU"/>
        </a:p>
      </dgm:t>
    </dgm:pt>
    <dgm:pt modelId="{95009D2A-78E2-4838-B0CF-96EC98FE038D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gm:t>
    </dgm:pt>
    <dgm:pt modelId="{96C7488C-9754-4C19-A64D-643E57078A92}" type="parTrans" cxnId="{97545D08-DB9C-4E9A-A791-5F3B690CC4F4}">
      <dgm:prSet/>
      <dgm:spPr/>
      <dgm:t>
        <a:bodyPr/>
        <a:lstStyle/>
        <a:p>
          <a:endParaRPr lang="ru-RU"/>
        </a:p>
      </dgm:t>
    </dgm:pt>
    <dgm:pt modelId="{61007040-31D0-4AF3-8A5C-94A19B4CAC27}" type="sibTrans" cxnId="{97545D08-DB9C-4E9A-A791-5F3B690CC4F4}">
      <dgm:prSet/>
      <dgm:spPr/>
      <dgm:t>
        <a:bodyPr/>
        <a:lstStyle/>
        <a:p>
          <a:endParaRPr lang="ru-RU"/>
        </a:p>
      </dgm:t>
    </dgm:pt>
    <dgm:pt modelId="{B74B86F5-50EA-41C0-A2D8-AF9A7FEF7DE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dirty="0">
              <a:solidFill>
                <a:schemeClr val="accent2">
                  <a:lumMod val="50000"/>
                </a:schemeClr>
              </a:solidFill>
            </a:rPr>
            <a:t>         </a:t>
          </a:r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пошлин и сборов, установленных законодательством РФ, а также штрафов на нарушение законодательства РФ, например:</a:t>
          </a:r>
        </a:p>
      </dgm:t>
    </dgm:pt>
    <dgm:pt modelId="{1B4C13DD-B963-478A-96A4-15A536CE6860}" type="parTrans" cxnId="{FC47ECAB-FCD1-4263-ABDB-1FDD1F18490F}">
      <dgm:prSet/>
      <dgm:spPr/>
      <dgm:t>
        <a:bodyPr/>
        <a:lstStyle/>
        <a:p>
          <a:endParaRPr lang="ru-RU"/>
        </a:p>
      </dgm:t>
    </dgm:pt>
    <dgm:pt modelId="{C5C6D654-C2AB-41BD-9048-AD24E61C74D7}" type="sibTrans" cxnId="{FC47ECAB-FCD1-4263-ABDB-1FDD1F18490F}">
      <dgm:prSet/>
      <dgm:spPr/>
      <dgm:t>
        <a:bodyPr/>
        <a:lstStyle/>
        <a:p>
          <a:endParaRPr lang="ru-RU"/>
        </a:p>
      </dgm:t>
    </dgm:pt>
    <dgm:pt modelId="{FA24D303-6A2C-4C0E-8C34-1AEE1C29E82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</a:p>
      </dgm:t>
    </dgm:pt>
    <dgm:pt modelId="{B6904FBF-C9AE-4C6B-9612-F762B42FA786}" type="parTrans" cxnId="{51AF48F3-984F-4345-B6D3-E4C5A5FCED5B}">
      <dgm:prSet/>
      <dgm:spPr/>
      <dgm:t>
        <a:bodyPr/>
        <a:lstStyle/>
        <a:p>
          <a:endParaRPr lang="ru-RU"/>
        </a:p>
      </dgm:t>
    </dgm:pt>
    <dgm:pt modelId="{CFBD4874-1D7A-4B26-BC38-DB21D521E4B5}" type="sibTrans" cxnId="{51AF48F3-984F-4345-B6D3-E4C5A5FCED5B}">
      <dgm:prSet/>
      <dgm:spPr/>
      <dgm:t>
        <a:bodyPr/>
        <a:lstStyle/>
        <a:p>
          <a:endParaRPr lang="ru-RU"/>
        </a:p>
      </dgm:t>
    </dgm:pt>
    <dgm:pt modelId="{0F98758F-5480-42C8-94D7-78896D76FDF9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ru-RU" sz="175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830C94-F6D8-4F06-BEFF-AA93237210E0}" type="parTrans" cxnId="{76218BCE-C6D0-4CF2-9DB7-90FC2150B139}">
      <dgm:prSet/>
      <dgm:spPr/>
      <dgm:t>
        <a:bodyPr/>
        <a:lstStyle/>
        <a:p>
          <a:endParaRPr lang="ru-RU"/>
        </a:p>
      </dgm:t>
    </dgm:pt>
    <dgm:pt modelId="{0887CA61-2B15-473A-BE04-C7CB3B724D09}" type="sibTrans" cxnId="{76218BCE-C6D0-4CF2-9DB7-90FC2150B139}">
      <dgm:prSet/>
      <dgm:spPr/>
      <dgm:t>
        <a:bodyPr/>
        <a:lstStyle/>
        <a:p>
          <a:endParaRPr lang="ru-RU"/>
        </a:p>
      </dgm:t>
    </dgm:pt>
    <dgm:pt modelId="{17B6068A-28BB-43EF-B5DD-E8A989B3BE1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доход;</a:t>
          </a:r>
        </a:p>
      </dgm:t>
    </dgm:pt>
    <dgm:pt modelId="{78424352-6F8F-49E4-941A-497BB6EED2F0}" type="parTrans" cxnId="{A14DEDEF-09BD-4B17-A97C-4367AC5ED8D4}">
      <dgm:prSet/>
      <dgm:spPr/>
      <dgm:t>
        <a:bodyPr/>
        <a:lstStyle/>
        <a:p>
          <a:endParaRPr lang="ru-RU"/>
        </a:p>
      </dgm:t>
    </dgm:pt>
    <dgm:pt modelId="{2102B011-5B6C-4638-966A-801A4FFD6765}" type="sibTrans" cxnId="{A14DEDEF-09BD-4B17-A97C-4367AC5ED8D4}">
      <dgm:prSet/>
      <dgm:spPr/>
      <dgm:t>
        <a:bodyPr/>
        <a:lstStyle/>
        <a:p>
          <a:endParaRPr lang="ru-RU"/>
        </a:p>
      </dgm:t>
    </dgm:pt>
    <dgm:pt modelId="{82756DDA-E7F4-401F-AF02-EE2BCBCEEE41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налог;</a:t>
          </a:r>
        </a:p>
      </dgm:t>
    </dgm:pt>
    <dgm:pt modelId="{E959BC96-7C1C-40A0-B369-9717258B09BE}" type="parTrans" cxnId="{8AF5846C-962A-484D-AFF1-66FD7A233957}">
      <dgm:prSet/>
      <dgm:spPr/>
      <dgm:t>
        <a:bodyPr/>
        <a:lstStyle/>
        <a:p>
          <a:endParaRPr lang="ru-RU"/>
        </a:p>
      </dgm:t>
    </dgm:pt>
    <dgm:pt modelId="{3DF43111-B9FA-4210-B29C-2A87C800F392}" type="sibTrans" cxnId="{8AF5846C-962A-484D-AFF1-66FD7A233957}">
      <dgm:prSet/>
      <dgm:spPr/>
      <dgm:t>
        <a:bodyPr/>
        <a:lstStyle/>
        <a:p>
          <a:endParaRPr lang="ru-RU"/>
        </a:p>
      </dgm:t>
    </dgm:pt>
    <dgm:pt modelId="{39D77B3C-4092-49DC-9ADF-243F8FC89E73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уплаты акцизов;</a:t>
          </a:r>
        </a:p>
      </dgm:t>
    </dgm:pt>
    <dgm:pt modelId="{E52AE84C-67F6-4FE2-B3AE-D016B01A186D}" type="parTrans" cxnId="{697D8756-DFAF-4E5F-8D15-F30D060D0DFC}">
      <dgm:prSet/>
      <dgm:spPr/>
      <dgm:t>
        <a:bodyPr/>
        <a:lstStyle/>
        <a:p>
          <a:endParaRPr lang="ru-RU"/>
        </a:p>
      </dgm:t>
    </dgm:pt>
    <dgm:pt modelId="{33976C1E-1393-436D-99C9-2CF7213DF721}" type="sibTrans" cxnId="{697D8756-DFAF-4E5F-8D15-F30D060D0DFC}">
      <dgm:prSet/>
      <dgm:spPr/>
      <dgm:t>
        <a:bodyPr/>
        <a:lstStyle/>
        <a:p>
          <a:endParaRPr lang="ru-RU"/>
        </a:p>
      </dgm:t>
    </dgm:pt>
    <dgm:pt modelId="{B1CDC758-E743-4939-BB66-2A91AD1ABA3F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пошлина;</a:t>
          </a:r>
        </a:p>
      </dgm:t>
    </dgm:pt>
    <dgm:pt modelId="{2AAE1FC0-E35D-4F7D-A2E0-FD1F5822843E}" type="parTrans" cxnId="{59F3D3BE-2D87-4754-8E01-5E4FD16F8B83}">
      <dgm:prSet/>
      <dgm:spPr/>
      <dgm:t>
        <a:bodyPr/>
        <a:lstStyle/>
        <a:p>
          <a:endParaRPr lang="ru-RU"/>
        </a:p>
      </dgm:t>
    </dgm:pt>
    <dgm:pt modelId="{CD34C8D8-9E41-497D-9FBF-E9AA670D65E3}" type="sibTrans" cxnId="{59F3D3BE-2D87-4754-8E01-5E4FD16F8B83}">
      <dgm:prSet/>
      <dgm:spPr/>
      <dgm:t>
        <a:bodyPr/>
        <a:lstStyle/>
        <a:p>
          <a:endParaRPr lang="ru-RU"/>
        </a:p>
      </dgm:t>
    </dgm:pt>
    <dgm:pt modelId="{0D865A37-FEEE-4BC4-81C4-0E0CF1255458}">
      <dgm:prSet phldrT="[Текст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Задолженность по отмененным налогам.</a:t>
          </a:r>
        </a:p>
      </dgm:t>
    </dgm:pt>
    <dgm:pt modelId="{0DC743E8-DF81-4B8C-A55A-6CCFC55211D8}" type="parTrans" cxnId="{DEFE1788-C0B6-4F4A-9446-1D22054D2AB0}">
      <dgm:prSet/>
      <dgm:spPr/>
      <dgm:t>
        <a:bodyPr/>
        <a:lstStyle/>
        <a:p>
          <a:endParaRPr lang="ru-RU"/>
        </a:p>
      </dgm:t>
    </dgm:pt>
    <dgm:pt modelId="{BDCDE0C0-0064-4DE2-9F0B-A3ABFD019381}" type="sibTrans" cxnId="{DEFE1788-C0B6-4F4A-9446-1D22054D2AB0}">
      <dgm:prSet/>
      <dgm:spPr/>
      <dgm:t>
        <a:bodyPr/>
        <a:lstStyle/>
        <a:p>
          <a:endParaRPr lang="ru-RU"/>
        </a:p>
      </dgm:t>
    </dgm:pt>
    <dgm:pt modelId="{C0E848B2-0E76-421C-B1D3-FB0A16BEC5BB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Арендная плата за земли;</a:t>
          </a:r>
          <a:endParaRPr lang="ru-RU" sz="1750" i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8494F-5F77-40BD-AA6F-CDB13C8D3433}" type="parTrans" cxnId="{9D6FDFE2-7363-4EC2-BE89-D5A7EDB7C134}">
      <dgm:prSet/>
      <dgm:spPr/>
      <dgm:t>
        <a:bodyPr/>
        <a:lstStyle/>
        <a:p>
          <a:endParaRPr lang="ru-RU"/>
        </a:p>
      </dgm:t>
    </dgm:pt>
    <dgm:pt modelId="{016CCF9E-9F7F-499B-90EF-DD2C7D346971}" type="sibTrans" cxnId="{9D6FDFE2-7363-4EC2-BE89-D5A7EDB7C134}">
      <dgm:prSet/>
      <dgm:spPr/>
      <dgm:t>
        <a:bodyPr/>
        <a:lstStyle/>
        <a:p>
          <a:endParaRPr lang="ru-RU"/>
        </a:p>
      </dgm:t>
    </dgm:pt>
    <dgm:pt modelId="{4B1E29D0-A8FF-4280-A63C-630E89E18A4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имущества;</a:t>
          </a:r>
          <a:endParaRPr lang="ru-RU" sz="1750" i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CFC50-9B34-4BDF-A8E0-24780604F981}" type="parTrans" cxnId="{455A7679-9233-4B5B-A55F-54F4DEDF052A}">
      <dgm:prSet/>
      <dgm:spPr/>
      <dgm:t>
        <a:bodyPr/>
        <a:lstStyle/>
        <a:p>
          <a:endParaRPr lang="ru-RU"/>
        </a:p>
      </dgm:t>
    </dgm:pt>
    <dgm:pt modelId="{237C1E48-07E7-4934-AC2B-FE3CDC8D5A23}" type="sibTrans" cxnId="{455A7679-9233-4B5B-A55F-54F4DEDF052A}">
      <dgm:prSet/>
      <dgm:spPr/>
      <dgm:t>
        <a:bodyPr/>
        <a:lstStyle/>
        <a:p>
          <a:endParaRPr lang="ru-RU"/>
        </a:p>
      </dgm:t>
    </dgm:pt>
    <dgm:pt modelId="{153F5974-CF3A-4D05-B19B-BFACDB5B2A9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среду;</a:t>
          </a:r>
        </a:p>
      </dgm:t>
    </dgm:pt>
    <dgm:pt modelId="{137AAE4F-65C7-4A64-85CF-794221B870E2}" type="parTrans" cxnId="{5DBA3A56-9509-40BE-AE68-A9205F79739A}">
      <dgm:prSet/>
      <dgm:spPr/>
      <dgm:t>
        <a:bodyPr/>
        <a:lstStyle/>
        <a:p>
          <a:endParaRPr lang="ru-RU"/>
        </a:p>
      </dgm:t>
    </dgm:pt>
    <dgm:pt modelId="{BBB58D55-0194-4CDA-AC16-941771D1F454}" type="sibTrans" cxnId="{5DBA3A56-9509-40BE-AE68-A9205F79739A}">
      <dgm:prSet/>
      <dgm:spPr/>
      <dgm:t>
        <a:bodyPr/>
        <a:lstStyle/>
        <a:p>
          <a:endParaRPr lang="ru-RU"/>
        </a:p>
      </dgm:t>
    </dgm:pt>
    <dgm:pt modelId="{C9E9FDA5-18E8-4226-83CF-510E8723354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имущественного комплекса;</a:t>
          </a:r>
        </a:p>
      </dgm:t>
    </dgm:pt>
    <dgm:pt modelId="{6625D038-9D81-4D5E-83CB-F734E003FB90}" type="parTrans" cxnId="{57E459A1-B6D5-40EF-8B7F-671DF39EEE3E}">
      <dgm:prSet/>
      <dgm:spPr/>
      <dgm:t>
        <a:bodyPr/>
        <a:lstStyle/>
        <a:p>
          <a:endParaRPr lang="ru-RU"/>
        </a:p>
      </dgm:t>
    </dgm:pt>
    <dgm:pt modelId="{4A0466CC-8CC9-4204-B339-862C2278B0F3}" type="sibTrans" cxnId="{57E459A1-B6D5-40EF-8B7F-671DF39EEE3E}">
      <dgm:prSet/>
      <dgm:spPr/>
      <dgm:t>
        <a:bodyPr/>
        <a:lstStyle/>
        <a:p>
          <a:endParaRPr lang="ru-RU"/>
        </a:p>
      </dgm:t>
    </dgm:pt>
    <dgm:pt modelId="{C19C77A4-ECA7-47D9-88C1-C56F41BB596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75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Штрафы.</a:t>
          </a:r>
        </a:p>
      </dgm:t>
    </dgm:pt>
    <dgm:pt modelId="{917AC128-B648-4420-AFB2-19CD80550E22}" type="parTrans" cxnId="{377C4CA5-7F93-4F2C-8162-AC71B97BDB2D}">
      <dgm:prSet/>
      <dgm:spPr/>
      <dgm:t>
        <a:bodyPr/>
        <a:lstStyle/>
        <a:p>
          <a:endParaRPr lang="ru-RU"/>
        </a:p>
      </dgm:t>
    </dgm:pt>
    <dgm:pt modelId="{96E6147A-06CD-4A3F-B938-71DF09329DBC}" type="sibTrans" cxnId="{377C4CA5-7F93-4F2C-8162-AC71B97BDB2D}">
      <dgm:prSet/>
      <dgm:spPr/>
      <dgm:t>
        <a:bodyPr/>
        <a:lstStyle/>
        <a:p>
          <a:endParaRPr lang="ru-RU"/>
        </a:p>
      </dgm:t>
    </dgm:pt>
    <dgm:pt modelId="{6900C6C6-232B-4084-80C4-6FB735C2E43A}">
      <dgm:prSet phldrT="[Текст]" custT="1"/>
      <dgm:spPr/>
      <dgm:t>
        <a:bodyPr/>
        <a:lstStyle/>
        <a:p>
          <a:r>
            <a: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endParaRPr lang="ru-RU" sz="11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D7EE6C-4229-4705-9023-D4C7FC5BD6D5}" type="sibTrans" cxnId="{840F73FE-3FD9-45D3-9195-B7F4C38BC815}">
      <dgm:prSet/>
      <dgm:spPr/>
      <dgm:t>
        <a:bodyPr/>
        <a:lstStyle/>
        <a:p>
          <a:endParaRPr lang="ru-RU"/>
        </a:p>
      </dgm:t>
    </dgm:pt>
    <dgm:pt modelId="{98DEC00E-5EAC-4A16-84F0-B031AF980259}" type="parTrans" cxnId="{840F73FE-3FD9-45D3-9195-B7F4C38BC815}">
      <dgm:prSet/>
      <dgm:spPr/>
      <dgm:t>
        <a:bodyPr/>
        <a:lstStyle/>
        <a:p>
          <a:endParaRPr lang="ru-RU"/>
        </a:p>
      </dgm:t>
    </dgm:pt>
    <dgm:pt modelId="{15031C61-CC80-412D-951F-56C29FDE86BD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</a:p>
      </dgm:t>
    </dgm:pt>
    <dgm:pt modelId="{65676E92-9CE5-4BD3-9704-F6FEEADDD9CC}" type="parTrans" cxnId="{363DDBE3-DA9B-47C5-B49A-56861827FEC3}">
      <dgm:prSet/>
      <dgm:spPr/>
      <dgm:t>
        <a:bodyPr/>
        <a:lstStyle/>
        <a:p>
          <a:endParaRPr lang="ru-RU"/>
        </a:p>
      </dgm:t>
    </dgm:pt>
    <dgm:pt modelId="{2B3BA7CF-16E9-42B8-8D7A-70A9948132D0}" type="sibTrans" cxnId="{363DDBE3-DA9B-47C5-B49A-56861827FEC3}">
      <dgm:prSet/>
      <dgm:spPr/>
      <dgm:t>
        <a:bodyPr/>
        <a:lstStyle/>
        <a:p>
          <a:endParaRPr lang="ru-RU"/>
        </a:p>
      </dgm:t>
    </dgm:pt>
    <dgm:pt modelId="{60B9CCB1-49B4-42B4-A495-41FE37EF36E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endParaRPr lang="ru-RU" sz="1400" i="1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320D4E-5E22-48BD-8D17-744F0D9B9EA6}" type="parTrans" cxnId="{50D8EFD3-AECE-4CCF-B6B5-9B48B0F5F375}">
      <dgm:prSet/>
      <dgm:spPr/>
      <dgm:t>
        <a:bodyPr/>
        <a:lstStyle/>
        <a:p>
          <a:endParaRPr lang="ru-RU"/>
        </a:p>
      </dgm:t>
    </dgm:pt>
    <dgm:pt modelId="{3E1A79C1-408C-4CC6-B4C7-D526D360AB7E}" type="sibTrans" cxnId="{50D8EFD3-AECE-4CCF-B6B5-9B48B0F5F375}">
      <dgm:prSet/>
      <dgm:spPr/>
      <dgm:t>
        <a:bodyPr/>
        <a:lstStyle/>
        <a:p>
          <a:endParaRPr lang="ru-RU"/>
        </a:p>
      </dgm:t>
    </dgm:pt>
    <dgm:pt modelId="{05EF49EE-3E34-4734-9F47-B0B6C57C0406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</a:p>
      </dgm:t>
    </dgm:pt>
    <dgm:pt modelId="{47C5C935-3E6B-4514-9C4D-705D66131D63}" type="parTrans" cxnId="{4D80911E-C20A-4E44-A813-AC4491E03971}">
      <dgm:prSet/>
      <dgm:spPr/>
      <dgm:t>
        <a:bodyPr/>
        <a:lstStyle/>
        <a:p>
          <a:endParaRPr lang="ru-RU"/>
        </a:p>
      </dgm:t>
    </dgm:pt>
    <dgm:pt modelId="{CE9646E5-980C-4E6E-8306-E74CF80D6335}" type="sibTrans" cxnId="{4D80911E-C20A-4E44-A813-AC4491E03971}">
      <dgm:prSet/>
      <dgm:spPr/>
      <dgm:t>
        <a:bodyPr/>
        <a:lstStyle/>
        <a:p>
          <a:endParaRPr lang="ru-RU"/>
        </a:p>
      </dgm:t>
    </dgm:pt>
    <dgm:pt modelId="{4CE5F319-1095-4F42-B35D-F6E8A70039BF}" type="pres">
      <dgm:prSet presAssocID="{0944E266-DFAE-42D0-BC94-47866F855935}" presName="linearFlow" presStyleCnt="0">
        <dgm:presLayoutVars>
          <dgm:dir/>
          <dgm:animLvl val="lvl"/>
          <dgm:resizeHandles/>
        </dgm:presLayoutVars>
      </dgm:prSet>
      <dgm:spPr/>
    </dgm:pt>
    <dgm:pt modelId="{B143FB0F-7E51-4332-8706-7DD945C40F31}" type="pres">
      <dgm:prSet presAssocID="{69B8D1D1-6F27-4A13-8DD5-0C8C094D097B}" presName="compositeNode" presStyleCnt="0">
        <dgm:presLayoutVars>
          <dgm:bulletEnabled val="1"/>
        </dgm:presLayoutVars>
      </dgm:prSet>
      <dgm:spPr/>
    </dgm:pt>
    <dgm:pt modelId="{F22CC446-40D2-43D2-9F0D-16DE291761E3}" type="pres">
      <dgm:prSet presAssocID="{69B8D1D1-6F27-4A13-8DD5-0C8C094D097B}" presName="image" presStyleLbl="fgImgPlace1" presStyleIdx="0" presStyleCnt="3" custScaleX="98784" custScaleY="77310" custLinFactNeighborX="7572" custLinFactNeighborY="17425"/>
      <dgm:spPr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</dgm:spPr>
    </dgm:pt>
    <dgm:pt modelId="{9EED4F85-3563-4635-A9A7-846E89AB20A1}" type="pres">
      <dgm:prSet presAssocID="{69B8D1D1-6F27-4A13-8DD5-0C8C094D097B}" presName="childNode" presStyleLbl="node1" presStyleIdx="0" presStyleCnt="3" custScaleY="112643" custLinFactNeighborX="905" custLinFactNeighborY="-151">
        <dgm:presLayoutVars>
          <dgm:bulletEnabled val="1"/>
        </dgm:presLayoutVars>
      </dgm:prSet>
      <dgm:spPr/>
    </dgm:pt>
    <dgm:pt modelId="{7F316BBD-A798-4B3A-979C-6DCB09611EDA}" type="pres">
      <dgm:prSet presAssocID="{69B8D1D1-6F27-4A13-8DD5-0C8C094D097B}" presName="parentNode" presStyleLbl="revTx" presStyleIdx="0" presStyleCnt="3" custScaleX="104974" custScaleY="99674" custLinFactNeighborX="-5699" custLinFactNeighborY="3605">
        <dgm:presLayoutVars>
          <dgm:chMax val="0"/>
          <dgm:bulletEnabled val="1"/>
        </dgm:presLayoutVars>
      </dgm:prSet>
      <dgm:spPr/>
    </dgm:pt>
    <dgm:pt modelId="{085172BD-8C88-43D5-BE81-57E8C82B923C}" type="pres">
      <dgm:prSet presAssocID="{0554242E-62BE-4C41-8CE0-329A20FA4ED9}" presName="sibTrans" presStyleCnt="0"/>
      <dgm:spPr/>
    </dgm:pt>
    <dgm:pt modelId="{9790B3D1-2C14-4B39-ABD1-C097D6519AE1}" type="pres">
      <dgm:prSet presAssocID="{95009D2A-78E2-4838-B0CF-96EC98FE038D}" presName="compositeNode" presStyleCnt="0">
        <dgm:presLayoutVars>
          <dgm:bulletEnabled val="1"/>
        </dgm:presLayoutVars>
      </dgm:prSet>
      <dgm:spPr/>
    </dgm:pt>
    <dgm:pt modelId="{E2572353-3974-45FF-B03E-E58F48E7797F}" type="pres">
      <dgm:prSet presAssocID="{95009D2A-78E2-4838-B0CF-96EC98FE038D}" presName="image" presStyleLbl="fgImgPlace1" presStyleIdx="1" presStyleCnt="3" custScaleX="86276" custScaleY="86081" custLinFactX="100000" custLinFactY="200000" custLinFactNeighborX="141795" custLinFactNeighborY="21474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9DA49A2-4F95-4DA5-BB89-BD569A917888}" type="pres">
      <dgm:prSet presAssocID="{95009D2A-78E2-4838-B0CF-96EC98FE038D}" presName="childNode" presStyleLbl="node1" presStyleIdx="1" presStyleCnt="3" custScaleX="110297" custScaleY="113672" custLinFactNeighborX="1757" custLinFactNeighborY="330">
        <dgm:presLayoutVars>
          <dgm:bulletEnabled val="1"/>
        </dgm:presLayoutVars>
      </dgm:prSet>
      <dgm:spPr/>
    </dgm:pt>
    <dgm:pt modelId="{0C55FBBD-7712-42D4-95F5-C67861448473}" type="pres">
      <dgm:prSet presAssocID="{95009D2A-78E2-4838-B0CF-96EC98FE038D}" presName="parentNode" presStyleLbl="revTx" presStyleIdx="1" presStyleCnt="3" custScaleX="110776" custScaleY="100441" custLinFactNeighborX="-54623" custLinFactNeighborY="2964">
        <dgm:presLayoutVars>
          <dgm:chMax val="0"/>
          <dgm:bulletEnabled val="1"/>
        </dgm:presLayoutVars>
      </dgm:prSet>
      <dgm:spPr/>
    </dgm:pt>
    <dgm:pt modelId="{E001B071-A0B1-497B-AD38-9193B2B193E9}" type="pres">
      <dgm:prSet presAssocID="{61007040-31D0-4AF3-8A5C-94A19B4CAC27}" presName="sibTrans" presStyleCnt="0"/>
      <dgm:spPr/>
    </dgm:pt>
    <dgm:pt modelId="{C991356D-F9A1-4AC9-8544-B03CE7154C53}" type="pres">
      <dgm:prSet presAssocID="{6900C6C6-232B-4084-80C4-6FB735C2E43A}" presName="compositeNode" presStyleCnt="0">
        <dgm:presLayoutVars>
          <dgm:bulletEnabled val="1"/>
        </dgm:presLayoutVars>
      </dgm:prSet>
      <dgm:spPr/>
    </dgm:pt>
    <dgm:pt modelId="{0BB91A44-75E7-4DEC-B194-AFCD493ED3E2}" type="pres">
      <dgm:prSet presAssocID="{6900C6C6-232B-4084-80C4-6FB735C2E43A}" presName="image" presStyleLbl="fgImgPlace1" presStyleIdx="2" presStyleCnt="3" custScaleX="94241" custScaleY="71135" custLinFactX="100000" custLinFactY="200000" custLinFactNeighborX="100699" custLinFactNeighborY="202344"/>
      <dgm:spPr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</dgm:spPr>
    </dgm:pt>
    <dgm:pt modelId="{FF87A2F4-28B5-4EBA-90FF-77F39FC04DE6}" type="pres">
      <dgm:prSet presAssocID="{6900C6C6-232B-4084-80C4-6FB735C2E43A}" presName="childNode" presStyleLbl="node1" presStyleIdx="2" presStyleCnt="3" custScaleY="114333" custLinFactNeighborX="-22" custLinFactNeighborY="-2671">
        <dgm:presLayoutVars>
          <dgm:bulletEnabled val="1"/>
        </dgm:presLayoutVars>
      </dgm:prSet>
      <dgm:spPr/>
    </dgm:pt>
    <dgm:pt modelId="{7F56F0C2-29F1-4C89-8834-BF408E5FA8A3}" type="pres">
      <dgm:prSet presAssocID="{6900C6C6-232B-4084-80C4-6FB735C2E43A}" presName="parentNode" presStyleLbl="revTx" presStyleIdx="2" presStyleCnt="3" custLinFactNeighborX="-61438" custLinFactNeighborY="-8180">
        <dgm:presLayoutVars>
          <dgm:chMax val="0"/>
          <dgm:bulletEnabled val="1"/>
        </dgm:presLayoutVars>
      </dgm:prSet>
      <dgm:spPr/>
    </dgm:pt>
  </dgm:ptLst>
  <dgm:cxnLst>
    <dgm:cxn modelId="{97545D08-DB9C-4E9A-A791-5F3B690CC4F4}" srcId="{0944E266-DFAE-42D0-BC94-47866F855935}" destId="{95009D2A-78E2-4838-B0CF-96EC98FE038D}" srcOrd="1" destOrd="0" parTransId="{96C7488C-9754-4C19-A64D-643E57078A92}" sibTransId="{61007040-31D0-4AF3-8A5C-94A19B4CAC27}"/>
    <dgm:cxn modelId="{C564E009-11E0-4A60-A076-97795A4ED97D}" type="presOf" srcId="{15031C61-CC80-412D-951F-56C29FDE86BD}" destId="{FF87A2F4-28B5-4EBA-90FF-77F39FC04DE6}" srcOrd="0" destOrd="0" presId="urn:microsoft.com/office/officeart/2005/8/layout/hList2"/>
    <dgm:cxn modelId="{B52D7B0F-26E2-4DC3-A4E0-CE8456902770}" type="presOf" srcId="{17B6068A-28BB-43EF-B5DD-E8A989B3BE1F}" destId="{9EED4F85-3563-4635-A9A7-846E89AB20A1}" srcOrd="0" destOrd="2" presId="urn:microsoft.com/office/officeart/2005/8/layout/hList2"/>
    <dgm:cxn modelId="{6AC51F18-3A7B-4914-B7FA-EC3896DB6370}" type="presOf" srcId="{C19C77A4-ECA7-47D9-88C1-C56F41BB5965}" destId="{C9DA49A2-4F95-4DA5-BB89-BD569A917888}" srcOrd="0" destOrd="5" presId="urn:microsoft.com/office/officeart/2005/8/layout/hList2"/>
    <dgm:cxn modelId="{4D80911E-C20A-4E44-A813-AC4491E03971}" srcId="{6900C6C6-232B-4084-80C4-6FB735C2E43A}" destId="{05EF49EE-3E34-4734-9F47-B0B6C57C0406}" srcOrd="1" destOrd="0" parTransId="{47C5C935-3E6B-4514-9C4D-705D66131D63}" sibTransId="{CE9646E5-980C-4E6E-8306-E74CF80D6335}"/>
    <dgm:cxn modelId="{2E26D81E-C762-4DF0-862E-1C77B71F6F99}" type="presOf" srcId="{39D77B3C-4092-49DC-9ADF-243F8FC89E73}" destId="{9EED4F85-3563-4635-A9A7-846E89AB20A1}" srcOrd="0" destOrd="4" presId="urn:microsoft.com/office/officeart/2005/8/layout/hList2"/>
    <dgm:cxn modelId="{09019C2E-BDDE-4B45-8BAF-B1F4E3F711C5}" type="presOf" srcId="{B74B86F5-50EA-41C0-A2D8-AF9A7FEF7DE3}" destId="{C9DA49A2-4F95-4DA5-BB89-BD569A917888}" srcOrd="0" destOrd="0" presId="urn:microsoft.com/office/officeart/2005/8/layout/hList2"/>
    <dgm:cxn modelId="{A933455D-CD1D-4376-9370-4D86C5586B8B}" type="presOf" srcId="{60B9CCB1-49B4-42B4-A495-41FE37EF36E4}" destId="{FF87A2F4-28B5-4EBA-90FF-77F39FC04DE6}" srcOrd="0" destOrd="2" presId="urn:microsoft.com/office/officeart/2005/8/layout/hList2"/>
    <dgm:cxn modelId="{58EF846A-BDF4-4BF8-A5D9-F70962F6D2B5}" type="presOf" srcId="{82756DDA-E7F4-401F-AF02-EE2BCBCEEE41}" destId="{9EED4F85-3563-4635-A9A7-846E89AB20A1}" srcOrd="0" destOrd="3" presId="urn:microsoft.com/office/officeart/2005/8/layout/hList2"/>
    <dgm:cxn modelId="{8AF5846C-962A-484D-AFF1-66FD7A233957}" srcId="{69B8D1D1-6F27-4A13-8DD5-0C8C094D097B}" destId="{82756DDA-E7F4-401F-AF02-EE2BCBCEEE41}" srcOrd="3" destOrd="0" parTransId="{E959BC96-7C1C-40A0-B369-9717258B09BE}" sibTransId="{3DF43111-B9FA-4210-B29C-2A87C800F392}"/>
    <dgm:cxn modelId="{55774A6D-78E2-44DB-A627-5FCBDF75DF80}" type="presOf" srcId="{95009D2A-78E2-4838-B0CF-96EC98FE038D}" destId="{0C55FBBD-7712-42D4-95F5-C67861448473}" srcOrd="0" destOrd="0" presId="urn:microsoft.com/office/officeart/2005/8/layout/hList2"/>
    <dgm:cxn modelId="{5750DC54-9AA1-4442-A6FC-0E49D67345BD}" type="presOf" srcId="{0F98758F-5480-42C8-94D7-78896D76FDF9}" destId="{9EED4F85-3563-4635-A9A7-846E89AB20A1}" srcOrd="0" destOrd="7" presId="urn:microsoft.com/office/officeart/2005/8/layout/hList2"/>
    <dgm:cxn modelId="{5DBA3A56-9509-40BE-AE68-A9205F79739A}" srcId="{95009D2A-78E2-4838-B0CF-96EC98FE038D}" destId="{153F5974-CF3A-4D05-B19B-BFACDB5B2A93}" srcOrd="3" destOrd="0" parTransId="{137AAE4F-65C7-4A64-85CF-794221B870E2}" sibTransId="{BBB58D55-0194-4CDA-AC16-941771D1F454}"/>
    <dgm:cxn modelId="{697D8756-DFAF-4E5F-8D15-F30D060D0DFC}" srcId="{69B8D1D1-6F27-4A13-8DD5-0C8C094D097B}" destId="{39D77B3C-4092-49DC-9ADF-243F8FC89E73}" srcOrd="4" destOrd="0" parTransId="{E52AE84C-67F6-4FE2-B3AE-D016B01A186D}" sibTransId="{33976C1E-1393-436D-99C9-2CF7213DF721}"/>
    <dgm:cxn modelId="{F8585378-F3A9-4D3B-8409-07292D417778}" type="presOf" srcId="{6900C6C6-232B-4084-80C4-6FB735C2E43A}" destId="{7F56F0C2-29F1-4C89-8834-BF408E5FA8A3}" srcOrd="0" destOrd="0" presId="urn:microsoft.com/office/officeart/2005/8/layout/hList2"/>
    <dgm:cxn modelId="{455A7679-9233-4B5B-A55F-54F4DEDF052A}" srcId="{95009D2A-78E2-4838-B0CF-96EC98FE038D}" destId="{4B1E29D0-A8FF-4280-A63C-630E89E18A44}" srcOrd="2" destOrd="0" parTransId="{EE0CFC50-9B34-4BDF-A8E0-24780604F981}" sibTransId="{237C1E48-07E7-4934-AC2B-FE3CDC8D5A23}"/>
    <dgm:cxn modelId="{DEFE1788-C0B6-4F4A-9446-1D22054D2AB0}" srcId="{69B8D1D1-6F27-4A13-8DD5-0C8C094D097B}" destId="{0D865A37-FEEE-4BC4-81C4-0E0CF1255458}" srcOrd="6" destOrd="0" parTransId="{0DC743E8-DF81-4B8C-A55A-6CCFC55211D8}" sibTransId="{BDCDE0C0-0064-4DE2-9F0B-A3ABFD019381}"/>
    <dgm:cxn modelId="{54FD9B99-9C76-4652-92AB-0C6BD64C7D01}" type="presOf" srcId="{4B1E29D0-A8FF-4280-A63C-630E89E18A44}" destId="{C9DA49A2-4F95-4DA5-BB89-BD569A917888}" srcOrd="0" destOrd="2" presId="urn:microsoft.com/office/officeart/2005/8/layout/hList2"/>
    <dgm:cxn modelId="{57E459A1-B6D5-40EF-8B7F-671DF39EEE3E}" srcId="{95009D2A-78E2-4838-B0CF-96EC98FE038D}" destId="{C9E9FDA5-18E8-4226-83CF-510E8723354D}" srcOrd="4" destOrd="0" parTransId="{6625D038-9D81-4D5E-83CB-F734E003FB90}" sibTransId="{4A0466CC-8CC9-4204-B339-862C2278B0F3}"/>
    <dgm:cxn modelId="{377C4CA5-7F93-4F2C-8162-AC71B97BDB2D}" srcId="{95009D2A-78E2-4838-B0CF-96EC98FE038D}" destId="{C19C77A4-ECA7-47D9-88C1-C56F41BB5965}" srcOrd="5" destOrd="0" parTransId="{917AC128-B648-4420-AFB2-19CD80550E22}" sibTransId="{96E6147A-06CD-4A3F-B938-71DF09329DBC}"/>
    <dgm:cxn modelId="{FC47ECAB-FCD1-4263-ABDB-1FDD1F18490F}" srcId="{95009D2A-78E2-4838-B0CF-96EC98FE038D}" destId="{B74B86F5-50EA-41C0-A2D8-AF9A7FEF7DE3}" srcOrd="0" destOrd="0" parTransId="{1B4C13DD-B963-478A-96A4-15A536CE6860}" sibTransId="{C5C6D654-C2AB-41BD-9048-AD24E61C74D7}"/>
    <dgm:cxn modelId="{E1E4D1B0-44BE-4CF8-9F8C-DAF4E76582C5}" type="presOf" srcId="{9EDFD911-7066-4F8B-BB20-72A97EC33610}" destId="{9EED4F85-3563-4635-A9A7-846E89AB20A1}" srcOrd="0" destOrd="0" presId="urn:microsoft.com/office/officeart/2005/8/layout/hList2"/>
    <dgm:cxn modelId="{66D01FB9-4BE7-4A08-8032-BF7E1E9E00B0}" type="presOf" srcId="{0944E266-DFAE-42D0-BC94-47866F855935}" destId="{4CE5F319-1095-4F42-B35D-F6E8A70039BF}" srcOrd="0" destOrd="0" presId="urn:microsoft.com/office/officeart/2005/8/layout/hList2"/>
    <dgm:cxn modelId="{59F3D3BE-2D87-4754-8E01-5E4FD16F8B83}" srcId="{69B8D1D1-6F27-4A13-8DD5-0C8C094D097B}" destId="{B1CDC758-E743-4939-BB66-2A91AD1ABA3F}" srcOrd="5" destOrd="0" parTransId="{2AAE1FC0-E35D-4F7D-A2E0-FD1F5822843E}" sibTransId="{CD34C8D8-9E41-497D-9FBF-E9AA670D65E3}"/>
    <dgm:cxn modelId="{25969EC6-76BC-4562-881C-4227028A4DEF}" type="presOf" srcId="{05EF49EE-3E34-4734-9F47-B0B6C57C0406}" destId="{FF87A2F4-28B5-4EBA-90FF-77F39FC04DE6}" srcOrd="0" destOrd="1" presId="urn:microsoft.com/office/officeart/2005/8/layout/hList2"/>
    <dgm:cxn modelId="{A0BE4DC7-6C5A-4197-AA4B-E6A37F25028A}" type="presOf" srcId="{B1CDC758-E743-4939-BB66-2A91AD1ABA3F}" destId="{9EED4F85-3563-4635-A9A7-846E89AB20A1}" srcOrd="0" destOrd="5" presId="urn:microsoft.com/office/officeart/2005/8/layout/hList2"/>
    <dgm:cxn modelId="{1AB04DC9-475B-4299-82AF-2D5A54D76327}" type="presOf" srcId="{0D865A37-FEEE-4BC4-81C4-0E0CF1255458}" destId="{9EED4F85-3563-4635-A9A7-846E89AB20A1}" srcOrd="0" destOrd="6" presId="urn:microsoft.com/office/officeart/2005/8/layout/hList2"/>
    <dgm:cxn modelId="{4ADB5BCA-14D4-4009-B630-A70C220FC014}" type="presOf" srcId="{FA24D303-6A2C-4C0E-8C34-1AEE1C29E828}" destId="{9EED4F85-3563-4635-A9A7-846E89AB20A1}" srcOrd="0" destOrd="1" presId="urn:microsoft.com/office/officeart/2005/8/layout/hList2"/>
    <dgm:cxn modelId="{76218BCE-C6D0-4CF2-9DB7-90FC2150B139}" srcId="{69B8D1D1-6F27-4A13-8DD5-0C8C094D097B}" destId="{0F98758F-5480-42C8-94D7-78896D76FDF9}" srcOrd="7" destOrd="0" parTransId="{85830C94-F6D8-4F06-BEFF-AA93237210E0}" sibTransId="{0887CA61-2B15-473A-BE04-C7CB3B724D09}"/>
    <dgm:cxn modelId="{F82581D0-E635-4160-85AF-0EB11F9B37B7}" type="presOf" srcId="{69B8D1D1-6F27-4A13-8DD5-0C8C094D097B}" destId="{7F316BBD-A798-4B3A-979C-6DCB09611EDA}" srcOrd="0" destOrd="0" presId="urn:microsoft.com/office/officeart/2005/8/layout/hList2"/>
    <dgm:cxn modelId="{50D8EFD3-AECE-4CCF-B6B5-9B48B0F5F375}" srcId="{6900C6C6-232B-4084-80C4-6FB735C2E43A}" destId="{60B9CCB1-49B4-42B4-A495-41FE37EF36E4}" srcOrd="2" destOrd="0" parTransId="{D9320D4E-5E22-48BD-8D17-744F0D9B9EA6}" sibTransId="{3E1A79C1-408C-4CC6-B4C7-D526D360AB7E}"/>
    <dgm:cxn modelId="{96ACE4DB-A5AB-4E4C-9340-938FA9EA806E}" type="presOf" srcId="{C9E9FDA5-18E8-4226-83CF-510E8723354D}" destId="{C9DA49A2-4F95-4DA5-BB89-BD569A917888}" srcOrd="0" destOrd="4" presId="urn:microsoft.com/office/officeart/2005/8/layout/hList2"/>
    <dgm:cxn modelId="{4114CDE2-A303-42B4-8F3A-0F279E08CF4B}" type="presOf" srcId="{C0E848B2-0E76-421C-B1D3-FB0A16BEC5BB}" destId="{C9DA49A2-4F95-4DA5-BB89-BD569A917888}" srcOrd="0" destOrd="1" presId="urn:microsoft.com/office/officeart/2005/8/layout/hList2"/>
    <dgm:cxn modelId="{9D6FDFE2-7363-4EC2-BE89-D5A7EDB7C134}" srcId="{95009D2A-78E2-4838-B0CF-96EC98FE038D}" destId="{C0E848B2-0E76-421C-B1D3-FB0A16BEC5BB}" srcOrd="1" destOrd="0" parTransId="{B7E8494F-5F77-40BD-AA6F-CDB13C8D3433}" sibTransId="{016CCF9E-9F7F-499B-90EF-DD2C7D346971}"/>
    <dgm:cxn modelId="{363DDBE3-DA9B-47C5-B49A-56861827FEC3}" srcId="{6900C6C6-232B-4084-80C4-6FB735C2E43A}" destId="{15031C61-CC80-412D-951F-56C29FDE86BD}" srcOrd="0" destOrd="0" parTransId="{65676E92-9CE5-4BD3-9704-F6FEEADDD9CC}" sibTransId="{2B3BA7CF-16E9-42B8-8D7A-70A9948132D0}"/>
    <dgm:cxn modelId="{A14DEDEF-09BD-4B17-A97C-4367AC5ED8D4}" srcId="{69B8D1D1-6F27-4A13-8DD5-0C8C094D097B}" destId="{17B6068A-28BB-43EF-B5DD-E8A989B3BE1F}" srcOrd="2" destOrd="0" parTransId="{78424352-6F8F-49E4-941A-497BB6EED2F0}" sibTransId="{2102B011-5B6C-4638-966A-801A4FFD6765}"/>
    <dgm:cxn modelId="{51AF48F3-984F-4345-B6D3-E4C5A5FCED5B}" srcId="{69B8D1D1-6F27-4A13-8DD5-0C8C094D097B}" destId="{FA24D303-6A2C-4C0E-8C34-1AEE1C29E828}" srcOrd="1" destOrd="0" parTransId="{B6904FBF-C9AE-4C6B-9612-F762B42FA786}" sibTransId="{CFBD4874-1D7A-4B26-BC38-DB21D521E4B5}"/>
    <dgm:cxn modelId="{1D9681F3-AC48-4110-96AB-50EA5A41806C}" type="presOf" srcId="{153F5974-CF3A-4D05-B19B-BFACDB5B2A93}" destId="{C9DA49A2-4F95-4DA5-BB89-BD569A917888}" srcOrd="0" destOrd="3" presId="urn:microsoft.com/office/officeart/2005/8/layout/hList2"/>
    <dgm:cxn modelId="{56EBE7F6-B439-48EF-97EB-865372F25B6D}" srcId="{0944E266-DFAE-42D0-BC94-47866F855935}" destId="{69B8D1D1-6F27-4A13-8DD5-0C8C094D097B}" srcOrd="0" destOrd="0" parTransId="{5E63688C-07D0-4FFA-85B5-E5486EAE3705}" sibTransId="{0554242E-62BE-4C41-8CE0-329A20FA4ED9}"/>
    <dgm:cxn modelId="{C6C268FE-300A-42F1-A0AC-236DA610F482}" srcId="{69B8D1D1-6F27-4A13-8DD5-0C8C094D097B}" destId="{9EDFD911-7066-4F8B-BB20-72A97EC33610}" srcOrd="0" destOrd="0" parTransId="{13135EB8-9A5E-4ED8-9E61-B78F5B15DC8D}" sibTransId="{63EC62E1-A0BE-4494-A7C8-F2B855140228}"/>
    <dgm:cxn modelId="{840F73FE-3FD9-45D3-9195-B7F4C38BC815}" srcId="{0944E266-DFAE-42D0-BC94-47866F855935}" destId="{6900C6C6-232B-4084-80C4-6FB735C2E43A}" srcOrd="2" destOrd="0" parTransId="{98DEC00E-5EAC-4A16-84F0-B031AF980259}" sibTransId="{D3D7EE6C-4229-4705-9023-D4C7FC5BD6D5}"/>
    <dgm:cxn modelId="{BDD0B7E9-000D-4B1C-B8E3-452DE36B3281}" type="presParOf" srcId="{4CE5F319-1095-4F42-B35D-F6E8A70039BF}" destId="{B143FB0F-7E51-4332-8706-7DD945C40F31}" srcOrd="0" destOrd="0" presId="urn:microsoft.com/office/officeart/2005/8/layout/hList2"/>
    <dgm:cxn modelId="{A0B44622-5675-46A4-96AA-DF1E4F89FB70}" type="presParOf" srcId="{B143FB0F-7E51-4332-8706-7DD945C40F31}" destId="{F22CC446-40D2-43D2-9F0D-16DE291761E3}" srcOrd="0" destOrd="0" presId="urn:microsoft.com/office/officeart/2005/8/layout/hList2"/>
    <dgm:cxn modelId="{795BFF39-10C2-4C11-8B02-6F16555401BD}" type="presParOf" srcId="{B143FB0F-7E51-4332-8706-7DD945C40F31}" destId="{9EED4F85-3563-4635-A9A7-846E89AB20A1}" srcOrd="1" destOrd="0" presId="urn:microsoft.com/office/officeart/2005/8/layout/hList2"/>
    <dgm:cxn modelId="{08B245B1-C048-484E-90BC-10D78C57E83A}" type="presParOf" srcId="{B143FB0F-7E51-4332-8706-7DD945C40F31}" destId="{7F316BBD-A798-4B3A-979C-6DCB09611EDA}" srcOrd="2" destOrd="0" presId="urn:microsoft.com/office/officeart/2005/8/layout/hList2"/>
    <dgm:cxn modelId="{7ED9298D-FD06-415F-8392-B2309D1886B8}" type="presParOf" srcId="{4CE5F319-1095-4F42-B35D-F6E8A70039BF}" destId="{085172BD-8C88-43D5-BE81-57E8C82B923C}" srcOrd="1" destOrd="0" presId="urn:microsoft.com/office/officeart/2005/8/layout/hList2"/>
    <dgm:cxn modelId="{5740D57D-8A3E-4738-B51E-F8EE8BB2AE25}" type="presParOf" srcId="{4CE5F319-1095-4F42-B35D-F6E8A70039BF}" destId="{9790B3D1-2C14-4B39-ABD1-C097D6519AE1}" srcOrd="2" destOrd="0" presId="urn:microsoft.com/office/officeart/2005/8/layout/hList2"/>
    <dgm:cxn modelId="{5C6C4D39-7D72-4AB8-8FC9-1FA6A1818E73}" type="presParOf" srcId="{9790B3D1-2C14-4B39-ABD1-C097D6519AE1}" destId="{E2572353-3974-45FF-B03E-E58F48E7797F}" srcOrd="0" destOrd="0" presId="urn:microsoft.com/office/officeart/2005/8/layout/hList2"/>
    <dgm:cxn modelId="{EDCC8228-3207-42FC-AAE9-4A7589E88D40}" type="presParOf" srcId="{9790B3D1-2C14-4B39-ABD1-C097D6519AE1}" destId="{C9DA49A2-4F95-4DA5-BB89-BD569A917888}" srcOrd="1" destOrd="0" presId="urn:microsoft.com/office/officeart/2005/8/layout/hList2"/>
    <dgm:cxn modelId="{935E2751-3F34-4E9A-ADC0-1ACFF0EDC4A5}" type="presParOf" srcId="{9790B3D1-2C14-4B39-ABD1-C097D6519AE1}" destId="{0C55FBBD-7712-42D4-95F5-C67861448473}" srcOrd="2" destOrd="0" presId="urn:microsoft.com/office/officeart/2005/8/layout/hList2"/>
    <dgm:cxn modelId="{1C2B1216-A98B-433F-B8E1-35FE2F7EDEDB}" type="presParOf" srcId="{4CE5F319-1095-4F42-B35D-F6E8A70039BF}" destId="{E001B071-A0B1-497B-AD38-9193B2B193E9}" srcOrd="3" destOrd="0" presId="urn:microsoft.com/office/officeart/2005/8/layout/hList2"/>
    <dgm:cxn modelId="{5062C215-950D-465F-A837-56E6588AC76B}" type="presParOf" srcId="{4CE5F319-1095-4F42-B35D-F6E8A70039BF}" destId="{C991356D-F9A1-4AC9-8544-B03CE7154C53}" srcOrd="4" destOrd="0" presId="urn:microsoft.com/office/officeart/2005/8/layout/hList2"/>
    <dgm:cxn modelId="{7D3EFA7A-EB43-44D8-A9EF-34EC44C2BCBB}" type="presParOf" srcId="{C991356D-F9A1-4AC9-8544-B03CE7154C53}" destId="{0BB91A44-75E7-4DEC-B194-AFCD493ED3E2}" srcOrd="0" destOrd="0" presId="urn:microsoft.com/office/officeart/2005/8/layout/hList2"/>
    <dgm:cxn modelId="{0F52978F-2464-4C4C-A428-988E12C32CE3}" type="presParOf" srcId="{C991356D-F9A1-4AC9-8544-B03CE7154C53}" destId="{FF87A2F4-28B5-4EBA-90FF-77F39FC04DE6}" srcOrd="1" destOrd="0" presId="urn:microsoft.com/office/officeart/2005/8/layout/hList2"/>
    <dgm:cxn modelId="{79A28D5C-F29C-43BB-B9C9-D20E9CE66A06}" type="presParOf" srcId="{C991356D-F9A1-4AC9-8544-B03CE7154C53}" destId="{7F56F0C2-29F1-4C89-8834-BF408E5FA8A3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208113-CEBC-441F-A806-0355DB7B978B}">
      <dsp:nvSpPr>
        <dsp:cNvPr id="0" name=""/>
        <dsp:cNvSpPr/>
      </dsp:nvSpPr>
      <dsp:spPr>
        <a:xfrm>
          <a:off x="2743119" y="539"/>
          <a:ext cx="1367073" cy="1367073"/>
        </a:xfrm>
        <a:prstGeom prst="ellipse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/>
            <a:t>доходы</a:t>
          </a:r>
          <a:endParaRPr lang="ru-RU" sz="1600" b="1" kern="1200" dirty="0"/>
        </a:p>
      </dsp:txBody>
      <dsp:txXfrm>
        <a:off x="2943322" y="200742"/>
        <a:ext cx="966667" cy="966667"/>
      </dsp:txXfrm>
    </dsp:sp>
    <dsp:sp modelId="{E47910E7-88C9-4901-B18A-91CD08E4AEB0}">
      <dsp:nvSpPr>
        <dsp:cNvPr id="0" name=""/>
        <dsp:cNvSpPr/>
      </dsp:nvSpPr>
      <dsp:spPr>
        <a:xfrm>
          <a:off x="4221199" y="287624"/>
          <a:ext cx="792902" cy="792902"/>
        </a:xfrm>
        <a:prstGeom prst="mathMin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4326298" y="590830"/>
        <a:ext cx="582704" cy="186490"/>
      </dsp:txXfrm>
    </dsp:sp>
    <dsp:sp modelId="{61307A3F-357C-47FC-B578-EC7E9FEB33CC}">
      <dsp:nvSpPr>
        <dsp:cNvPr id="0" name=""/>
        <dsp:cNvSpPr/>
      </dsp:nvSpPr>
      <dsp:spPr>
        <a:xfrm>
          <a:off x="5125108" y="539"/>
          <a:ext cx="1367073" cy="1367073"/>
        </a:xfrm>
        <a:prstGeom prst="ellipse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расходы</a:t>
          </a:r>
        </a:p>
      </dsp:txBody>
      <dsp:txXfrm>
        <a:off x="5325311" y="200742"/>
        <a:ext cx="966667" cy="966667"/>
      </dsp:txXfrm>
    </dsp:sp>
    <dsp:sp modelId="{32C32E1A-248F-429E-8D8B-0B47ACA316BA}">
      <dsp:nvSpPr>
        <dsp:cNvPr id="0" name=""/>
        <dsp:cNvSpPr/>
      </dsp:nvSpPr>
      <dsp:spPr>
        <a:xfrm>
          <a:off x="6603188" y="287624"/>
          <a:ext cx="792902" cy="792902"/>
        </a:xfrm>
        <a:prstGeom prst="mathEqual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/>
        </a:p>
      </dsp:txBody>
      <dsp:txXfrm>
        <a:off x="6708287" y="450962"/>
        <a:ext cx="582704" cy="466226"/>
      </dsp:txXfrm>
    </dsp:sp>
    <dsp:sp modelId="{F169F232-A3D2-488D-89DF-235ECD6A4FF0}">
      <dsp:nvSpPr>
        <dsp:cNvPr id="0" name=""/>
        <dsp:cNvSpPr/>
      </dsp:nvSpPr>
      <dsp:spPr>
        <a:xfrm>
          <a:off x="7507097" y="539"/>
          <a:ext cx="1367073" cy="1367073"/>
        </a:xfrm>
        <a:prstGeom prst="ellipse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дефицит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или профицит</a:t>
          </a:r>
        </a:p>
      </dsp:txBody>
      <dsp:txXfrm>
        <a:off x="7707300" y="200742"/>
        <a:ext cx="966667" cy="9666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16BBD-A798-4B3A-979C-6DCB09611EDA}">
      <dsp:nvSpPr>
        <dsp:cNvPr id="0" name=""/>
        <dsp:cNvSpPr/>
      </dsp:nvSpPr>
      <dsp:spPr>
        <a:xfrm rot="16200000">
          <a:off x="-1811141" y="2732544"/>
          <a:ext cx="4254988" cy="564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90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sp:txBody>
      <dsp:txXfrm>
        <a:off x="-1811141" y="2732544"/>
        <a:ext cx="4254988" cy="564071"/>
      </dsp:txXfrm>
    </dsp:sp>
    <dsp:sp modelId="{9EED4F85-3563-4635-A9A7-846E89AB20A1}">
      <dsp:nvSpPr>
        <dsp:cNvPr id="0" name=""/>
        <dsp:cNvSpPr/>
      </dsp:nvSpPr>
      <dsp:spPr>
        <a:xfrm>
          <a:off x="639870" y="449929"/>
          <a:ext cx="2676541" cy="4808622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3907" rIns="128016" bIns="128016" numCol="1" spcCol="1270" anchor="t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</a:t>
          </a: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налогов, установленных Налоговым кодексом РФ, например: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 на доходы физических лиц;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налог на вмененный доход;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сельскохозяйственный налог;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уплаты акцизов;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пошлина;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Задолженность по отмененным налогам.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5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9870" y="449929"/>
        <a:ext cx="2676541" cy="4808622"/>
      </dsp:txXfrm>
    </dsp:sp>
    <dsp:sp modelId="{F22CC446-40D2-43D2-9F0D-16DE291761E3}">
      <dsp:nvSpPr>
        <dsp:cNvPr id="0" name=""/>
        <dsp:cNvSpPr/>
      </dsp:nvSpPr>
      <dsp:spPr>
        <a:xfrm>
          <a:off x="166213" y="326127"/>
          <a:ext cx="1061619" cy="830840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5FBBD-7712-42D4-95F5-C67861448473}">
      <dsp:nvSpPr>
        <dsp:cNvPr id="0" name=""/>
        <dsp:cNvSpPr/>
      </dsp:nvSpPr>
      <dsp:spPr>
        <a:xfrm rot="16200000">
          <a:off x="1853130" y="2736723"/>
          <a:ext cx="4287730" cy="5952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90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sp:txBody>
      <dsp:txXfrm>
        <a:off x="1853130" y="2736723"/>
        <a:ext cx="4287730" cy="595247"/>
      </dsp:txXfrm>
    </dsp:sp>
    <dsp:sp modelId="{C9DA49A2-4F95-4DA5-BB89-BD569A917888}">
      <dsp:nvSpPr>
        <dsp:cNvPr id="0" name=""/>
        <dsp:cNvSpPr/>
      </dsp:nvSpPr>
      <dsp:spPr>
        <a:xfrm>
          <a:off x="4468405" y="495629"/>
          <a:ext cx="2952145" cy="4852549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3907" rIns="128016" bIns="128016" numCol="1" spcCol="1270" anchor="t" anchorCtr="0">
          <a:noAutofit/>
        </a:bodyPr>
        <a:lstStyle/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kern="1200" dirty="0">
              <a:solidFill>
                <a:schemeClr val="accent2">
                  <a:lumMod val="50000"/>
                </a:schemeClr>
              </a:solidFill>
            </a:rPr>
            <a:t>         </a:t>
          </a: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уплаты других пошлин и сборов, установленных законодательством РФ, а также штрафов на нарушение законодательства РФ, например: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Арендная плата за земли;</a:t>
          </a:r>
          <a:endParaRPr lang="ru-RU" sz="1750" i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сдачи в аренду имущества;</a:t>
          </a:r>
          <a:endParaRPr lang="ru-RU" sz="1750" i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Плата за негативное воздействие на окружающую среду;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реализации имущественного комплекса;</a:t>
          </a:r>
        </a:p>
        <a:p>
          <a:pPr marL="171450" lvl="1" indent="-17145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5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Штрафы.</a:t>
          </a:r>
        </a:p>
      </dsp:txBody>
      <dsp:txXfrm>
        <a:off x="4468405" y="495629"/>
        <a:ext cx="2952145" cy="4852549"/>
      </dsp:txXfrm>
    </dsp:sp>
    <dsp:sp modelId="{E2572353-3974-45FF-B03E-E58F48E7797F}">
      <dsp:nvSpPr>
        <dsp:cNvPr id="0" name=""/>
        <dsp:cNvSpPr/>
      </dsp:nvSpPr>
      <dsp:spPr>
        <a:xfrm>
          <a:off x="6694122" y="4547853"/>
          <a:ext cx="927197" cy="92510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56F0C2-29F1-4C89-8834-BF408E5FA8A3}">
      <dsp:nvSpPr>
        <dsp:cNvPr id="0" name=""/>
        <dsp:cNvSpPr/>
      </dsp:nvSpPr>
      <dsp:spPr>
        <a:xfrm rot="16200000">
          <a:off x="5878305" y="2209637"/>
          <a:ext cx="4268904" cy="537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3907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78305" y="2209637"/>
        <a:ext cx="4268904" cy="537343"/>
      </dsp:txXfrm>
    </dsp:sp>
    <dsp:sp modelId="{FF87A2F4-28B5-4EBA-90FF-77F39FC04DE6}">
      <dsp:nvSpPr>
        <dsp:cNvPr id="0" name=""/>
        <dsp:cNvSpPr/>
      </dsp:nvSpPr>
      <dsp:spPr>
        <a:xfrm>
          <a:off x="8610974" y="273099"/>
          <a:ext cx="2676541" cy="4880767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473907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</a:t>
          </a:r>
          <a:r>
            <a:rPr lang="ru-RU" sz="1800" i="1" kern="1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других бюджетов (межбюджетные трансферты), организаций, граждан (кроме налоговых и неналоговых доходов)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i="1" kern="1200" dirty="0">
            <a:solidFill>
              <a:schemeClr val="accent2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610974" y="273099"/>
        <a:ext cx="2676541" cy="4880767"/>
      </dsp:txXfrm>
    </dsp:sp>
    <dsp:sp modelId="{0BB91A44-75E7-4DEC-B194-AFCD493ED3E2}">
      <dsp:nvSpPr>
        <dsp:cNvPr id="0" name=""/>
        <dsp:cNvSpPr/>
      </dsp:nvSpPr>
      <dsp:spPr>
        <a:xfrm>
          <a:off x="10262052" y="4462803"/>
          <a:ext cx="1012796" cy="764478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0.29038</cdr:x>
      <cdr:y>0.58509</cdr:y>
    </cdr:from>
    <cdr:to>
      <cdr:x>0.50258</cdr:x>
      <cdr:y>0.67218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D6E326E-D792-FE17-18A3-7878935BA567}"/>
            </a:ext>
          </a:extLst>
        </cdr:cNvPr>
        <cdr:cNvSpPr txBox="1"/>
      </cdr:nvSpPr>
      <cdr:spPr>
        <a:xfrm xmlns:a="http://schemas.openxmlformats.org/drawingml/2006/main">
          <a:off x="1472405" y="3411833"/>
          <a:ext cx="1075937" cy="507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bg2"/>
          </a:solidFill>
        </a:ln>
      </cdr:spPr>
      <cdr:txBody>
        <a:bodyPr xmlns:a="http://schemas.openxmlformats.org/drawingml/2006/main" vertOverflow="clip" wrap="none" rtlCol="0" anchor="ctr" anchorCtr="1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900" b="1" dirty="0"/>
            <a:t>Земельный налог</a:t>
          </a:r>
        </a:p>
        <a:p xmlns:a="http://schemas.openxmlformats.org/drawingml/2006/main">
          <a:pPr algn="ctr"/>
          <a:r>
            <a:rPr lang="ru-RU" sz="900" b="1" dirty="0"/>
            <a:t>154</a:t>
          </a:r>
        </a:p>
        <a:p xmlns:a="http://schemas.openxmlformats.org/drawingml/2006/main">
          <a:pPr algn="ctr"/>
          <a:r>
            <a:rPr lang="ru-RU" sz="900" b="1" dirty="0"/>
            <a:t>11%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0.63084</cdr:x>
      <cdr:y>0.13441</cdr:y>
    </cdr:from>
    <cdr:to>
      <cdr:x>0.71939</cdr:x>
      <cdr:y>0.18827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6BCE4B00-9FEC-93B0-76B1-21BB1AF101B1}"/>
            </a:ext>
          </a:extLst>
        </cdr:cNvPr>
        <cdr:cNvSpPr txBox="1"/>
      </cdr:nvSpPr>
      <cdr:spPr>
        <a:xfrm xmlns:a="http://schemas.openxmlformats.org/drawingml/2006/main">
          <a:off x="6249144" y="935137"/>
          <a:ext cx="877177" cy="3747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4 048,9</a:t>
          </a:r>
        </a:p>
      </cdr:txBody>
    </cdr:sp>
  </cdr:relSizeAnchor>
  <cdr:relSizeAnchor xmlns:cdr="http://schemas.openxmlformats.org/drawingml/2006/chartDrawing">
    <cdr:from>
      <cdr:x>0.45572</cdr:x>
      <cdr:y>0.1424</cdr:y>
    </cdr:from>
    <cdr:to>
      <cdr:x>0.54427</cdr:x>
      <cdr:y>0.19548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637ACEC8-7B5E-A8BB-379D-5902761740B6}"/>
            </a:ext>
          </a:extLst>
        </cdr:cNvPr>
        <cdr:cNvSpPr txBox="1"/>
      </cdr:nvSpPr>
      <cdr:spPr>
        <a:xfrm xmlns:a="http://schemas.openxmlformats.org/drawingml/2006/main">
          <a:off x="4514411" y="990766"/>
          <a:ext cx="877176" cy="36929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5 160,5</a:t>
          </a:r>
        </a:p>
      </cdr:txBody>
    </cdr:sp>
  </cdr:relSizeAnchor>
  <cdr:relSizeAnchor xmlns:cdr="http://schemas.openxmlformats.org/drawingml/2006/chartDrawing">
    <cdr:from>
      <cdr:x>0.27466</cdr:x>
      <cdr:y>0.14357</cdr:y>
    </cdr:from>
    <cdr:to>
      <cdr:x>0.3632</cdr:x>
      <cdr:y>0.19666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637ACEC8-7B5E-A8BB-379D-5902761740B6}"/>
            </a:ext>
          </a:extLst>
        </cdr:cNvPr>
        <cdr:cNvSpPr txBox="1"/>
      </cdr:nvSpPr>
      <cdr:spPr>
        <a:xfrm xmlns:a="http://schemas.openxmlformats.org/drawingml/2006/main">
          <a:off x="2720752" y="998885"/>
          <a:ext cx="877077" cy="369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non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4 638,4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0.10208</cdr:x>
      <cdr:y>0.01549</cdr:y>
    </cdr:from>
    <cdr:to>
      <cdr:x>0.20208</cdr:x>
      <cdr:y>0.07078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4460" y="85415"/>
          <a:ext cx="748883" cy="30492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en-US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296 950</a:t>
          </a:r>
        </a:p>
      </cdr:txBody>
    </cdr:sp>
  </cdr:relSizeAnchor>
  <cdr:relSizeAnchor xmlns:cdr="http://schemas.openxmlformats.org/drawingml/2006/chartDrawing">
    <cdr:from>
      <cdr:x>0.51897</cdr:x>
      <cdr:y>0.32632</cdr:y>
    </cdr:from>
    <cdr:to>
      <cdr:x>0.63256</cdr:x>
      <cdr:y>0.37655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886479" y="1799682"/>
          <a:ext cx="85064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- 122 541</a:t>
          </a:r>
        </a:p>
      </cdr:txBody>
    </cdr:sp>
  </cdr:relSizeAnchor>
  <cdr:relSizeAnchor xmlns:cdr="http://schemas.openxmlformats.org/drawingml/2006/chartDrawing">
    <cdr:from>
      <cdr:x>0.31606</cdr:x>
      <cdr:y>0.16925</cdr:y>
    </cdr:from>
    <cdr:to>
      <cdr:x>0.46154</cdr:x>
      <cdr:y>0.21947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366885" y="933405"/>
          <a:ext cx="1089499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- 280 658</a:t>
          </a:r>
        </a:p>
      </cdr:txBody>
    </cdr:sp>
  </cdr:relSizeAnchor>
  <cdr:relSizeAnchor xmlns:cdr="http://schemas.openxmlformats.org/drawingml/2006/chartDrawing">
    <cdr:from>
      <cdr:x>0.08182</cdr:x>
      <cdr:y>0.45487</cdr:y>
    </cdr:from>
    <cdr:to>
      <cdr:x>0.17159</cdr:x>
      <cdr:y>0.50977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55025" y="280493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0.06489</cdr:y>
    </cdr:from>
    <cdr:to>
      <cdr:x>0.13282</cdr:x>
      <cdr:y>0.11511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-344488" y="357860"/>
          <a:ext cx="994642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659 338</a:t>
          </a:r>
        </a:p>
      </cdr:txBody>
    </cdr:sp>
  </cdr:relSizeAnchor>
  <cdr:relSizeAnchor xmlns:cdr="http://schemas.openxmlformats.org/drawingml/2006/chartDrawing">
    <cdr:from>
      <cdr:x>0.23163</cdr:x>
      <cdr:y>0.35572</cdr:y>
    </cdr:from>
    <cdr:to>
      <cdr:x>0.3214</cdr:x>
      <cdr:y>0.41063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420588" y="2193554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0.30777</cdr:x>
      <cdr:y>0.45487</cdr:y>
    </cdr:from>
    <cdr:to>
      <cdr:x>0.39754</cdr:x>
      <cdr:y>0.50977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3216235" y="2804933"/>
          <a:ext cx="938150" cy="33855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0.47822</cdr:x>
      <cdr:y>0.50881</cdr:y>
    </cdr:from>
    <cdr:to>
      <cdr:x>0.57395</cdr:x>
      <cdr:y>0.56409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581309" y="2806131"/>
          <a:ext cx="716906" cy="3048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122 541</a:t>
          </a:r>
        </a:p>
      </cdr:txBody>
    </cdr:sp>
  </cdr:relSizeAnchor>
  <cdr:relSizeAnchor xmlns:cdr="http://schemas.openxmlformats.org/drawingml/2006/chartDrawing">
    <cdr:from>
      <cdr:x>0.08503</cdr:x>
      <cdr:y>0.30155</cdr:y>
    </cdr:from>
    <cdr:to>
      <cdr:x>0.20192</cdr:x>
      <cdr:y>0.35177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636774" y="1663047"/>
          <a:ext cx="875393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362 388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0.24002</cdr:x>
      <cdr:y>0.26293</cdr:y>
    </cdr:from>
    <cdr:to>
      <cdr:x>0.34367</cdr:x>
      <cdr:y>0.31315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797468" y="1450055"/>
          <a:ext cx="77619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409 294</a:t>
          </a:r>
        </a:p>
      </cdr:txBody>
    </cdr:sp>
  </cdr:relSizeAnchor>
  <cdr:relSizeAnchor xmlns:cdr="http://schemas.openxmlformats.org/drawingml/2006/chartDrawing">
    <cdr:from>
      <cdr:x>0.32405</cdr:x>
      <cdr:y>0.50881</cdr:y>
    </cdr:from>
    <cdr:to>
      <cdr:x>0.42475</cdr:x>
      <cdr:y>0.55904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2426721" y="2806131"/>
          <a:ext cx="754137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 anchor="ctr" anchorCtr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128 636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0.25601</cdr:x>
      <cdr:y>0.63333</cdr:y>
    </cdr:from>
    <cdr:to>
      <cdr:x>0.34082</cdr:x>
      <cdr:y>0.68555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917241" y="3492859"/>
          <a:ext cx="635128" cy="28799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 anchorCtr="1">
          <a:spAutoFit/>
        </a:bodyPr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55 145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99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DDCB7EC-CEDA-42D5-8A0A-747B258F7B12}" type="datetime1">
              <a:rPr lang="ru-RU" smtClean="0"/>
              <a:t>11.01.2023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55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99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5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99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BAA-8962-46BE-8131-E6CE08071E10}" type="datetime1">
              <a:rPr lang="ru-RU" smtClean="0"/>
              <a:pPr/>
              <a:t>11.01.2023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85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5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99" y="943012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613" y="750888"/>
            <a:ext cx="6648450" cy="3740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8454A-404F-4DF1-8F43-7DDF83BF3B6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721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ru-RU" smtClean="0">
                <a:solidFill>
                  <a:prstClr val="black"/>
                </a:solidFill>
              </a:rPr>
              <a:pPr/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28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ru-RU" smtClean="0">
                <a:solidFill>
                  <a:prstClr val="black"/>
                </a:solidFill>
              </a:rPr>
              <a:pPr/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2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17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13" indent="-2317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11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83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55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27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C26514-F829-4D4F-A1AD-DBD68D52637F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2050" indent="-231775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28775" indent="-231775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3913" indent="-231775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511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083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655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22713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6C26514-F829-4D4F-A1AD-DBD68D52637F}" type="slidenum">
              <a:rPr lang="ru-RU" altLang="ru-RU">
                <a:solidFill>
                  <a:srgbClr val="000000"/>
                </a:solidFill>
                <a:latin typeface="Arial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782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50508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7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60012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1268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1B6B0DFA-EFA9-4DEE-A884-99DB5D34E0F4}" type="slidenum">
              <a:rPr lang="ru-RU" altLang="ru-RU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9A6B-F936-4BAD-8BE1-B3C0B804566B}" type="slidenum">
              <a:rPr lang="ru-RU" smtClean="0"/>
              <a:t>9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ru-RU"/>
              <a:t>Слайд</a:t>
            </a:r>
          </a:p>
        </p:txBody>
      </p:sp>
    </p:spTree>
    <p:extLst>
      <p:ext uri="{BB962C8B-B14F-4D97-AF65-F5344CB8AC3E}">
        <p14:creationId xmlns:p14="http://schemas.microsoft.com/office/powerpoint/2010/main" val="1638083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15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9144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77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E1E9A-E921-4174-A0FC-51868D7AC568}" type="slidenum">
              <a:rPr lang="ru-RU" smtClean="0">
                <a:solidFill>
                  <a:prstClr val="black"/>
                </a:solidFill>
              </a:rPr>
              <a:pPr/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7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ru-RU" noProof="0" smtClean="0"/>
              <a:t>20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75292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C07856-86F1-2D7B-1507-EF2FD3626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A02F5B-14C2-C14F-C922-180D216549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DE78E9-E8C8-1D11-FC57-CE34F04E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30124F-E9C6-4540-9354-F04B56E1601A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D8FABD-2A61-39D7-CDEE-294E2CABF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1E0F9C-3D6A-3E9C-2970-CEC1E17AE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9314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D891FA-5FBA-5759-D853-A44D6D16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20294F-5AAF-5F7F-D063-6E0AAE885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4574F-24FD-F1E4-210C-B9441F595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290E5AE-ED18-4E98-84E9-6F69BBC1E8F0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3AF242-2EDD-EC7B-B77F-09DDEEBB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D7B920-1CAD-FDA7-5255-482225C49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383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87E1CA-3FD9-285B-1CD7-98C728DFD6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A78DAD-148F-52E2-AF79-E9CBCF0C5D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6F50A4-EBD8-8725-2BB9-488BB8831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40E261E-DC82-4305-A463-F8F56B4ED322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38851B-9188-2933-66FE-7064095CD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62E27-6009-C2E6-4A26-957DD3C9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7684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7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646DFB-6C52-4BA5-9313-543809BFD162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3A344-5ABC-F4C3-797F-E336EDB6A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B1D736-A863-66D0-6F53-D9F8A3112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118F23-368B-614E-959B-93CE44F77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FDE0E4-B00A-4FED-B661-27E69458E8A4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5F5B5F-2B39-02E4-99F3-587536E2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565947-FC29-97A2-8B6C-09F858813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466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F185E-680F-5E7E-666F-E2DB6328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81420D-E6C1-3A02-76D1-BC30049A8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1517E2-E965-1A5B-CC29-22258773F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1B414F0-F323-4806-BC61-08EC1800A4A8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AB46D9-B435-AFB9-46F1-9AD8B3377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439790-60E6-0B2F-2987-34516DC0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6376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29948-0C36-E048-3C1A-F1332991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F30E74-A918-161F-CE5E-0B0B620C5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0E2FE4D-4A86-6BFA-CA4E-1FAED09A0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881B361-26D7-41EB-4B34-D7CC3043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9941D33-D006-490E-A049-F9ECB5653E9F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5E45C7-E56C-6047-A686-21F06FCDE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DC563C-C291-4F7E-B564-8C34F449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3179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B221FF-E797-1F42-CC2F-C3ADA8551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1E6F0F-8C51-1B44-1C81-F6B05ECD8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91AD84-A852-93E4-78E9-26178154B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0E4CE84-2645-8F49-53A3-C338F0D27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E41D3B-83CC-66FE-9C2A-9F95C94A7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3F96A6-4D52-42C2-9756-11410615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CA81B59-47BA-465A-AECD-A7F1BBB7C4E7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4DF695F-7545-D249-9158-18BDBCF2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F18954-50EC-880B-440B-02C6594F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2745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6F2C3C-44EC-A7A5-778A-E0878E5B4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6962053-99E6-2FDA-7155-1E91F60E0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EA02D63-0172-4C7D-BF87-09686400AC60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974C7D-89D8-B05A-13E9-776EE32CB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2995D4-1E89-9B7A-2C0D-9C37E7804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114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CF7ECF-F5CD-D8DA-0EC9-9355A6E4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6FDA72E-12F2-4BFE-B4B7-FBF6567EE282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680E8EB-66CB-1725-943B-CEC7B313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FE1A59-3B94-2AA0-D1E3-34856302C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08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FC8B9F-4735-EC66-D3E1-14A3FBCDA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C10C7-0ED6-DDFF-58A1-BF70239BE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7831CE-76B1-77BF-076C-89BFF810B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E2E399-04F8-DC0B-455B-7E597BA4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E3E03D0-FD5A-48A9-9BA7-F216C7BB995E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8FD6C1-0F6C-74BB-BEB4-8CD71537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713576-0A47-EBD4-E830-61416A5E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323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715D3-9F04-E993-B18D-310B4CC90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C015E1-1F41-5A91-5F15-36A2FB240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D5402-7312-7B05-5707-6406172D1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6AC74A-D975-03CA-91F8-33E558A1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E15EDA-46AA-40E6-BEE4-4419B5D5D2E0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08B63F-2D51-D03A-AC33-085BC59F3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4F8964-2066-ADEA-5CA5-8DCE45E37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960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97689-2B7B-8AE2-DEF4-D31F14437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51ED1-7F08-A25E-5E7E-272633BF0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F8CABC-6A87-B7E9-F892-00B6D912B4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03D73EA-D5C5-44E2-BAAF-FEBC6F7454B3}" type="datetime1">
              <a:rPr lang="ru-RU" noProof="0" smtClean="0"/>
              <a:t>11.01.2023</a:t>
            </a:fld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0FCE9A-3A13-C2AE-CBC6-648C3BBAFA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  <a:endParaRPr lang="ru-RU" noProof="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7840EA-BD01-9281-8134-777E96E2D4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464" userDrawn="1">
          <p15:clr>
            <a:srgbClr val="F26B43"/>
          </p15:clr>
        </p15:guide>
        <p15:guide id="4" pos="7152" userDrawn="1">
          <p15:clr>
            <a:srgbClr val="F26B43"/>
          </p15:clr>
        </p15:guide>
        <p15:guide id="5" pos="984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3097" y="0"/>
            <a:ext cx="7903629" cy="277177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b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ГРАЖДАН </a:t>
            </a:r>
            <a:b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77275" y="5397174"/>
            <a:ext cx="3352800" cy="107030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финансов и бюджетной политики администрации Шебекинского городского округа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1</a:t>
            </a:fld>
            <a:endParaRPr lang="ru-RU" noProof="0" dirty="0"/>
          </a:p>
        </p:txBody>
      </p:sp>
      <p:sp>
        <p:nvSpPr>
          <p:cNvPr id="5" name="TextBox 4"/>
          <p:cNvSpPr txBox="1"/>
          <p:nvPr/>
        </p:nvSpPr>
        <p:spPr>
          <a:xfrm>
            <a:off x="1590675" y="2967334"/>
            <a:ext cx="885825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проекта решения Совета депутатов Шебекинского городского округа 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Шебекинского городского округа на 2023 год </a:t>
            </a:r>
          </a:p>
          <a:p>
            <a:pPr algn="ctr"/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2024 и 2025 годов»  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3919371"/>
            <a:ext cx="4057650" cy="242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E2B45470-FB6E-D4E5-2BF3-0C93124A4F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0" y="66203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698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28082" y="102285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27278" y="138499"/>
            <a:ext cx="7722858" cy="6547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 доходов бюджета Шебекинского городского округа  по оценке 2022 года и прогнозу на 2023 год</a:t>
            </a:r>
            <a:endParaRPr lang="ru-RU" sz="20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721543" y="755524"/>
            <a:ext cx="121581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млн.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72603" y="0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9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FEFFA9-D7E2-0845-98DE-38313466CA60}"/>
              </a:ext>
            </a:extLst>
          </p:cNvPr>
          <p:cNvSpPr txBox="1"/>
          <p:nvPr/>
        </p:nvSpPr>
        <p:spPr>
          <a:xfrm>
            <a:off x="9721544" y="6293822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ru-RU" dirty="0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68F0F4E6-43F7-643D-D1A3-5234004FE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4738885"/>
              </p:ext>
            </p:extLst>
          </p:nvPr>
        </p:nvGraphicFramePr>
        <p:xfrm>
          <a:off x="1008129" y="538657"/>
          <a:ext cx="9905999" cy="6957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95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2553077" y="217283"/>
            <a:ext cx="7741604" cy="6558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 удельный вес налоговых и неналоговых доходов бюджета Шебекинского городского округа  в 2022-2023 годах</a:t>
            </a: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9881743" y="872782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1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тыс. рублей</a:t>
            </a:r>
            <a:endParaRPr lang="ru-RU" sz="11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Рисунок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200216" y="28614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172603" y="26402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10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7EC152D-01A0-26A6-7DF9-B787B286F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563346"/>
              </p:ext>
            </p:extLst>
          </p:nvPr>
        </p:nvGraphicFramePr>
        <p:xfrm>
          <a:off x="1620340" y="1176950"/>
          <a:ext cx="9098102" cy="530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9763194" imgH="5696119" progId="Excel.Sheet.12">
                  <p:embed/>
                </p:oleObj>
              </mc:Choice>
              <mc:Fallback>
                <p:oleObj name="Worksheet" r:id="rId3" imgW="9763194" imgH="5696119" progId="Excel.Sheet.12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57EC152D-01A0-26A6-7DF9-B787B286FD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340" y="1176950"/>
                        <a:ext cx="9098102" cy="530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8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2708" y="-18237"/>
            <a:ext cx="7775740" cy="1071595"/>
          </a:xfrm>
        </p:spPr>
        <p:txBody>
          <a:bodyPr>
            <a:normAutofit/>
          </a:bodyPr>
          <a:lstStyle/>
          <a:p>
            <a:pPr algn="ctr"/>
            <a:r>
              <a:rPr lang="ru-RU" sz="2275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2022-2025 гг.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982122" y="1363119"/>
            <a:ext cx="714956" cy="2423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97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7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A7C6F-10C7-45A5-9A62-0AE367E20880}"/>
              </a:ext>
            </a:extLst>
          </p:cNvPr>
          <p:cNvSpPr txBox="1"/>
          <p:nvPr/>
        </p:nvSpPr>
        <p:spPr>
          <a:xfrm>
            <a:off x="11074904" y="22245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11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F7E8F592-8B32-4AFE-B09B-432DA0D85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97699" y="20176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012524"/>
              </p:ext>
            </p:extLst>
          </p:nvPr>
        </p:nvGraphicFramePr>
        <p:xfrm>
          <a:off x="941560" y="1720158"/>
          <a:ext cx="10613398" cy="487981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301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9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9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409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82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55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409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0607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Первоначальный план 2022 года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Ожидаемое исполнение           2022 год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Уд. вес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первоначального плана (+,-)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год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288 664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306 735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314 765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26 101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314 309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321 025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22 059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58 103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40 181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18 122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40 250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41 156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628 138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684 190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340 537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- 287 601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453 704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242 352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465 185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571 858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131 962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3,2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- 333 223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134 494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134 981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- 132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908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7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2 034 522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2 202 537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2 181 733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52,5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147 211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1 960 174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2 017 207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449 706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485 665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340 818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8,2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- 108 888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334 176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340 262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Здравоохранение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15 750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15 750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- 15 750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643 567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711 177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648 546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4 979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630 128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655 317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 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154 691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160 965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151 515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- 3 176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151 267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154 476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 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7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муниципального долга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4 000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4299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 (на 2021 год - 2,5%, на 2022 год - 5% от общей суммы собственных средств)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43 650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91 422</a:t>
                      </a:r>
                      <a:endParaRPr lang="ru-RU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43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4 705 992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5 200 697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4 154 235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2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- 551 757</a:t>
                      </a: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4 068 370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4 004 449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077" marR="7077" marT="707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875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244950" y="1571505"/>
          <a:ext cx="5523458" cy="266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254625" y="442626"/>
            <a:ext cx="7775740" cy="1071595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2022 - 2023 годы  (текущее содержание имущества и функционирование учреждений), тыс. руб</a:t>
            </a:r>
            <a:r>
              <a:rPr lang="ru-RU" sz="2031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/>
        </p:nvGraphicFramePr>
        <p:xfrm>
          <a:off x="6528049" y="3933056"/>
          <a:ext cx="461582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611042" y="4149081"/>
            <a:ext cx="3045495" cy="767711"/>
          </a:xfrm>
          <a:prstGeom prst="rect">
            <a:avLst/>
          </a:prstGeom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за 2022 г.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3 669 366</a:t>
            </a:r>
          </a:p>
          <a:p>
            <a:pPr algn="ctr"/>
            <a:endParaRPr lang="ru-RU" sz="146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0874" y="1268761"/>
            <a:ext cx="2817397" cy="31745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2023 г. – 3 663 211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32481-1BF2-441A-9A82-C3EEE1D3F478}"/>
              </a:ext>
            </a:extLst>
          </p:cNvPr>
          <p:cNvSpPr txBox="1"/>
          <p:nvPr/>
        </p:nvSpPr>
        <p:spPr>
          <a:xfrm>
            <a:off x="11172603" y="30779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12 </a:t>
            </a:r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572E779C-BBDF-42F9-A1F7-2A399F07E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00922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15481" y="3393459"/>
            <a:ext cx="3045495" cy="738664"/>
          </a:xfrm>
          <a:prstGeom prst="rect">
            <a:avLst/>
          </a:prstGeom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Первоначальный план  2022 г.</a:t>
            </a:r>
          </a:p>
          <a:p>
            <a:pPr algn="ctr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3 454 785</a:t>
            </a:r>
          </a:p>
          <a:p>
            <a:pPr algn="ctr"/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5"/>
          <p:cNvGraphicFramePr>
            <a:graphicFrameLocks/>
          </p:cNvGraphicFramePr>
          <p:nvPr/>
        </p:nvGraphicFramePr>
        <p:xfrm>
          <a:off x="1274888" y="3468716"/>
          <a:ext cx="4333170" cy="335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6002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4240" y="510826"/>
            <a:ext cx="7443519" cy="876120"/>
          </a:xfrm>
        </p:spPr>
        <p:txBody>
          <a:bodyPr>
            <a:normAutofit/>
          </a:bodyPr>
          <a:lstStyle/>
          <a:p>
            <a:pPr algn="ctr"/>
            <a:r>
              <a:rPr lang="ru-RU" sz="1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Параметры бюджета Шебекинского городского округа за 2022, </a:t>
            </a:r>
            <a:br>
              <a:rPr lang="ru-RU" sz="1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5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на 2023  год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34627" y="1265759"/>
            <a:ext cx="741076" cy="2423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9F2991-4B08-4298-9378-20C43CCB16FF}"/>
              </a:ext>
            </a:extLst>
          </p:cNvPr>
          <p:cNvSpPr txBox="1"/>
          <p:nvPr/>
        </p:nvSpPr>
        <p:spPr>
          <a:xfrm>
            <a:off x="11172603" y="211189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13 </a:t>
            </a: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F4F487C3-5AD3-4FEA-A205-4EDCF3EE8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76039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740603"/>
              </p:ext>
            </p:extLst>
          </p:nvPr>
        </p:nvGraphicFramePr>
        <p:xfrm>
          <a:off x="869133" y="1593411"/>
          <a:ext cx="10683088" cy="499751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17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5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1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13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96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              2022 год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                  2023 года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оценки 2022 года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0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- всего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4 705 992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5 200 697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4 154 235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</a:t>
                      </a:r>
                      <a:r>
                        <a:rPr lang="ru-RU" sz="11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046 462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1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 обусловленные 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2 789 668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2 771 338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2 915 623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+ 144 285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Оплата труда с начислениями  - всего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2 151 222</a:t>
                      </a:r>
                      <a:endParaRPr lang="ru-RU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2 142 779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2 258 695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+ 115 916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20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Социальное обеспечение и стипендии (выплаты на обеспечение жильем молодых семей, льготы по оплате коммунальных услуг, доплата к пенсиям муниципальных служащих, отдельные мероприятия, социальные выплаты отдельным категориям граждан, адресная помощь), в том числе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491 412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462 791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455 940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- 6 851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доплата к пенсиям муниципальных служащих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11 340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11 489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12 916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+ 1 427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78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почетные граждане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1 123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1 123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+ 70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по ЕСПБ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3 776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4 238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3 776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- 462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91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мероприятия, социальные выплаты отдельным категориям граждан, адресная помощь (помощь многодетным семьям)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429 849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400 985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402 401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1 416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Налоги и сборы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72 908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73 417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73 731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+ 314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 на имущество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36 928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36 196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38 299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+ 2 103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34 481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34 033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33 830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- 203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480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1 154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+ 39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32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налоги, сборы, платежи в бюджет, исполнительные листы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2 019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- 1 625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обслуживание муниципального долга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1 500</a:t>
                      </a:r>
                      <a:endParaRPr lang="ru-RU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2 000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+ 2 000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84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Питание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72 626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92 351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125 258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03" marR="6703" marT="6703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+ 32 907</a:t>
                      </a:r>
                    </a:p>
                  </a:txBody>
                  <a:tcPr marL="6703" marR="6703" marT="6703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5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98288" y="1162763"/>
            <a:ext cx="660792" cy="2423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CBABC-D0B5-4A1B-B930-792DFBFC9590}"/>
              </a:ext>
            </a:extLst>
          </p:cNvPr>
          <p:cNvSpPr txBox="1"/>
          <p:nvPr/>
        </p:nvSpPr>
        <p:spPr>
          <a:xfrm>
            <a:off x="11172603" y="221805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14 </a:t>
            </a: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1477C35C-A42B-45E3-9DCA-967432945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28082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709422"/>
              </p:ext>
            </p:extLst>
          </p:nvPr>
        </p:nvGraphicFramePr>
        <p:xfrm>
          <a:off x="832920" y="1405137"/>
          <a:ext cx="10601608" cy="5231058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789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1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4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14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46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88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              2022 год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                  2023 года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оценки 2022 года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Приоритетные и обеспечивающие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398 932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421 607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492 395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+ 70 788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3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 помещения (противопожарные мероприятия, аренда помещений, то/счетчиков)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17 999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14 189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13 234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- 955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Горюче-смазочные материалы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33 019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31 498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33 698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+ 2 200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 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183 182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191 379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231 823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+ 40 444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Медикаменты 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+ 62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 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7 274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8 324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- 434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Информационные услуги 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15 016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17 053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15 460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- 1 593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 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3 574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16 549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+ 13 451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888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Общехозяйственные нужды, расходные материалы, прочие расходы (медосмотры, командировочные расходы, страхование автотранспорта, оплата труда по договорам гражданско-правового характера)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10 999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21 192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22 304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+ 1 112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проведение медосмотров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7 679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7 699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8 606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+ 907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командировочные расходы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0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оплата труда по договорам гражданско-правового характера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2 110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12 502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12 545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+ 43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страхование автотранспорта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1 016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751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+ 164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Уличное освещение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48 998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48 998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56 686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+ 7 688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Убытки по меж/внутримуниципальным перевозкам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21 799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21 982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23 326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+ 1 344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8021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Видеонаблюдение в социально-культурных объектах, общественных местах,  охрана помещений, оплата сигнализации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47 967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40 416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48 512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+ 8 096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9776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 организации (общество слепых, красный крест, союз пенсионеров, общество инвалидов, совет ветеранов и т.д.)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2 924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+ 303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66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перечисления организациям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5 911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6 809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5 879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88" marR="5788" marT="5788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- 930</a:t>
                      </a:r>
                    </a:p>
                  </a:txBody>
                  <a:tcPr marL="5788" marR="5788" marT="5788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11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56440" y="1056880"/>
            <a:ext cx="741076" cy="2423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67CA14-54C2-4660-8DEF-73B0E61AAD9D}"/>
              </a:ext>
            </a:extLst>
          </p:cNvPr>
          <p:cNvSpPr txBox="1"/>
          <p:nvPr/>
        </p:nvSpPr>
        <p:spPr>
          <a:xfrm>
            <a:off x="11172603" y="30779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15</a:t>
            </a:r>
          </a:p>
        </p:txBody>
      </p:sp>
      <p:pic>
        <p:nvPicPr>
          <p:cNvPr id="10" name="Рисунок 7">
            <a:extLst>
              <a:ext uri="{FF2B5EF4-FFF2-40B4-BE49-F238E27FC236}">
                <a16:creationId xmlns:a16="http://schemas.microsoft.com/office/drawing/2014/main" id="{2E722923-3A53-4375-B386-1B4B9A67D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73761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173077"/>
              </p:ext>
            </p:extLst>
          </p:nvPr>
        </p:nvGraphicFramePr>
        <p:xfrm>
          <a:off x="488887" y="1303699"/>
          <a:ext cx="10972798" cy="52691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5443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9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9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13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Утвержденный план на 2022 год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               2022 год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                   2023 года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 от оценки 2022 года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Необязательные расходы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251 207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459 310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205 306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- 254 004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Мягкий инвентарь и обмундирование 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1 948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2 187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+ 3 313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87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оборудования, основных средств 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133 758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232 821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80 456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- 152 365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зданий и оборудования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33 927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47 487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20 018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- 27 469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5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расходных материалов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29 703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52 426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33 155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- 19 271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5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Отраслевые мероприятия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11 471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13 234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14 590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+ 1 356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821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расходы и услуги( лицензирование,  аттестация рабочих мест, освидетельствование водителей, охрана труда, подписка на периодические издания, типографские расходы, подготовка кадров и т.д.)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40 400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111 155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51 586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- 59 569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 развития и благоустройства территории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1 266 185</a:t>
                      </a:r>
                      <a:endParaRPr lang="ru-RU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1 548 442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540 911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- 1 007 531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0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капитальные вложения по объектам  социально-культурной сферы и инженерной инфраструктуры (строительство, капитальный ремонт и т.д.)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481 268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659 338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362 388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- 296 950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дорожное хозяйство (муниципальный дорожный фонд)</a:t>
                      </a:r>
                      <a:endParaRPr lang="ru-RU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452 076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496 961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153 273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- 343 688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83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доли местного бюджета в софинансировании расходов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380 363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372 750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128 636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- 244 114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4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текущие расходы на дорожную деятельность (содержание, ремонт и т.д.)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71 713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124 212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24 637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- 99 575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864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обеспечение мероприятий в области жилищно-коммунального хозяйства</a:t>
                      </a:r>
                      <a:endParaRPr lang="ru-RU" sz="11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332 841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392 143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- 366 893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5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Озеленение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7 962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14 789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- 4 789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7291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мероприятия в области благоустройства (содержание памятников, фонтанов, детских площадок и т.д.)</a:t>
                      </a:r>
                      <a:endParaRPr lang="ru-RU" sz="1100" b="0" i="1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324 879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377 354</a:t>
                      </a:r>
                      <a:endParaRPr lang="ru-RU" sz="11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15 250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74" marR="5774" marT="577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- 362 104</a:t>
                      </a:r>
                    </a:p>
                  </a:txBody>
                  <a:tcPr marL="5774" marR="5774" marT="577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80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5660310" y="2040474"/>
          <a:ext cx="5332318" cy="302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254625" y="442626"/>
            <a:ext cx="7775740" cy="1071595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31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Шебекинского городского округа 202</a:t>
            </a:r>
            <a:r>
              <a:rPr lang="en-US" sz="2031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31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- 202</a:t>
            </a:r>
            <a:r>
              <a:rPr lang="en-US" sz="2031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31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                      в разрезе направлений расходов, млн. руб.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/>
        </p:nvGraphicFramePr>
        <p:xfrm>
          <a:off x="1388341" y="2700427"/>
          <a:ext cx="5508000" cy="3475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15481" y="2040475"/>
            <a:ext cx="3079237" cy="767711"/>
          </a:xfrm>
          <a:prstGeom prst="rect">
            <a:avLst/>
          </a:prstGeom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Ожидаемое исполнение за 202</a:t>
            </a:r>
            <a:r>
              <a:rPr lang="en-US" sz="14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</a:p>
          <a:p>
            <a:pPr algn="ctr"/>
            <a:r>
              <a:rPr lang="en-US" sz="14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5 201</a:t>
            </a:r>
            <a:endParaRPr lang="ru-RU" sz="146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6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361" y="1910059"/>
            <a:ext cx="2817397" cy="54258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ru-RU" sz="14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2023 г.</a:t>
            </a:r>
          </a:p>
          <a:p>
            <a:pPr algn="ctr"/>
            <a:r>
              <a:rPr lang="ru-RU" sz="14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14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154</a:t>
            </a:r>
            <a:endParaRPr lang="ru-RU" sz="146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727848" y="2284215"/>
            <a:ext cx="2645652" cy="3648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145084C-2A54-4438-9B76-043BB18CA42D}"/>
              </a:ext>
            </a:extLst>
          </p:cNvPr>
          <p:cNvSpPr txBox="1"/>
          <p:nvPr/>
        </p:nvSpPr>
        <p:spPr>
          <a:xfrm>
            <a:off x="11186299" y="165627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16</a:t>
            </a:r>
          </a:p>
        </p:txBody>
      </p:sp>
      <p:pic>
        <p:nvPicPr>
          <p:cNvPr id="12" name="Рисунок 7">
            <a:extLst>
              <a:ext uri="{FF2B5EF4-FFF2-40B4-BE49-F238E27FC236}">
                <a16:creationId xmlns:a16="http://schemas.microsoft.com/office/drawing/2014/main" id="{EC47492D-42D9-45B3-857A-63D634368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19028" y="0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70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501478" y="781326"/>
            <a:ext cx="4972348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1788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25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2"/>
          <p:cNvSpPr>
            <a:spLocks noChangeArrowheads="1"/>
          </p:cNvSpPr>
          <p:nvPr/>
        </p:nvSpPr>
        <p:spPr bwMode="auto">
          <a:xfrm>
            <a:off x="1939899" y="5538772"/>
            <a:ext cx="3081928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6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63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1035" y="5733534"/>
            <a:ext cx="231154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63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63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265893" y="803754"/>
            <a:ext cx="7443519" cy="8761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75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заработная плата по Указам Президента РФ на 202</a:t>
            </a:r>
            <a:r>
              <a:rPr lang="en-US" sz="2275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275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-202</a:t>
            </a:r>
            <a:r>
              <a:rPr lang="en-US" sz="2275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75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гг.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7985"/>
              </p:ext>
            </p:extLst>
          </p:nvPr>
        </p:nvGraphicFramePr>
        <p:xfrm>
          <a:off x="543208" y="1855960"/>
          <a:ext cx="10873211" cy="461726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027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1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1612">
                  <a:extLst>
                    <a:ext uri="{9D8B030D-6E8A-4147-A177-3AD203B41FA5}">
                      <a16:colId xmlns:a16="http://schemas.microsoft.com/office/drawing/2014/main" val="2971411889"/>
                    </a:ext>
                  </a:extLst>
                </a:gridCol>
              </a:tblGrid>
              <a:tr h="10595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Указам на 202</a:t>
                      </a: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г., руб.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по Указам на 202</a:t>
                      </a: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г., руб.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Темп прироста, %</a:t>
                      </a:r>
                    </a:p>
                  </a:txBody>
                  <a:tcPr marL="55721" marR="557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4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дошкольных учреждений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40 150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42 198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5721" marR="5572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8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общеобразовательных учреждений (включая учителей)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42 630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44 804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5,1</a:t>
                      </a: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5721" marR="5572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060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учреждений дополнительного образования детей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43 709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46 363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6,1</a:t>
                      </a:r>
                      <a:r>
                        <a:rPr lang="ru-RU" sz="13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%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музыкальных школ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48 074</a:t>
                      </a: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6,1%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7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культуры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37 150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39 900</a:t>
                      </a: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7,4%</a:t>
                      </a:r>
                    </a:p>
                  </a:txBody>
                  <a:tcPr marL="55721" marR="5572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2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Социальные работники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37 150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39 900</a:t>
                      </a:r>
                    </a:p>
                  </a:txBody>
                  <a:tcPr marL="55721" marR="55721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7,4%</a:t>
                      </a:r>
                    </a:p>
                  </a:txBody>
                  <a:tcPr marL="55721" marR="55721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88FEE6F-972C-49F7-B64F-9F8AB80ED7A2}"/>
              </a:ext>
            </a:extLst>
          </p:cNvPr>
          <p:cNvSpPr txBox="1"/>
          <p:nvPr/>
        </p:nvSpPr>
        <p:spPr>
          <a:xfrm>
            <a:off x="11172603" y="107774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17</a:t>
            </a:r>
          </a:p>
        </p:txBody>
      </p:sp>
      <p:pic>
        <p:nvPicPr>
          <p:cNvPr id="14" name="Рисунок 7">
            <a:extLst>
              <a:ext uri="{FF2B5EF4-FFF2-40B4-BE49-F238E27FC236}">
                <a16:creationId xmlns:a16="http://schemas.microsoft.com/office/drawing/2014/main" id="{04B9AE3F-EF91-495E-B447-E4B63E29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78606" y="43451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5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3501478" y="781326"/>
            <a:ext cx="4972348" cy="367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ctr"/>
            <a:r>
              <a:rPr lang="ru-RU" sz="1788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25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2"/>
          <p:cNvSpPr>
            <a:spLocks noChangeArrowheads="1"/>
          </p:cNvSpPr>
          <p:nvPr/>
        </p:nvSpPr>
        <p:spPr bwMode="auto">
          <a:xfrm>
            <a:off x="1939899" y="5538772"/>
            <a:ext cx="3081928" cy="317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ctr">
              <a:spcBef>
                <a:spcPct val="0"/>
              </a:spcBef>
              <a:spcAft>
                <a:spcPct val="0"/>
              </a:spcAft>
            </a:pPr>
            <a:r>
              <a:rPr lang="ru-RU" sz="1463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63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1035" y="5733534"/>
            <a:ext cx="231154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63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63" dirty="0">
              <a:solidFill>
                <a:prstClr val="black"/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406711" y="315795"/>
            <a:ext cx="7443519" cy="876120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75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предусмотренные в бюджете Шебекинского городского округа  на приобретения жилья 2020 -2023 годы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8FEE6F-972C-49F7-B64F-9F8AB80ED7A2}"/>
              </a:ext>
            </a:extLst>
          </p:cNvPr>
          <p:cNvSpPr txBox="1"/>
          <p:nvPr/>
        </p:nvSpPr>
        <p:spPr>
          <a:xfrm>
            <a:off x="11053574" y="38796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18</a:t>
            </a:r>
          </a:p>
        </p:txBody>
      </p:sp>
      <p:pic>
        <p:nvPicPr>
          <p:cNvPr id="14" name="Рисунок 7">
            <a:extLst>
              <a:ext uri="{FF2B5EF4-FFF2-40B4-BE49-F238E27FC236}">
                <a16:creationId xmlns:a16="http://schemas.microsoft.com/office/drawing/2014/main" id="{04B9AE3F-EF91-495E-B447-E4B63E298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19029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1A8E94-7088-46B7-8936-5F3046D8D8EA}"/>
              </a:ext>
            </a:extLst>
          </p:cNvPr>
          <p:cNvSpPr txBox="1"/>
          <p:nvPr/>
        </p:nvSpPr>
        <p:spPr>
          <a:xfrm>
            <a:off x="10901486" y="1262614"/>
            <a:ext cx="812703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32311"/>
              </p:ext>
            </p:extLst>
          </p:nvPr>
        </p:nvGraphicFramePr>
        <p:xfrm>
          <a:off x="344032" y="1738265"/>
          <a:ext cx="11434525" cy="4952246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7796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8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9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22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52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Направление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2020 год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2021 год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2022 год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2023 год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детям-сиротам (21 пом.)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15 153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38 322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60 187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59 872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3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 ветеранам ВОВ (1 пом.)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4 959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1 653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1 707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905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инвалидам (1 пом.)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1 653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4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707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0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молодым семьям (2 пом.)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4 545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</a:rPr>
                        <a:t>3 695</a:t>
                      </a:r>
                    </a:p>
                    <a:p>
                      <a:pPr algn="ctr"/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17 014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4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682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86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жилья медицинским работникам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u-RU" sz="1400" b="0" i="0" u="none" strike="noStrike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174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15 750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92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Жилье отдельным категориям граждан (5 семей, имеющие детей-инвалидов)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22 414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28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26 310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51 844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92 951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91 382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3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30036" y="416460"/>
            <a:ext cx="9137964" cy="602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понятия Бюджетного кодекса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14450" y="2304215"/>
            <a:ext cx="10582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Фонд денежных средств, предназначенный для финансирования функций государства (федеральный и региональный уровень) и местного самоуправления (местный уровень).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14450" y="1200060"/>
            <a:ext cx="10582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система Российской Федерации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всех бюджетов в РФ: федерального, региональных, местных, государственных внебюджетных фондов.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14451" y="4191000"/>
            <a:ext cx="10582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классификация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Группировка доходов и расходов бюджетов всех уровней бюджетной системы РФ, а также источников финансирования дефицитов этих бюджетов, используемая для составления и исполнения бюджетов.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14451" y="5528786"/>
            <a:ext cx="105822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смета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устанавливающий лимиты бюджетных обязательств казенного учреждения. Бюджетная смета представлена в разрезе кодов бюджетной классификации расходов.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55E37A5E-BF9D-4392-BAC5-629CD2ADB7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5451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487488" y="1342950"/>
          <a:ext cx="7488832" cy="5515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Группа 18"/>
          <p:cNvGrpSpPr/>
          <p:nvPr/>
        </p:nvGrpSpPr>
        <p:grpSpPr>
          <a:xfrm>
            <a:off x="1601305" y="1751986"/>
            <a:ext cx="4611610" cy="4398327"/>
            <a:chOff x="1253096" y="939137"/>
            <a:chExt cx="5675827" cy="5268174"/>
          </a:xfrm>
        </p:grpSpPr>
        <p:sp>
          <p:nvSpPr>
            <p:cNvPr id="3" name="TextBox 2"/>
            <p:cNvSpPr txBox="1"/>
            <p:nvPr/>
          </p:nvSpPr>
          <p:spPr>
            <a:xfrm>
              <a:off x="1253096" y="5459178"/>
              <a:ext cx="1591295" cy="643963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капитальные вложения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7874" y="5396103"/>
              <a:ext cx="1591295" cy="60608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дорожные работы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337628" y="5355007"/>
              <a:ext cx="1591295" cy="852304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ru-RU" sz="13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современная городская среда</a:t>
              </a:r>
            </a:p>
          </p:txBody>
        </p:sp>
        <p:sp>
          <p:nvSpPr>
            <p:cNvPr id="4" name="Стрелка вниз 3"/>
            <p:cNvSpPr/>
            <p:nvPr/>
          </p:nvSpPr>
          <p:spPr>
            <a:xfrm>
              <a:off x="2152542" y="939137"/>
              <a:ext cx="724394" cy="1496291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 dirty="0"/>
            </a:p>
          </p:txBody>
        </p:sp>
        <p:sp>
          <p:nvSpPr>
            <p:cNvPr id="8" name="Стрелка вниз 7"/>
            <p:cNvSpPr/>
            <p:nvPr/>
          </p:nvSpPr>
          <p:spPr>
            <a:xfrm>
              <a:off x="4303521" y="2156851"/>
              <a:ext cx="724394" cy="7817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 dirty="0"/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6133276" y="2947811"/>
              <a:ext cx="724394" cy="781792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63" dirty="0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314785" y="175814"/>
            <a:ext cx="7711494" cy="842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25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Строительство, реконструкция и капитальный ремонт объектов социальной сферы и развития жилищно-коммунальной инфраструктуры, программа дорожных работ, современная городская среда на 2022-2023 гг.</a:t>
            </a:r>
            <a:endParaRPr lang="ru-RU" sz="1625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803278" y="2892503"/>
            <a:ext cx="619042" cy="2174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8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51B4E0-46AC-4CBA-AD4C-47CAB8AF8DA2}"/>
              </a:ext>
            </a:extLst>
          </p:cNvPr>
          <p:cNvSpPr txBox="1"/>
          <p:nvPr/>
        </p:nvSpPr>
        <p:spPr>
          <a:xfrm>
            <a:off x="11112799" y="37314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19 </a:t>
            </a:r>
          </a:p>
        </p:txBody>
      </p:sp>
      <p:pic>
        <p:nvPicPr>
          <p:cNvPr id="18" name="Рисунок 7">
            <a:extLst>
              <a:ext uri="{FF2B5EF4-FFF2-40B4-BE49-F238E27FC236}">
                <a16:creationId xmlns:a16="http://schemas.microsoft.com/office/drawing/2014/main" id="{B7E3A5BF-37C5-485C-AE82-BE3282F2D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93534" y="80492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7665"/>
              </p:ext>
            </p:extLst>
          </p:nvPr>
        </p:nvGraphicFramePr>
        <p:xfrm>
          <a:off x="7193634" y="2065146"/>
          <a:ext cx="4104453" cy="3729378"/>
        </p:xfrm>
        <a:graphic>
          <a:graphicData uri="http://schemas.openxmlformats.org/drawingml/2006/table">
            <a:tbl>
              <a:tblPr/>
              <a:tblGrid>
                <a:gridCol w="1919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2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4182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Капитальные вложения на 2023 год</a:t>
                      </a: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6209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8958" marR="8958" marT="895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9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Наименование объекта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ВСЕГО 2023 ГОД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Т.Ч.: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69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ФЕД.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ОБЛ.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МЕСТН.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5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Капитальный ремонт братских могил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2 371,1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1 693,8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534,9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142,4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Капитальный ремонт МБОУ "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Верхнеберезовская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ООШ"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144 534,6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87 128,2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48 734,3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8 672,1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Капитальный ремонт МБОУ "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Крапивенская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ООШ" 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69 519,4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36 991,4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28 356,8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4 171,2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745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Капитальный ремонт Дмитриевская СОШ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40 850,8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20 585,7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17 813,9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2 451,2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79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Капитальный ремот Булановской СОШ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40 000,0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37 600,0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2 400,0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87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Капитальный ремонт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Нежегольского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сельского клуба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5 240,3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4 139,4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1 100,9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31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Жилье детям-сиротам 21 кв</a:t>
                      </a:r>
                    </a:p>
                  </a:txBody>
                  <a:tcPr marL="8958" marR="8958" marT="89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59 871,8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59 871,8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6936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ИТОГО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362 388,0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146 399,1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197 051,1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18 937,8</a:t>
                      </a:r>
                    </a:p>
                  </a:txBody>
                  <a:tcPr marL="8958" marR="8958" marT="895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3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AE070A2-7378-4E54-882F-79413D48C68A}"/>
              </a:ext>
            </a:extLst>
          </p:cNvPr>
          <p:cNvSpPr txBox="1"/>
          <p:nvPr/>
        </p:nvSpPr>
        <p:spPr>
          <a:xfrm>
            <a:off x="11103929" y="122149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20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D1A51FBB-B2BD-46CC-8739-C0FF9EF72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93534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95601" y="260649"/>
            <a:ext cx="80434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водоснабжения и водоотведения запланированные к выполнению в 2023 году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578221"/>
              </p:ext>
            </p:extLst>
          </p:nvPr>
        </p:nvGraphicFramePr>
        <p:xfrm>
          <a:off x="1306326" y="1062322"/>
          <a:ext cx="9570657" cy="5735500"/>
        </p:xfrm>
        <a:graphic>
          <a:graphicData uri="http://schemas.openxmlformats.org/drawingml/2006/table">
            <a:tbl>
              <a:tblPr/>
              <a:tblGrid>
                <a:gridCol w="164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5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0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02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мероприятия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протяжен-ность,км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всего, тыс. руб.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с.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Червона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Дибровка</a:t>
                      </a:r>
                      <a:endParaRPr lang="ru-RU" sz="9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3,00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20 000,0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Архангельское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3,00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35 000,0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Маломихайловка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5,00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30 000,0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Муром и с. Зиборовка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0,70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25 000,0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Артельное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-  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20 261,0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Поповка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-  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15 000,0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Сурково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-  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19 500,0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водоснабжения п. Маслова Пристань, пер. 1 Мая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0,90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водозаборной скважины в с. Новая Таволжанка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-  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500,0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1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сетей и сооружений водоснабжения в с. Белянка, ул. Садовая, ул. Первомайская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0,50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5 000,0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сетей водоснабжения в с. Булановка, ул. Центральная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16,30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30 000,0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Сети и сооружения водоснабжения в г. Шебекино, ул. Кооперативная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5,00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сетей водоснабжения в с. Купино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19,40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 водоснабжения в х. Александровский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2,00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1 500,0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водоснабжения в г. Шебекино, ул. Крупской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2,00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г. Шебекино,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«Титовка»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8,00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водозаборной скважины и водонапорной башни в с. Булановка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-  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1 500,0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водоснабжения в с. Дмитриевка, ул. Полянская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3,00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1 500,0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Яблочково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4,50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Середа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3,00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1 500,0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водоснабжения в с. Тюрино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6,00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1 500,0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Стариково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1,90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1 200,0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в с. Протопоповка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5,20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с. Ивановка и с. Пристень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 с. </a:t>
                      </a:r>
                      <a:r>
                        <a:rPr lang="ru-RU" sz="9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Цепляево</a:t>
                      </a:r>
                      <a:r>
                        <a:rPr lang="ru-RU" sz="9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Второе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5,00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1 500,0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водоснабжения в с. Крапивное, ул. Андриашевского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2,30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водоснабжения в г. Шебекино, ул. Мира, ул. Октябрьская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3,00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 с. Большое Городище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15,20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2 000,0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51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водоснабежния и реконструкции ВНС 2-го подъема с. Графовка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8,80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519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водоснабежния и реконструкции ВНС 2-го подъема п. Маслова Пристань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11,40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с. Мешковое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5,00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водоснабжения с. Первоцепляево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водоснабжения п. </a:t>
                      </a:r>
                      <a:r>
                        <a:rPr lang="ru-RU" sz="8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Шебекинский</a:t>
                      </a:r>
                      <a:endParaRPr lang="ru-RU" sz="8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3,50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п. Красное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19,00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сетей и сооружений с. Батрацкая Дача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1,00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1 000,0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228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Строительство участка сетей водоотведения и очистных сооружений хозяйственно-бытовых сточных вод производительностью </a:t>
                      </a:r>
                      <a:b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15000 куб. м/</a:t>
                      </a:r>
                      <a:r>
                        <a:rPr lang="ru-RU" sz="8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сут</a:t>
                      </a:r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в г. Шебекино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 -  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5 500,0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394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482" marR="2482" marT="24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240 961,0 </a:t>
                      </a:r>
                    </a:p>
                  </a:txBody>
                  <a:tcPr marL="2482" marR="2482" marT="2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741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1584" y="169277"/>
            <a:ext cx="7711494" cy="592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25" b="1" dirty="0">
                <a:solidFill>
                  <a:srgbClr val="4472C4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многоквартирных домов, включенных в программу проведения капитального ремонта в 2023 году</a:t>
            </a:r>
            <a:endParaRPr lang="ru-RU" sz="1625" b="1" dirty="0">
              <a:solidFill>
                <a:prstClr val="black"/>
              </a:solidFill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7062504-FCE2-461D-B0A4-F541E471D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91868" y="0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13796D-CDD7-445B-940E-8AA98A06C7D9}"/>
              </a:ext>
            </a:extLst>
          </p:cNvPr>
          <p:cNvSpPr txBox="1"/>
          <p:nvPr/>
        </p:nvSpPr>
        <p:spPr>
          <a:xfrm>
            <a:off x="11172603" y="30777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21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9462737"/>
              </p:ext>
            </p:extLst>
          </p:nvPr>
        </p:nvGraphicFramePr>
        <p:xfrm>
          <a:off x="1277872" y="1261884"/>
          <a:ext cx="9543399" cy="5627447"/>
        </p:xfrm>
        <a:graphic>
          <a:graphicData uri="http://schemas.openxmlformats.org/drawingml/2006/table">
            <a:tbl>
              <a:tblPr/>
              <a:tblGrid>
                <a:gridCol w="368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7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9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3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0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9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8586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№ п\п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Адрес многоквартирного дома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Стоимость капитального ремонта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3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Всего: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в том числе: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72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 счет средств Фонда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 счет бюджета Белгородской области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 счет средств собственников помещений в МКД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руб.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456" marR="4456" marT="4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86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Итого по Шебекинскому городскому округу на 2023 год: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75 300 248,81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75 300 248,81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Генерала Шумилова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19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3 900 000,00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3 900 000,00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Железнодорожная ул, 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4 097 934,40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4 097 934,40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Ленина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78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6 200 000,00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6 200 000,00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Луговая ул, 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4 672 097,50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4 672 097,50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Парковая ул, 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6 200 000,00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6 200 000,00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Парковая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4 228 297,50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4 228 297,50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Свободы ул, 32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1 530 585,00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1 530 585,00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Свободы ул, 34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3 312 655,50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3 312 655,50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Свободы </a:t>
                      </a:r>
                      <a:r>
                        <a:rPr lang="ru-RU" sz="12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38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3 350 000,00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3 350 000,00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Шебекинский р-н, Маслова Пристань п, Шумилова ул, 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1 781 468,50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1 781 468,50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Шебекинский р-н, Маслова Пристань п, Шумилова ул, 18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1 067 827,60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1 067 827,60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Шебекинский р-н, Маслова Пристань п, Шумилова ул, 26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2 027 235,00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2 027 235,00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58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Генерала Шумилова ул, 20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1 775 182,84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1 775 182,84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Генерала Шумилова </a:t>
                      </a:r>
                      <a:r>
                        <a:rPr lang="ru-RU" sz="10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23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3 579 206,14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3 579 206,14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Железнодорожная </a:t>
                      </a:r>
                      <a:r>
                        <a:rPr lang="ru-RU" sz="10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5 001 290,99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5 001 290,99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39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Матроса Шарапова ул, 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6 238 552,02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6 238 552,02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97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Парковая </a:t>
                      </a:r>
                      <a:r>
                        <a:rPr lang="ru-RU" sz="1000" b="0" i="0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ул</a:t>
                      </a:r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, 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6 633 779,82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6 633 779,82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07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Шебекино г, Рабочий пер, 1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6 333 651,43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6 333 651,43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337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Шебекинский р-н, Маслова Пристань п, 72 Гвардейской Дивизии ул, 84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3 370 484,57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3 370 484,57</a:t>
                      </a:r>
                    </a:p>
                  </a:txBody>
                  <a:tcPr marL="4456" marR="4456" marT="44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2765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456" marR="4456" marT="4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 marL="4456" marR="4456" marT="4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456" marR="4456" marT="4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456" marR="4456" marT="4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456" marR="4456" marT="4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456" marR="4456" marT="4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4456" marR="4456" marT="4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652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730028" y="1267485"/>
            <a:ext cx="5014023" cy="68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95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бюджета Шебекинского городского округа на 2023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91421" y="2727325"/>
          <a:ext cx="6771680" cy="2679892"/>
        </p:xfrm>
        <a:graphic>
          <a:graphicData uri="http://schemas.openxmlformats.org/drawingml/2006/table">
            <a:tbl>
              <a:tblPr/>
              <a:tblGrid>
                <a:gridCol w="3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4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бюджета 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4 048 948,9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52824"/>
                  </a:ext>
                </a:extLst>
              </a:tr>
              <a:tr h="338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бюджета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4 154 234,6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505631"/>
                  </a:ext>
                </a:extLst>
              </a:tr>
              <a:tr h="338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105 285,7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3.1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Источники финансирования дефицита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105 285,7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3.2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источники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35 538,7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334477"/>
                  </a:ext>
                </a:extLst>
              </a:tr>
              <a:tr h="338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Остатки средств бюджета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35 538,7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1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3.3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Заемные источники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69 747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540">
                <a:tc>
                  <a:txBody>
                    <a:bodyPr/>
                    <a:lstStyle/>
                    <a:p>
                      <a:pPr algn="ctr" fontAlgn="b"/>
                      <a:endParaRPr lang="ru-RU" sz="20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Привлечение заимствований 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69 747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72603" y="30779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00256" y="2348881"/>
            <a:ext cx="1130378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08FB54-ECFE-4A0B-8928-5C70BC9E5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82815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5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3739082" y="1267485"/>
            <a:ext cx="5004970" cy="688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A5A5A5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95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бюджета Шебекинского городского округа на 2024-2025 </a:t>
            </a:r>
            <a:r>
              <a:rPr lang="ru-RU" altLang="ru-RU" sz="1950" b="1" dirty="0" err="1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endParaRPr lang="ru-RU" altLang="ru-RU" sz="1950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5641" y="2727325"/>
          <a:ext cx="6707461" cy="1595108"/>
        </p:xfrm>
        <a:graphic>
          <a:graphicData uri="http://schemas.openxmlformats.org/drawingml/2006/table">
            <a:tbl>
              <a:tblPr/>
              <a:tblGrid>
                <a:gridCol w="216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5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28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2803">
                  <a:extLst>
                    <a:ext uri="{9D8B030D-6E8A-4147-A177-3AD203B41FA5}">
                      <a16:colId xmlns:a16="http://schemas.microsoft.com/office/drawing/2014/main" val="2897813750"/>
                    </a:ext>
                  </a:extLst>
                </a:gridCol>
              </a:tblGrid>
              <a:tr h="398777">
                <a:tc>
                  <a:txBody>
                    <a:bodyPr/>
                    <a:lstStyle/>
                    <a:p>
                      <a:pPr algn="ctr" fontAlgn="b"/>
                      <a:endParaRPr lang="ru-RU" sz="20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 Показатели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600553"/>
                  </a:ext>
                </a:extLst>
              </a:tr>
              <a:tr h="398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бюджета 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3 953 124,8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3 884 751,7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3952824"/>
                  </a:ext>
                </a:extLst>
              </a:tr>
              <a:tr h="398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бюджета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4 068 370,2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4 004 448,8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4505631"/>
                  </a:ext>
                </a:extLst>
              </a:tr>
              <a:tr h="39877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Дефицит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115 245,4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</a:rPr>
                        <a:t>119 697,1</a:t>
                      </a:r>
                    </a:p>
                  </a:txBody>
                  <a:tcPr marL="7738" marR="7738" marT="77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72603" y="166581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23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437830" y="2308635"/>
            <a:ext cx="1092804" cy="342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тыс.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A625A39-BFAC-45E0-AC1D-6EADE0AE9B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09975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7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2538" y="552629"/>
            <a:ext cx="10710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роспись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который составляется и ведется: главным распорядителем бюджетных средств в целях исполнения бюджета в части расходов; - Главным администратором источников финансирования дефицита бюджета - в целях исполнения бюджета в части источников финансирования дефицита бюджета.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95401" y="1980843"/>
            <a:ext cx="1071086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обязательство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обязательства, подлежащие исполнению в соответствующем финансовом году.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Предельные объемы денежных средств, предусмотренные в соответствующем финансовом году для исполнения бюджетных обязательств.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бюджета, направленные на приобретение, модернизацию государственного (муниципального) имущества.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</a:p>
        </p:txBody>
      </p:sp>
      <p:pic>
        <p:nvPicPr>
          <p:cNvPr id="4" name="Рисунок 7">
            <a:extLst>
              <a:ext uri="{FF2B5EF4-FFF2-40B4-BE49-F238E27FC236}">
                <a16:creationId xmlns:a16="http://schemas.microsoft.com/office/drawing/2014/main" id="{7A076D5F-A949-441D-95E8-858FD3E43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9386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20D9D4C-808A-6B41-3D62-75C4B1B3A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4</a:t>
            </a:fld>
            <a:endParaRPr lang="ru-RU" noProof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542C5B-3F09-5660-5479-74BCF856F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00A78078-5C81-BE91-62E6-41435AD0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40471" y="156738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3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E78582-B911-4E07-B3D6-96DCDFFCC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8782" y="3429000"/>
            <a:ext cx="5430662" cy="3429000"/>
          </a:xfrm>
          <a:prstGeom prst="rect">
            <a:avLst/>
          </a:prstGeom>
        </p:spPr>
      </p:pic>
      <p:sp>
        <p:nvSpPr>
          <p:cNvPr id="2" name="Объект 2"/>
          <p:cNvSpPr txBox="1">
            <a:spLocks/>
          </p:cNvSpPr>
          <p:nvPr/>
        </p:nvSpPr>
        <p:spPr>
          <a:xfrm>
            <a:off x="1705587" y="-244491"/>
            <a:ext cx="9493696" cy="1348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– это план доходов и расходов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7FD7BC0-CE00-48B0-8A08-BE7DB868984F}"/>
              </a:ext>
            </a:extLst>
          </p:cNvPr>
          <p:cNvSpPr/>
          <p:nvPr/>
        </p:nvSpPr>
        <p:spPr>
          <a:xfrm>
            <a:off x="776288" y="1143036"/>
            <a:ext cx="106394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Шебекинского городского округа является участником формирования этого плана. С одной стороны как плательщик, наполняя доходы бюджета, с другой стороны - он получает часть расходов как потребитель общественных услуг.</a:t>
            </a:r>
          </a:p>
          <a:p>
            <a:pPr algn="ctr"/>
            <a:r>
              <a:rPr lang="ru-RU" sz="2000" b="1" i="1" dirty="0">
                <a:solidFill>
                  <a:srgbClr val="17069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Общественные услуги – это услуги, которые не могут быть эффективно предоставлены рынком либо оплачены каждым из нас в отдельности (образование, здравоохранение, социальное обеспечение, регулирование экономики, гарантии безопасности и правопорядка, защита общественных интересов, гражданских прав и свобод)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FC10E1-B0CE-43E5-B9C6-7F597CBBE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5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500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39" y="404664"/>
            <a:ext cx="11809312" cy="6264696"/>
          </a:xfrm>
        </p:spPr>
        <p:txBody>
          <a:bodyPr>
            <a:normAutofit fontScale="92500" lnSpcReduction="10000"/>
          </a:bodyPr>
          <a:lstStyle/>
          <a:p>
            <a:endParaRPr lang="ru-RU" sz="1800" b="1" dirty="0"/>
          </a:p>
          <a:p>
            <a:endParaRPr lang="ru-RU" sz="1800" b="1" dirty="0"/>
          </a:p>
          <a:p>
            <a:pPr marL="0" indent="0">
              <a:buNone/>
            </a:pPr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endParaRPr lang="ru-RU" sz="1800" b="1" dirty="0"/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поступающие в бюджет денежные средства.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выплачиваемые из бюджета денежные средства.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превышение расходов бюджета над его доходами.</a:t>
            </a:r>
          </a:p>
          <a:p>
            <a:pPr marL="0" indent="0" algn="ctr">
              <a:buNone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</a:t>
            </a:r>
            <a:r>
              <a:rPr lang="ru-RU" sz="1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– превышение доходов над его расходами.</a:t>
            </a:r>
          </a:p>
          <a:p>
            <a:pPr marL="0" indent="0" algn="ctr">
              <a:buNone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трансферты-основной вид безвозмездных перечислений, денежные средства, перечисляемые из одного бюджета бюджетной системы РФ другому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Дотации – предоставляются без определения конкретной цели их использования;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Субсидии – предоставляются на условиях долевого софинансирования расходов других бюджетов;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Субвенции -  предоставляются на безвозмездной основе на финансирование целевых расходов;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6</a:t>
            </a:fld>
            <a:endParaRPr lang="ru-RU" noProof="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53584371"/>
              </p:ext>
            </p:extLst>
          </p:nvPr>
        </p:nvGraphicFramePr>
        <p:xfrm>
          <a:off x="125810" y="1295822"/>
          <a:ext cx="11617291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Объект 2"/>
          <p:cNvSpPr txBox="1">
            <a:spLocks/>
          </p:cNvSpPr>
          <p:nvPr/>
        </p:nvSpPr>
        <p:spPr>
          <a:xfrm>
            <a:off x="1855955" y="0"/>
            <a:ext cx="9493696" cy="13483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4000" b="1" dirty="0">
                <a:solidFill>
                  <a:srgbClr val="C00000"/>
                </a:solidFill>
              </a:rPr>
              <a:t>СОСТАВНЫЕ ЧАСТИ БЮДЖЕТА</a:t>
            </a:r>
          </a:p>
        </p:txBody>
      </p:sp>
      <p:pic>
        <p:nvPicPr>
          <p:cNvPr id="6" name="Рисунок 7">
            <a:extLst>
              <a:ext uri="{FF2B5EF4-FFF2-40B4-BE49-F238E27FC236}">
                <a16:creationId xmlns:a16="http://schemas.microsoft.com/office/drawing/2014/main" id="{05D0EDD9-77EA-47A7-A5A9-ED422030D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41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" y="238125"/>
            <a:ext cx="11039475" cy="1424420"/>
          </a:xfrm>
          <a:noFill/>
        </p:spPr>
        <p:txBody>
          <a:bodyPr>
            <a:noAutofit/>
          </a:bodyPr>
          <a:lstStyle/>
          <a:p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sz="2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                              Доходы бюджета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–безвозмездные и безвозвратные поступления денежных средств в бюджет</a:t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625025"/>
              </p:ext>
            </p:extLst>
          </p:nvPr>
        </p:nvGraphicFramePr>
        <p:xfrm>
          <a:off x="229354" y="1385045"/>
          <a:ext cx="11353045" cy="5472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7</a:t>
            </a:fld>
            <a:endParaRPr lang="ru-RU" noProof="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8D3A50-865E-443B-97F5-CE2E08F4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76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C44522-459A-C54E-5D1A-3F939640E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453"/>
          <a:stretch/>
        </p:blipFill>
        <p:spPr>
          <a:xfrm>
            <a:off x="6682509" y="1810217"/>
            <a:ext cx="5470236" cy="4432986"/>
          </a:xfrm>
          <a:prstGeom prst="rect">
            <a:avLst/>
          </a:prstGeom>
        </p:spPr>
      </p:pic>
      <p:sp>
        <p:nvSpPr>
          <p:cNvPr id="10242" name="TextBox 6"/>
          <p:cNvSpPr txBox="1">
            <a:spLocks noChangeArrowheads="1"/>
          </p:cNvSpPr>
          <p:nvPr/>
        </p:nvSpPr>
        <p:spPr bwMode="auto">
          <a:xfrm>
            <a:off x="10814050" y="-7938"/>
            <a:ext cx="1254125" cy="368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3" name="Рисунок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85738" y="57150"/>
            <a:ext cx="86360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511929" y="360363"/>
            <a:ext cx="9503505" cy="134500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Приоритеты бюджетной политики на 2023 год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1B7BAC7-FE87-40F6-AA24-4F4685D1B022}" type="slidenum">
              <a:rPr lang="ru-RU" noProof="0" smtClean="0"/>
              <a:t>8</a:t>
            </a:fld>
            <a:endParaRPr lang="ru-RU" noProof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9CE23-AED3-EEB7-F7A1-5BAE74E58646}"/>
              </a:ext>
            </a:extLst>
          </p:cNvPr>
          <p:cNvSpPr txBox="1"/>
          <p:nvPr/>
        </p:nvSpPr>
        <p:spPr>
          <a:xfrm>
            <a:off x="515340" y="2425014"/>
            <a:ext cx="6365751" cy="345254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-обеспечение сбалансированности бюджета;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-безусловное исполнение целей и задач национальных проектов; 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 обеспечение принятых социальных обязательств;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-реализация «майских» Указов Президента РФ;</a:t>
            </a:r>
          </a:p>
        </p:txBody>
      </p:sp>
    </p:spTree>
    <p:extLst>
      <p:ext uri="{BB962C8B-B14F-4D97-AF65-F5344CB8AC3E}">
        <p14:creationId xmlns:p14="http://schemas.microsoft.com/office/powerpoint/2010/main" val="321933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/>
        </p:nvGraphicFramePr>
        <p:xfrm>
          <a:off x="6269033" y="338554"/>
          <a:ext cx="4958524" cy="6343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1231258" y="1296843"/>
          <a:ext cx="5070563" cy="5831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346612" y="325934"/>
            <a:ext cx="7722858" cy="96552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налоговых и неналоговых доходов бюджета Шебекинского городского округа  по оценке 2022 года и прогнозу </a:t>
            </a:r>
          </a:p>
          <a:p>
            <a:pPr algn="ctr">
              <a:defRPr/>
            </a:pPr>
            <a:r>
              <a:rPr lang="ru-RU" sz="1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2023 год</a:t>
            </a:r>
            <a:endParaRPr lang="ru-RU" sz="16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5" t="16905" r="40359" b="15158"/>
          <a:stretch>
            <a:fillRect/>
          </a:stretch>
        </p:blipFill>
        <p:spPr bwMode="auto">
          <a:xfrm>
            <a:off x="124045" y="30779"/>
            <a:ext cx="979663" cy="10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10025" y="133780"/>
            <a:ext cx="101939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Слайд 8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975655" y="1106502"/>
            <a:ext cx="2028225" cy="328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Оценка 2022</a:t>
            </a: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145551" y="1106502"/>
            <a:ext cx="2028225" cy="328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Прогноз 2023</a:t>
            </a:r>
          </a:p>
          <a:p>
            <a:pPr algn="ctr">
              <a:defRPr/>
            </a:pPr>
            <a:endParaRPr lang="ru-RU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925422" y="3501008"/>
            <a:ext cx="1014113" cy="328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rgbClr val="385723"/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>1 401,8</a:t>
            </a:r>
          </a:p>
          <a:p>
            <a:pPr algn="ctr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7741672" y="3665487"/>
            <a:ext cx="1014113" cy="32895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>
                <a:ln>
                  <a:solidFill>
                    <a:srgbClr val="385723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1 </a:t>
            </a:r>
            <a:r>
              <a:rPr lang="en-US" sz="1600" b="1" dirty="0">
                <a:ln>
                  <a:solidFill>
                    <a:srgbClr val="385723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+mj-lt"/>
              </a:rPr>
              <a:t>222,5</a:t>
            </a:r>
          </a:p>
          <a:p>
            <a:pPr algn="ctr">
              <a:defRPr/>
            </a:pPr>
            <a:endParaRPr lang="ru-RU" sz="1600" b="1" dirty="0">
              <a:ln>
                <a:solidFill>
                  <a:srgbClr val="385723"/>
                </a:solidFill>
              </a:ln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algn="ctr">
              <a:defRPr/>
            </a:pPr>
            <a:endParaRPr lang="ru-RU" sz="1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9507528" y="760002"/>
            <a:ext cx="1580764" cy="30232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12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</a:rPr>
              <a:t>млн. рублей</a:t>
            </a:r>
            <a:endParaRPr lang="ru-RU" sz="1200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53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40262f94-9f35-4ac3-9a90-690165a166b7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a4f35948-e619-41b3-aa29-22878b09cfd2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9765</TotalTime>
  <Words>3812</Words>
  <Application>Microsoft Office PowerPoint</Application>
  <PresentationFormat>Широкоэкранный</PresentationFormat>
  <Paragraphs>1075</Paragraphs>
  <Slides>24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Тема Office</vt:lpstr>
      <vt:lpstr>Worksheet</vt:lpstr>
      <vt:lpstr>БЮДЖЕТ  ДЛЯ ГРАЖДАН  2023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Дох                              Доходы бюджета  Доходы бюджета –безвозмездные и безвозвратные поступления денежных средств в бюджет  </vt:lpstr>
      <vt:lpstr>Приоритеты бюджетной политики на 2023 год</vt:lpstr>
      <vt:lpstr>Презентация PowerPoint</vt:lpstr>
      <vt:lpstr>Презентация PowerPoint</vt:lpstr>
      <vt:lpstr>Презентация PowerPoint</vt:lpstr>
      <vt:lpstr>Бюджет Шебекинского городского округа 2022-2025 гг.</vt:lpstr>
      <vt:lpstr>Презентация PowerPoint</vt:lpstr>
      <vt:lpstr>Параметры бюджета Шебекинского городского округа за 2022,   проект на 2023 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Борох Оксана Николаевна</dc:creator>
  <cp:lastModifiedBy>user</cp:lastModifiedBy>
  <cp:revision>831</cp:revision>
  <cp:lastPrinted>2020-11-17T11:27:19Z</cp:lastPrinted>
  <dcterms:created xsi:type="dcterms:W3CDTF">2018-10-10T14:53:25Z</dcterms:created>
  <dcterms:modified xsi:type="dcterms:W3CDTF">2023-01-11T11:39:13Z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