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5"/>
  </p:notesMasterIdLst>
  <p:handoutMasterIdLst>
    <p:handoutMasterId r:id="rId26"/>
  </p:handoutMasterIdLst>
  <p:sldIdLst>
    <p:sldId id="612" r:id="rId5"/>
    <p:sldId id="621" r:id="rId6"/>
    <p:sldId id="613" r:id="rId7"/>
    <p:sldId id="614" r:id="rId8"/>
    <p:sldId id="615" r:id="rId9"/>
    <p:sldId id="618" r:id="rId10"/>
    <p:sldId id="620" r:id="rId11"/>
    <p:sldId id="619" r:id="rId12"/>
    <p:sldId id="627" r:id="rId13"/>
    <p:sldId id="622" r:id="rId14"/>
    <p:sldId id="586" r:id="rId15"/>
    <p:sldId id="623" r:id="rId16"/>
    <p:sldId id="624" r:id="rId17"/>
    <p:sldId id="637" r:id="rId18"/>
    <p:sldId id="638" r:id="rId19"/>
    <p:sldId id="639" r:id="rId20"/>
    <p:sldId id="640" r:id="rId21"/>
    <p:sldId id="641" r:id="rId22"/>
    <p:sldId id="642" r:id="rId23"/>
    <p:sldId id="626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FF4B4B"/>
    <a:srgbClr val="987BB7"/>
    <a:srgbClr val="DDF2DA"/>
    <a:srgbClr val="CCFF99"/>
    <a:srgbClr val="FFFFEF"/>
    <a:srgbClr val="FFE0C1"/>
    <a:srgbClr val="FFF2E5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1648" autoAdjust="0"/>
  </p:normalViewPr>
  <p:slideViewPr>
    <p:cSldViewPr snapToGrid="0" showGuides="1">
      <p:cViewPr>
        <p:scale>
          <a:sx n="115" d="100"/>
          <a:sy n="115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45304132595776E-2"/>
          <c:y val="0.27138660040177609"/>
          <c:w val="0.77674658118603079"/>
          <c:h val="0.560425622872736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292100" h="254000"/>
              <a:bevelB w="203200" h="101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FCD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2C-46C3-8372-422CF1E248EB}"/>
              </c:ext>
            </c:extLst>
          </c:dPt>
          <c:dPt>
            <c:idx val="1"/>
            <c:bubble3D val="0"/>
            <c:spPr>
              <a:solidFill>
                <a:srgbClr val="5D5D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2C-46C3-8372-422CF1E248EB}"/>
              </c:ext>
            </c:extLst>
          </c:dPt>
          <c:dPt>
            <c:idx val="2"/>
            <c:bubble3D val="0"/>
            <c:spPr>
              <a:solidFill>
                <a:srgbClr val="00DE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2C-46C3-8372-422CF1E248E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0E-4864-AEF1-ED0715977199}"/>
              </c:ext>
            </c:extLst>
          </c:dPt>
          <c:dPt>
            <c:idx val="4"/>
            <c:bubble3D val="0"/>
            <c:spPr>
              <a:solidFill>
                <a:srgbClr val="66FF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50E-4864-AEF1-ED0715977199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50E-4864-AEF1-ED0715977199}"/>
              </c:ext>
            </c:extLst>
          </c:dPt>
          <c:dPt>
            <c:idx val="6"/>
            <c:bubble3D val="0"/>
            <c:spPr>
              <a:solidFill>
                <a:srgbClr val="D57BD7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50E-4864-AEF1-ED0715977199}"/>
              </c:ext>
            </c:extLst>
          </c:dPt>
          <c:dPt>
            <c:idx val="7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50E-4864-AEF1-ED071597719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50E-4864-AEF1-ED0715977199}"/>
              </c:ext>
            </c:extLst>
          </c:dPt>
          <c:dPt>
            <c:idx val="9"/>
            <c:bubble3D val="0"/>
            <c:spPr>
              <a:solidFill>
                <a:srgbClr val="CC0099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50E-4864-AEF1-ED0715977199}"/>
              </c:ext>
            </c:extLst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50E-4864-AEF1-ED0715977199}"/>
              </c:ext>
            </c:extLst>
          </c:dPt>
          <c:dPt>
            <c:idx val="12"/>
            <c:bubble3D val="0"/>
            <c:spPr>
              <a:solidFill>
                <a:srgbClr val="FFFFCC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50E-4864-AEF1-ED0715977199}"/>
              </c:ext>
            </c:extLst>
          </c:dPt>
          <c:dLbls>
            <c:dLbl>
              <c:idx val="0"/>
              <c:layout>
                <c:manualLayout>
                  <c:x val="2.3548943193579381E-2"/>
                  <c:y val="-3.985446020638556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/>
                      <a:t>НДФЛ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/>
                      <a:t>839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/>
                      <a:t>69% 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endParaRPr lang="ru-RU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 prstMaterial="dkEdge"/>
              </c:sp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C-46C3-8372-422CF1E248EB}"/>
                </c:ext>
              </c:extLst>
            </c:dLbl>
            <c:dLbl>
              <c:idx val="1"/>
              <c:layout>
                <c:manualLayout>
                  <c:x val="0.24217125902788805"/>
                  <c:y val="3.460510934085266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2C-46C3-8372-422CF1E248EB}"/>
                </c:ext>
              </c:extLst>
            </c:dLbl>
            <c:dLbl>
              <c:idx val="2"/>
              <c:layout>
                <c:manualLayout>
                  <c:x val="0.26811365640259077"/>
                  <c:y val="0.1255605444784792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2C-46C3-8372-422CF1E248EB}"/>
                </c:ext>
              </c:extLst>
            </c:dLbl>
            <c:dLbl>
              <c:idx val="3"/>
              <c:layout>
                <c:manualLayout>
                  <c:x val="0.15139989238733129"/>
                  <c:y val="0.15822156072228899"/>
                </c:manualLayout>
              </c:layout>
              <c:spPr>
                <a:scene3d>
                  <a:camera prst="orthographicFront"/>
                  <a:lightRig rig="threePt" dir="t"/>
                </a:scene3d>
                <a:sp3d prstMaterial="dkEdge"/>
              </c:spPr>
              <c:txPr>
                <a:bodyPr rot="0"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0E-4864-AEF1-ED0715977199}"/>
                </c:ext>
              </c:extLst>
            </c:dLbl>
            <c:dLbl>
              <c:idx val="4"/>
              <c:layout>
                <c:manualLayout>
                  <c:x val="0.11525587049694627"/>
                  <c:y val="0.1721670750423403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0E-4864-AEF1-ED0715977199}"/>
                </c:ext>
              </c:extLst>
            </c:dLbl>
            <c:dLbl>
              <c:idx val="5"/>
              <c:layout>
                <c:manualLayout>
                  <c:x val="8.6155678584998278E-3"/>
                  <c:y val="0.219769533619427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45093176921197"/>
                      <c:h val="0.12403055440308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50E-4864-AEF1-ED0715977199}"/>
                </c:ext>
              </c:extLst>
            </c:dLbl>
            <c:dLbl>
              <c:idx val="6"/>
              <c:layout>
                <c:manualLayout>
                  <c:x val="-0.14326944873111433"/>
                  <c:y val="0.1722093208016856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0E-4864-AEF1-ED0715977199}"/>
                </c:ext>
              </c:extLst>
            </c:dLbl>
            <c:dLbl>
              <c:idx val="7"/>
              <c:layout>
                <c:manualLayout>
                  <c:x val="-6.2075327254642737E-2"/>
                  <c:y val="0.1610372090559773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0E-4864-AEF1-ED0715977199}"/>
                </c:ext>
              </c:extLst>
            </c:dLbl>
            <c:dLbl>
              <c:idx val="8"/>
              <c:layout>
                <c:manualLayout>
                  <c:x val="-0.18763991058629545"/>
                  <c:y val="0.1504648925129164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0E-4864-AEF1-ED0715977199}"/>
                </c:ext>
              </c:extLst>
            </c:dLbl>
            <c:dLbl>
              <c:idx val="9"/>
              <c:layout>
                <c:manualLayout>
                  <c:x val="-0.19441813733280308"/>
                  <c:y val="0.122330004955994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0E-4864-AEF1-ED0715977199}"/>
                </c:ext>
              </c:extLst>
            </c:dLbl>
            <c:dLbl>
              <c:idx val="10"/>
              <c:layout>
                <c:manualLayout>
                  <c:x val="-0.22801866039168106"/>
                  <c:y val="0.2198841331233235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50E-4864-AEF1-ED0715977199}"/>
                </c:ext>
              </c:extLst>
            </c:dLbl>
            <c:dLbl>
              <c:idx val="11"/>
              <c:layout>
                <c:manualLayout>
                  <c:x val="-0.34343062572652666"/>
                  <c:y val="7.407194894190136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50E-4864-AEF1-ED0715977199}"/>
                </c:ext>
              </c:extLst>
            </c:dLbl>
            <c:dLbl>
              <c:idx val="12"/>
              <c:layout>
                <c:manualLayout>
                  <c:x val="-0.36316976584160932"/>
                  <c:y val="0.2082022348637227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50E-4864-AEF1-ED0715977199}"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Доходы от уплаты акцизов</c:v>
                </c:pt>
                <c:pt idx="2">
                  <c:v>Прочие налоговые доходы(ЕНВД, ЕСХН, патент,УСН, госпошлина)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Арендная плата</c:v>
                </c:pt>
                <c:pt idx="6">
                  <c:v>Неналоговые поступления (прочие)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838.6</c:v>
                </c:pt>
                <c:pt idx="1">
                  <c:v>43.6</c:v>
                </c:pt>
                <c:pt idx="2">
                  <c:v>50.5</c:v>
                </c:pt>
                <c:pt idx="3">
                  <c:v>58.1</c:v>
                </c:pt>
                <c:pt idx="4">
                  <c:v>155.80000000000001</c:v>
                </c:pt>
                <c:pt idx="5">
                  <c:v>57</c:v>
                </c:pt>
                <c:pt idx="6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2C-46C3-8372-422CF1E24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1"/>
        <c:holeSize val="22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5960619760198E-2"/>
          <c:y val="0.11042496600237683"/>
          <c:w val="0.76092464085187128"/>
          <c:h val="0.610760740762335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292100" h="254000"/>
              <a:bevelB w="203200" h="101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FCD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2C-46C3-8372-422CF1E248EB}"/>
              </c:ext>
            </c:extLst>
          </c:dPt>
          <c:dPt>
            <c:idx val="1"/>
            <c:bubble3D val="0"/>
            <c:spPr>
              <a:solidFill>
                <a:srgbClr val="5D5D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2C-46C3-8372-422CF1E248EB}"/>
              </c:ext>
            </c:extLst>
          </c:dPt>
          <c:dPt>
            <c:idx val="2"/>
            <c:bubble3D val="0"/>
            <c:spPr>
              <a:solidFill>
                <a:srgbClr val="00D6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2C-46C3-8372-422CF1E248E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50-40FA-BF17-CD83BB4616D8}"/>
              </c:ext>
            </c:extLst>
          </c:dPt>
          <c:dPt>
            <c:idx val="4"/>
            <c:bubble3D val="0"/>
            <c:spPr>
              <a:solidFill>
                <a:srgbClr val="66FF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50-40FA-BF17-CD83BB4616D8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50-40FA-BF17-CD83BB4616D8}"/>
              </c:ext>
            </c:extLst>
          </c:dPt>
          <c:dPt>
            <c:idx val="6"/>
            <c:bubble3D val="0"/>
            <c:spPr>
              <a:solidFill>
                <a:srgbClr val="D886DA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50-40FA-BF17-CD83BB4616D8}"/>
              </c:ext>
            </c:extLst>
          </c:dPt>
          <c:dPt>
            <c:idx val="7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50-40FA-BF17-CD83BB4616D8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050-40FA-BF17-CD83BB4616D8}"/>
              </c:ext>
            </c:extLst>
          </c:dPt>
          <c:dPt>
            <c:idx val="9"/>
            <c:bubble3D val="0"/>
            <c:spPr>
              <a:solidFill>
                <a:srgbClr val="FF0DC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050-40FA-BF17-CD83BB4616D8}"/>
              </c:ext>
            </c:extLst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050-40FA-BF17-CD83BB4616D8}"/>
              </c:ext>
            </c:extLst>
          </c:dPt>
          <c:dPt>
            <c:idx val="12"/>
            <c:bubble3D val="0"/>
            <c:spPr>
              <a:solidFill>
                <a:srgbClr val="FFFFCC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050-40FA-BF17-CD83BB4616D8}"/>
              </c:ext>
            </c:extLst>
          </c:dPt>
          <c:dLbls>
            <c:dLbl>
              <c:idx val="0"/>
              <c:layout>
                <c:manualLayout>
                  <c:x val="-4.8214567100339792E-2"/>
                  <c:y val="3.0490680449780448E-2"/>
                </c:manualLayout>
              </c:layout>
              <c:spPr>
                <a:scene3d>
                  <a:camera prst="orthographicFront"/>
                  <a:lightRig rig="threePt" dir="t"/>
                </a:scene3d>
                <a:sp3d prstMaterial="dkEdge"/>
              </c:spPr>
              <c:txPr>
                <a:bodyPr rot="0"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2C-46C3-8372-422CF1E248EB}"/>
                </c:ext>
              </c:extLst>
            </c:dLbl>
            <c:dLbl>
              <c:idx val="1"/>
              <c:layout>
                <c:manualLayout>
                  <c:x val="0.2261415546952083"/>
                  <c:y val="0.1067173815742314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2C-46C3-8372-422CF1E248EB}"/>
                </c:ext>
              </c:extLst>
            </c:dLbl>
            <c:dLbl>
              <c:idx val="2"/>
              <c:layout>
                <c:manualLayout>
                  <c:x val="0.18983611878996473"/>
                  <c:y val="0.2090787801669955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2C-46C3-8372-422CF1E248EB}"/>
                </c:ext>
              </c:extLst>
            </c:dLbl>
            <c:dLbl>
              <c:idx val="3"/>
              <c:layout>
                <c:manualLayout>
                  <c:x val="6.6427534772765862E-2"/>
                  <c:y val="0.22868010337335307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50-40FA-BF17-CD83BB4616D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50-40FA-BF17-CD83BB4616D8}"/>
                </c:ext>
              </c:extLst>
            </c:dLbl>
            <c:dLbl>
              <c:idx val="5"/>
              <c:layout>
                <c:manualLayout>
                  <c:x val="-0.11771917635181735"/>
                  <c:y val="0.196011259944197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93755013003487"/>
                      <c:h val="0.11315317879920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50-40FA-BF17-CD83BB4616D8}"/>
                </c:ext>
              </c:extLst>
            </c:dLbl>
            <c:dLbl>
              <c:idx val="6"/>
              <c:layout>
                <c:manualLayout>
                  <c:x val="-0.19338976756624462"/>
                  <c:y val="0.1470086378828698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88934404325512"/>
                      <c:h val="0.13492126099027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50-40FA-BF17-CD83BB4616D8}"/>
                </c:ext>
              </c:extLst>
            </c:dLbl>
            <c:dLbl>
              <c:idx val="7"/>
              <c:layout>
                <c:manualLayout>
                  <c:x val="-0.17992124345955271"/>
                  <c:y val="0.1611650252345535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50-40FA-BF17-CD83BB4616D8}"/>
                </c:ext>
              </c:extLst>
            </c:dLbl>
            <c:dLbl>
              <c:idx val="8"/>
              <c:layout>
                <c:manualLayout>
                  <c:x val="-0.19186942357288531"/>
                  <c:y val="6.533700090374505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50-40FA-BF17-CD83BB4616D8}"/>
                </c:ext>
              </c:extLst>
            </c:dLbl>
            <c:dLbl>
              <c:idx val="9"/>
              <c:layout>
                <c:manualLayout>
                  <c:x val="-0.19816024374413649"/>
                  <c:y val="0.1546309650180319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050-40FA-BF17-CD83BB4616D8}"/>
                </c:ext>
              </c:extLst>
            </c:dLbl>
            <c:dLbl>
              <c:idx val="10"/>
              <c:layout>
                <c:manualLayout>
                  <c:x val="-0.14673084625908406"/>
                  <c:y val="0.2918393700193267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050-40FA-BF17-CD83BB4616D8}"/>
                </c:ext>
              </c:extLst>
            </c:dLbl>
            <c:dLbl>
              <c:idx val="11"/>
              <c:layout>
                <c:manualLayout>
                  <c:x val="-0.27249380394248135"/>
                  <c:y val="9.800558709993835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050-40FA-BF17-CD83BB4616D8}"/>
                </c:ext>
              </c:extLst>
            </c:dLbl>
            <c:dLbl>
              <c:idx val="12"/>
              <c:layout>
                <c:manualLayout>
                  <c:x val="-0.2749310086473632"/>
                  <c:y val="0.2243241203918858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050-40FA-BF17-CD83BB4616D8}"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0"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Доходы от уплаты акцизов</c:v>
                </c:pt>
                <c:pt idx="2">
                  <c:v>Прочие налоговые доходы (ЕНВД, ЕСХН, патент,УСН, госпошлина)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Арендная плата</c:v>
                </c:pt>
                <c:pt idx="6">
                  <c:v>Неналоговые поступления (прочие)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988.7</c:v>
                </c:pt>
                <c:pt idx="1">
                  <c:v>48.6</c:v>
                </c:pt>
                <c:pt idx="2">
                  <c:v>61</c:v>
                </c:pt>
                <c:pt idx="3">
                  <c:v>56</c:v>
                </c:pt>
                <c:pt idx="4">
                  <c:v>153.9</c:v>
                </c:pt>
                <c:pt idx="5">
                  <c:v>62.2</c:v>
                </c:pt>
                <c:pt idx="6">
                  <c:v>30.699999999999996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2C-46C3-8372-422CF1E24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6"/>
        <c:holeSize val="22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461542344189617E-3"/>
          <c:y val="1.8253966428799758E-3"/>
          <c:w val="0.99615384576558108"/>
          <c:h val="0.858965543410519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87F1C9"/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2022 год</c:v>
                </c:pt>
                <c:pt idx="1">
                  <c:v>Оценка 2022 год</c:v>
                </c:pt>
                <c:pt idx="2">
                  <c:v>Прогноз 2023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501.8</c:v>
                </c:pt>
                <c:pt idx="1">
                  <c:v>533</c:v>
                </c:pt>
                <c:pt idx="2">
                  <c:v>387.2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7-4E0B-9365-6B0305BB8C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2022 год</c:v>
                </c:pt>
                <c:pt idx="1">
                  <c:v>Оценка 2022 год</c:v>
                </c:pt>
                <c:pt idx="2">
                  <c:v>Прогноз 2023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1129.96</c:v>
                </c:pt>
                <c:pt idx="1">
                  <c:v>1401.8</c:v>
                </c:pt>
                <c:pt idx="2">
                  <c:v>1222.58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67-4E0B-9365-6B0305BB8C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4102570573649365E-3"/>
                  <c:y val="7.484126235807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67-4E0B-9365-6B0305BB8C1C}"/>
                </c:ext>
              </c:extLst>
            </c:dLbl>
            <c:dLbl>
              <c:idx val="1"/>
              <c:layout>
                <c:manualLayout>
                  <c:x val="-1.2820514114729872E-3"/>
                  <c:y val="9.309522878687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67-4E0B-9365-6B0305BB8C1C}"/>
                </c:ext>
              </c:extLst>
            </c:dLbl>
            <c:dLbl>
              <c:idx val="2"/>
              <c:layout>
                <c:manualLayout>
                  <c:x val="1.2820514114729872E-3"/>
                  <c:y val="0.11317459185855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67-4E0B-9365-6B0305BB8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2022 год</c:v>
                </c:pt>
                <c:pt idx="1">
                  <c:v>Оценка 2022 год</c:v>
                </c:pt>
                <c:pt idx="2">
                  <c:v>Прогноз 2023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3006.66</c:v>
                </c:pt>
                <c:pt idx="1">
                  <c:v>3225.6</c:v>
                </c:pt>
                <c:pt idx="2">
                  <c:v>2792.2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67-4E0B-9365-6B0305BB8C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17880320"/>
        <c:axId val="115654656"/>
        <c:axId val="61265152"/>
      </c:bar3DChart>
      <c:catAx>
        <c:axId val="1178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654656"/>
        <c:crosses val="autoZero"/>
        <c:auto val="1"/>
        <c:lblAlgn val="ctr"/>
        <c:lblOffset val="100"/>
        <c:noMultiLvlLbl val="0"/>
      </c:catAx>
      <c:valAx>
        <c:axId val="11565465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17880320"/>
        <c:crosses val="autoZero"/>
        <c:crossBetween val="between"/>
      </c:valAx>
      <c:serAx>
        <c:axId val="61265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1565465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3E438-4269-463A-A1E8-496506158B39}" type="doc">
      <dgm:prSet loTypeId="urn:microsoft.com/office/officeart/2005/8/layout/equation1" loCatId="process" qsTypeId="urn:microsoft.com/office/officeart/2005/8/quickstyle/3d3" qsCatId="3D" csTypeId="urn:microsoft.com/office/officeart/2005/8/colors/colorful5" csCatId="colorful" phldr="1"/>
      <dgm:spPr/>
    </dgm:pt>
    <dgm:pt modelId="{DEC0319F-8124-47DF-9B60-6DE6481B306F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/>
            <a:t>доходы</a:t>
          </a:r>
          <a:endParaRPr lang="ru-RU" b="1" dirty="0"/>
        </a:p>
      </dgm:t>
    </dgm:pt>
    <dgm:pt modelId="{DA1E6D44-5837-4E98-8E4E-5257BEBD0405}" type="parTrans" cxnId="{916F19E3-EDC2-45D3-ABF7-740BCA9D78C0}">
      <dgm:prSet/>
      <dgm:spPr/>
      <dgm:t>
        <a:bodyPr/>
        <a:lstStyle/>
        <a:p>
          <a:endParaRPr lang="ru-RU"/>
        </a:p>
      </dgm:t>
    </dgm:pt>
    <dgm:pt modelId="{B03951C2-B713-463D-BAAC-7601EB7DDDC9}" type="sibTrans" cxnId="{916F19E3-EDC2-45D3-ABF7-740BCA9D78C0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A8D68C5-E02A-4641-A539-3F112AC1800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/>
            <a:t>расходы</a:t>
          </a:r>
        </a:p>
      </dgm:t>
    </dgm:pt>
    <dgm:pt modelId="{153977B2-1188-4531-A527-AA79E85B8D68}" type="parTrans" cxnId="{2D3494F6-8815-4217-B111-9AE39816284E}">
      <dgm:prSet/>
      <dgm:spPr/>
      <dgm:t>
        <a:bodyPr/>
        <a:lstStyle/>
        <a:p>
          <a:endParaRPr lang="ru-RU"/>
        </a:p>
      </dgm:t>
    </dgm:pt>
    <dgm:pt modelId="{448611FB-740A-477B-9E46-D71EE6D27A14}" type="sibTrans" cxnId="{2D3494F6-8815-4217-B111-9AE39816284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A7D8D57-80A8-4C26-BAAB-61FC33687228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/>
            <a:t>дефицит </a:t>
          </a:r>
        </a:p>
        <a:p>
          <a:r>
            <a:rPr lang="ru-RU" b="1" dirty="0"/>
            <a:t>или профицит</a:t>
          </a:r>
        </a:p>
      </dgm:t>
    </dgm:pt>
    <dgm:pt modelId="{6D1982D0-21BA-414D-B114-1BE45C7A42F9}" type="parTrans" cxnId="{4DCC44C0-05AB-45D9-A9A6-0B2745AB8AB3}">
      <dgm:prSet/>
      <dgm:spPr/>
      <dgm:t>
        <a:bodyPr/>
        <a:lstStyle/>
        <a:p>
          <a:endParaRPr lang="ru-RU"/>
        </a:p>
      </dgm:t>
    </dgm:pt>
    <dgm:pt modelId="{223A4523-95EB-491F-B69A-3BE3AADCE0DE}" type="sibTrans" cxnId="{4DCC44C0-05AB-45D9-A9A6-0B2745AB8AB3}">
      <dgm:prSet/>
      <dgm:spPr/>
      <dgm:t>
        <a:bodyPr/>
        <a:lstStyle/>
        <a:p>
          <a:endParaRPr lang="ru-RU"/>
        </a:p>
      </dgm:t>
    </dgm:pt>
    <dgm:pt modelId="{C84D2A0D-6ECE-4807-918A-98005DDD83E0}" type="pres">
      <dgm:prSet presAssocID="{62B3E438-4269-463A-A1E8-496506158B39}" presName="linearFlow" presStyleCnt="0">
        <dgm:presLayoutVars>
          <dgm:dir/>
          <dgm:resizeHandles val="exact"/>
        </dgm:presLayoutVars>
      </dgm:prSet>
      <dgm:spPr/>
    </dgm:pt>
    <dgm:pt modelId="{7D208113-CEBC-441F-A806-0355DB7B978B}" type="pres">
      <dgm:prSet presAssocID="{DEC0319F-8124-47DF-9B60-6DE6481B30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F3B02-F1F8-49C8-991A-680255658C41}" type="pres">
      <dgm:prSet presAssocID="{B03951C2-B713-463D-BAAC-7601EB7DDDC9}" presName="spacerL" presStyleCnt="0"/>
      <dgm:spPr/>
    </dgm:pt>
    <dgm:pt modelId="{E47910E7-88C9-4901-B18A-91CD08E4AEB0}" type="pres">
      <dgm:prSet presAssocID="{B03951C2-B713-463D-BAAC-7601EB7DDDC9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B8E61E3A-D723-4B3D-8F08-1F5794EE76A1}" type="pres">
      <dgm:prSet presAssocID="{B03951C2-B713-463D-BAAC-7601EB7DDDC9}" presName="spacerR" presStyleCnt="0"/>
      <dgm:spPr/>
    </dgm:pt>
    <dgm:pt modelId="{61307A3F-357C-47FC-B578-EC7E9FEB33CC}" type="pres">
      <dgm:prSet presAssocID="{5A8D68C5-E02A-4641-A539-3F112AC180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0F235-1178-44CB-B445-E49E9270E86E}" type="pres">
      <dgm:prSet presAssocID="{448611FB-740A-477B-9E46-D71EE6D27A14}" presName="spacerL" presStyleCnt="0"/>
      <dgm:spPr/>
    </dgm:pt>
    <dgm:pt modelId="{32C32E1A-248F-429E-8D8B-0B47ACA316BA}" type="pres">
      <dgm:prSet presAssocID="{448611FB-740A-477B-9E46-D71EE6D27A1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08580C8-092E-4A78-A30A-5D6BEDBDA482}" type="pres">
      <dgm:prSet presAssocID="{448611FB-740A-477B-9E46-D71EE6D27A14}" presName="spacerR" presStyleCnt="0"/>
      <dgm:spPr/>
    </dgm:pt>
    <dgm:pt modelId="{F169F232-A3D2-488D-89DF-235ECD6A4FF0}" type="pres">
      <dgm:prSet presAssocID="{EA7D8D57-80A8-4C26-BAAB-61FC336872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5C23D-3F80-49C4-AFA4-D3BC83A098A2}" type="presOf" srcId="{EA7D8D57-80A8-4C26-BAAB-61FC33687228}" destId="{F169F232-A3D2-488D-89DF-235ECD6A4FF0}" srcOrd="0" destOrd="0" presId="urn:microsoft.com/office/officeart/2005/8/layout/equation1"/>
    <dgm:cxn modelId="{2D3494F6-8815-4217-B111-9AE39816284E}" srcId="{62B3E438-4269-463A-A1E8-496506158B39}" destId="{5A8D68C5-E02A-4641-A539-3F112AC18003}" srcOrd="1" destOrd="0" parTransId="{153977B2-1188-4531-A527-AA79E85B8D68}" sibTransId="{448611FB-740A-477B-9E46-D71EE6D27A14}"/>
    <dgm:cxn modelId="{1679FAD0-1209-4C2D-A6EC-48180FB8D16C}" type="presOf" srcId="{DEC0319F-8124-47DF-9B60-6DE6481B306F}" destId="{7D208113-CEBC-441F-A806-0355DB7B978B}" srcOrd="0" destOrd="0" presId="urn:microsoft.com/office/officeart/2005/8/layout/equation1"/>
    <dgm:cxn modelId="{916F19E3-EDC2-45D3-ABF7-740BCA9D78C0}" srcId="{62B3E438-4269-463A-A1E8-496506158B39}" destId="{DEC0319F-8124-47DF-9B60-6DE6481B306F}" srcOrd="0" destOrd="0" parTransId="{DA1E6D44-5837-4E98-8E4E-5257BEBD0405}" sibTransId="{B03951C2-B713-463D-BAAC-7601EB7DDDC9}"/>
    <dgm:cxn modelId="{15B9C369-4FEB-4CC7-92DF-D337BB6EBB7B}" type="presOf" srcId="{448611FB-740A-477B-9E46-D71EE6D27A14}" destId="{32C32E1A-248F-429E-8D8B-0B47ACA316BA}" srcOrd="0" destOrd="0" presId="urn:microsoft.com/office/officeart/2005/8/layout/equation1"/>
    <dgm:cxn modelId="{545986E4-613B-4309-8891-9F30DABA3AFC}" type="presOf" srcId="{B03951C2-B713-463D-BAAC-7601EB7DDDC9}" destId="{E47910E7-88C9-4901-B18A-91CD08E4AEB0}" srcOrd="0" destOrd="0" presId="urn:microsoft.com/office/officeart/2005/8/layout/equation1"/>
    <dgm:cxn modelId="{E7764127-E18E-486F-A96F-84C7B77550EC}" type="presOf" srcId="{5A8D68C5-E02A-4641-A539-3F112AC18003}" destId="{61307A3F-357C-47FC-B578-EC7E9FEB33CC}" srcOrd="0" destOrd="0" presId="urn:microsoft.com/office/officeart/2005/8/layout/equation1"/>
    <dgm:cxn modelId="{1180E3A2-4411-4CAF-A5CE-892C03195E9F}" type="presOf" srcId="{62B3E438-4269-463A-A1E8-496506158B39}" destId="{C84D2A0D-6ECE-4807-918A-98005DDD83E0}" srcOrd="0" destOrd="0" presId="urn:microsoft.com/office/officeart/2005/8/layout/equation1"/>
    <dgm:cxn modelId="{4DCC44C0-05AB-45D9-A9A6-0B2745AB8AB3}" srcId="{62B3E438-4269-463A-A1E8-496506158B39}" destId="{EA7D8D57-80A8-4C26-BAAB-61FC33687228}" srcOrd="2" destOrd="0" parTransId="{6D1982D0-21BA-414D-B114-1BE45C7A42F9}" sibTransId="{223A4523-95EB-491F-B69A-3BE3AADCE0DE}"/>
    <dgm:cxn modelId="{3DE190A8-B14D-4698-9C0F-A71580782504}" type="presParOf" srcId="{C84D2A0D-6ECE-4807-918A-98005DDD83E0}" destId="{7D208113-CEBC-441F-A806-0355DB7B978B}" srcOrd="0" destOrd="0" presId="urn:microsoft.com/office/officeart/2005/8/layout/equation1"/>
    <dgm:cxn modelId="{FFD9165A-A498-407D-A056-CC3C2F0F42F4}" type="presParOf" srcId="{C84D2A0D-6ECE-4807-918A-98005DDD83E0}" destId="{F4CF3B02-F1F8-49C8-991A-680255658C41}" srcOrd="1" destOrd="0" presId="urn:microsoft.com/office/officeart/2005/8/layout/equation1"/>
    <dgm:cxn modelId="{8630B060-561A-49DC-8B57-C3155AE2EEBF}" type="presParOf" srcId="{C84D2A0D-6ECE-4807-918A-98005DDD83E0}" destId="{E47910E7-88C9-4901-B18A-91CD08E4AEB0}" srcOrd="2" destOrd="0" presId="urn:microsoft.com/office/officeart/2005/8/layout/equation1"/>
    <dgm:cxn modelId="{DB0B0905-7EE5-4504-87C6-054FE4DC3B1D}" type="presParOf" srcId="{C84D2A0D-6ECE-4807-918A-98005DDD83E0}" destId="{B8E61E3A-D723-4B3D-8F08-1F5794EE76A1}" srcOrd="3" destOrd="0" presId="urn:microsoft.com/office/officeart/2005/8/layout/equation1"/>
    <dgm:cxn modelId="{93E6FFB2-5C4E-435B-8CAC-EAF01FF227BE}" type="presParOf" srcId="{C84D2A0D-6ECE-4807-918A-98005DDD83E0}" destId="{61307A3F-357C-47FC-B578-EC7E9FEB33CC}" srcOrd="4" destOrd="0" presId="urn:microsoft.com/office/officeart/2005/8/layout/equation1"/>
    <dgm:cxn modelId="{F2B63B07-2883-47D5-87C1-588A3B7513AE}" type="presParOf" srcId="{C84D2A0D-6ECE-4807-918A-98005DDD83E0}" destId="{EAE0F235-1178-44CB-B445-E49E9270E86E}" srcOrd="5" destOrd="0" presId="urn:microsoft.com/office/officeart/2005/8/layout/equation1"/>
    <dgm:cxn modelId="{6849ED4E-1796-4057-ADE1-5C34186BC5EC}" type="presParOf" srcId="{C84D2A0D-6ECE-4807-918A-98005DDD83E0}" destId="{32C32E1A-248F-429E-8D8B-0B47ACA316BA}" srcOrd="6" destOrd="0" presId="urn:microsoft.com/office/officeart/2005/8/layout/equation1"/>
    <dgm:cxn modelId="{F8921B53-9FC5-49E4-9F38-4D9ABBF5DBAC}" type="presParOf" srcId="{C84D2A0D-6ECE-4807-918A-98005DDD83E0}" destId="{508580C8-092E-4A78-A30A-5D6BEDBDA482}" srcOrd="7" destOrd="0" presId="urn:microsoft.com/office/officeart/2005/8/layout/equation1"/>
    <dgm:cxn modelId="{11F3ABF5-2A49-4E67-932A-C102F95FC648}" type="presParOf" srcId="{C84D2A0D-6ECE-4807-918A-98005DDD83E0}" destId="{F169F232-A3D2-488D-89DF-235ECD6A4F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08113-CEBC-441F-A806-0355DB7B978B}">
      <dsp:nvSpPr>
        <dsp:cNvPr id="0" name=""/>
        <dsp:cNvSpPr/>
      </dsp:nvSpPr>
      <dsp:spPr>
        <a:xfrm>
          <a:off x="2743119" y="539"/>
          <a:ext cx="1367073" cy="1367073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доходы</a:t>
          </a:r>
          <a:endParaRPr lang="ru-RU" sz="1600" b="1" kern="1200" dirty="0"/>
        </a:p>
      </dsp:txBody>
      <dsp:txXfrm>
        <a:off x="2943322" y="200742"/>
        <a:ext cx="966667" cy="966667"/>
      </dsp:txXfrm>
    </dsp:sp>
    <dsp:sp modelId="{E47910E7-88C9-4901-B18A-91CD08E4AEB0}">
      <dsp:nvSpPr>
        <dsp:cNvPr id="0" name=""/>
        <dsp:cNvSpPr/>
      </dsp:nvSpPr>
      <dsp:spPr>
        <a:xfrm>
          <a:off x="4221199" y="287624"/>
          <a:ext cx="792902" cy="792902"/>
        </a:xfrm>
        <a:prstGeom prst="mathMinus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6298" y="590830"/>
        <a:ext cx="582704" cy="186490"/>
      </dsp:txXfrm>
    </dsp:sp>
    <dsp:sp modelId="{61307A3F-357C-47FC-B578-EC7E9FEB33CC}">
      <dsp:nvSpPr>
        <dsp:cNvPr id="0" name=""/>
        <dsp:cNvSpPr/>
      </dsp:nvSpPr>
      <dsp:spPr>
        <a:xfrm>
          <a:off x="5125108" y="539"/>
          <a:ext cx="1367073" cy="136707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расходы</a:t>
          </a:r>
        </a:p>
      </dsp:txBody>
      <dsp:txXfrm>
        <a:off x="5325311" y="200742"/>
        <a:ext cx="966667" cy="966667"/>
      </dsp:txXfrm>
    </dsp:sp>
    <dsp:sp modelId="{32C32E1A-248F-429E-8D8B-0B47ACA316BA}">
      <dsp:nvSpPr>
        <dsp:cNvPr id="0" name=""/>
        <dsp:cNvSpPr/>
      </dsp:nvSpPr>
      <dsp:spPr>
        <a:xfrm>
          <a:off x="6603188" y="287624"/>
          <a:ext cx="792902" cy="792902"/>
        </a:xfrm>
        <a:prstGeom prst="mathEqual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708287" y="450962"/>
        <a:ext cx="582704" cy="466226"/>
      </dsp:txXfrm>
    </dsp:sp>
    <dsp:sp modelId="{F169F232-A3D2-488D-89DF-235ECD6A4FF0}">
      <dsp:nvSpPr>
        <dsp:cNvPr id="0" name=""/>
        <dsp:cNvSpPr/>
      </dsp:nvSpPr>
      <dsp:spPr>
        <a:xfrm>
          <a:off x="7507097" y="539"/>
          <a:ext cx="1367073" cy="136707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дефицит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или профицит</a:t>
          </a:r>
        </a:p>
      </dsp:txBody>
      <dsp:txXfrm>
        <a:off x="7707300" y="200742"/>
        <a:ext cx="966667" cy="966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0.29038</cdr:x>
      <cdr:y>0.58509</cdr:y>
    </cdr:from>
    <cdr:to>
      <cdr:x>0.50258</cdr:x>
      <cdr:y>0.67218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D6E326E-D792-FE17-18A3-7878935BA567}"/>
            </a:ext>
          </a:extLst>
        </cdr:cNvPr>
        <cdr:cNvSpPr txBox="1"/>
      </cdr:nvSpPr>
      <cdr:spPr>
        <a:xfrm xmlns:a="http://schemas.openxmlformats.org/drawingml/2006/main">
          <a:off x="1472405" y="3411833"/>
          <a:ext cx="1075937" cy="507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2"/>
          </a:solidFill>
        </a:ln>
      </cdr:spPr>
      <cdr:txBody>
        <a:bodyPr xmlns:a="http://schemas.openxmlformats.org/drawingml/2006/main" vertOverflow="clip" wrap="none" rtlCol="0" anchor="ctr" anchorCtr="1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900" b="1" dirty="0"/>
            <a:t>Земельный налог</a:t>
          </a:r>
        </a:p>
        <a:p xmlns:a="http://schemas.openxmlformats.org/drawingml/2006/main">
          <a:pPr algn="ctr"/>
          <a:r>
            <a:rPr lang="ru-RU" sz="900" b="1" dirty="0"/>
            <a:t>154</a:t>
          </a:r>
        </a:p>
        <a:p xmlns:a="http://schemas.openxmlformats.org/drawingml/2006/main">
          <a:pPr algn="ctr"/>
          <a:r>
            <a:rPr lang="ru-RU" sz="900" b="1" dirty="0"/>
            <a:t>11%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0.63508</cdr:x>
      <cdr:y>0.13782</cdr:y>
    </cdr:from>
    <cdr:to>
      <cdr:x>0.72363</cdr:x>
      <cdr:y>0.1909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BCE4B00-9FEC-93B0-76B1-21BB1AF101B1}"/>
            </a:ext>
          </a:extLst>
        </cdr:cNvPr>
        <cdr:cNvSpPr txBox="1"/>
      </cdr:nvSpPr>
      <cdr:spPr>
        <a:xfrm xmlns:a="http://schemas.openxmlformats.org/drawingml/2006/main">
          <a:off x="6291141" y="958860"/>
          <a:ext cx="877163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4 014,8</a:t>
          </a:r>
        </a:p>
      </cdr:txBody>
    </cdr:sp>
  </cdr:relSizeAnchor>
  <cdr:relSizeAnchor xmlns:cdr="http://schemas.openxmlformats.org/drawingml/2006/chartDrawing">
    <cdr:from>
      <cdr:x>0.45572</cdr:x>
      <cdr:y>0.1424</cdr:y>
    </cdr:from>
    <cdr:to>
      <cdr:x>0.54427</cdr:x>
      <cdr:y>0.19548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37ACEC8-7B5E-A8BB-379D-5902761740B6}"/>
            </a:ext>
          </a:extLst>
        </cdr:cNvPr>
        <cdr:cNvSpPr txBox="1"/>
      </cdr:nvSpPr>
      <cdr:spPr>
        <a:xfrm xmlns:a="http://schemas.openxmlformats.org/drawingml/2006/main">
          <a:off x="4514411" y="990766"/>
          <a:ext cx="877176" cy="3692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5 160,5</a:t>
          </a:r>
        </a:p>
      </cdr:txBody>
    </cdr:sp>
  </cdr:relSizeAnchor>
  <cdr:relSizeAnchor xmlns:cdr="http://schemas.openxmlformats.org/drawingml/2006/chartDrawing">
    <cdr:from>
      <cdr:x>0.27466</cdr:x>
      <cdr:y>0.14357</cdr:y>
    </cdr:from>
    <cdr:to>
      <cdr:x>0.3632</cdr:x>
      <cdr:y>0.19666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37ACEC8-7B5E-A8BB-379D-5902761740B6}"/>
            </a:ext>
          </a:extLst>
        </cdr:cNvPr>
        <cdr:cNvSpPr txBox="1"/>
      </cdr:nvSpPr>
      <cdr:spPr>
        <a:xfrm xmlns:a="http://schemas.openxmlformats.org/drawingml/2006/main">
          <a:off x="2720752" y="998885"/>
          <a:ext cx="877077" cy="369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4 638,4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99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23.01.2023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5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99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99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85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5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99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9A6B-F936-4BAD-8BE1-B3C0B804566B}" type="slidenum">
              <a:rPr lang="ru-RU" smtClean="0"/>
              <a:t>11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63808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18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C07856-86F1-2D7B-1507-EF2FD3626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A02F5B-14C2-C14F-C922-180D2165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DE78E9-E8C8-1D11-FC57-CE34F04E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30124F-E9C6-4540-9354-F04B56E1601A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8FABD-2A61-39D7-CDEE-294E2CAB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1E0F9C-3D6A-3E9C-2970-CEC1E17A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31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891FA-5FBA-5759-D853-A44D6D16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20294F-5AAF-5F7F-D063-6E0AAE885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94574F-24FD-F1E4-210C-B9441F59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90E5AE-ED18-4E98-84E9-6F69BBC1E8F0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3AF242-2EDD-EC7B-B77F-09DDEEBB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D7B920-1CAD-FDA7-5255-482225C4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8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C87E1CA-3FD9-285B-1CD7-98C728DFD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A78DAD-148F-52E2-AF79-E9CBCF0C5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6F50A4-EBD8-8725-2BB9-488BB883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0E261E-DC82-4305-A463-F8F56B4ED322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38851B-9188-2933-66FE-7064095C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762E27-6009-C2E6-4A26-957DD3C9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68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646DFB-6C52-4BA5-9313-543809BFD162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3A344-5ABC-F4C3-797F-E336EDB6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B1D736-A863-66D0-6F53-D9F8A311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118F23-368B-614E-959B-93CE44F7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DE0E4-B00A-4FED-B661-27E69458E8A4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F5B5F-2B39-02E4-99F3-587536E2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565947-FC29-97A2-8B6C-09F85881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46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5F185E-680F-5E7E-666F-E2DB6328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81420D-E6C1-3A02-76D1-BC30049A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1517E2-E965-1A5B-CC29-22258773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B414F0-F323-4806-BC61-08EC1800A4A8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AB46D9-B435-AFB9-46F1-9AD8B337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439790-60E6-0B2F-2987-34516DC0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37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29948-0C36-E048-3C1A-F1332991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F30E74-A918-161F-CE5E-0B0B620C5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E2FE4D-4A86-6BFA-CA4E-1FAED09A0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81B361-26D7-41EB-4B34-D7CC3043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41D33-D006-490E-A049-F9ECB5653E9F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5E45C7-E56C-6047-A686-21F06FCD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DC563C-C291-4F7E-B564-8C34F449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17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221FF-E797-1F42-CC2F-C3ADA855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1E6F0F-8C51-1B44-1C81-F6B05ECD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91AD84-A852-93E4-78E9-26178154B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0E4CE84-2645-8F49-53A3-C338F0D27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E41D3B-83CC-66FE-9C2A-9F95C94A7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B3F96A6-4D52-42C2-9756-11410615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A81B59-47BA-465A-AECD-A7F1BBB7C4E7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DF695F-7545-D249-9158-18BDBCF2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F18954-50EC-880B-440B-02C6594F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74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6F2C3C-44EC-A7A5-778A-E0878E5B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962053-99E6-2FDA-7155-1E91F60E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A02D63-0172-4C7D-BF87-09686400AC60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974C7D-89D8-B05A-13E9-776EE32C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2995D4-1E89-9B7A-2C0D-9C37E780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14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CF7ECF-F5CD-D8DA-0EC9-9355A6E4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FDA72E-12F2-4BFE-B4B7-FBF6567EE282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80E8EB-66CB-1725-943B-CEC7B313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FE1A59-3B94-2AA0-D1E3-34856302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08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FC8B9F-4735-EC66-D3E1-14A3FBCD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5C10C7-0ED6-DDFF-58A1-BF70239B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7831CE-76B1-77BF-076C-89BFF810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E2E399-04F8-DC0B-455B-7E597BA4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3E03D0-FD5A-48A9-9BA7-F216C7BB995E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8FD6C1-0F6C-74BB-BEB4-8CD71537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713576-0A47-EBD4-E830-61416A5E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32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715D3-9F04-E993-B18D-310B4CC9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AC015E1-1F41-5A91-5F15-36A2FB240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ED5402-7312-7B05-5707-6406172D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6AC74A-D975-03CA-91F8-33E558A1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E15EDA-46AA-40E6-BEE4-4419B5D5D2E0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08B63F-2D51-D03A-AC33-085BC59F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4F8964-2066-ADEA-5CA5-8DCE45E3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96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97689-2B7B-8AE2-DEF4-D31F1443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E51ED1-7F08-A25E-5E7E-272633BF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F8CABC-6A87-B7E9-F892-00B6D912B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3D73EA-D5C5-44E2-BAAF-FEBC6F7454B3}" type="datetime1">
              <a:rPr lang="ru-RU" noProof="0" smtClean="0"/>
              <a:t>23.01.2023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0FCE9A-3A13-C2AE-CBC6-648C3BBAF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7840EA-BD01-9281-8134-777E96E2D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63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20D4F739-C90C-6C93-782F-29136C2FE437}"/>
              </a:ext>
            </a:extLst>
          </p:cNvPr>
          <p:cNvSpPr txBox="1">
            <a:spLocks/>
          </p:cNvSpPr>
          <p:nvPr/>
        </p:nvSpPr>
        <p:spPr>
          <a:xfrm>
            <a:off x="2232397" y="1964603"/>
            <a:ext cx="7903629" cy="2018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0352621-C0FA-FEDA-D1F6-B5879015E421}"/>
              </a:ext>
            </a:extLst>
          </p:cNvPr>
          <p:cNvSpPr txBox="1">
            <a:spLocks/>
          </p:cNvSpPr>
          <p:nvPr/>
        </p:nvSpPr>
        <p:spPr>
          <a:xfrm>
            <a:off x="8125013" y="5286049"/>
            <a:ext cx="3352800" cy="1070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и бюджетной политики администрации Шебекинского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7484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10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0AB4E8-F3E2-32EA-F377-C409FEE7821F}"/>
              </a:ext>
            </a:extLst>
          </p:cNvPr>
          <p:cNvSpPr txBox="1"/>
          <p:nvPr/>
        </p:nvSpPr>
        <p:spPr>
          <a:xfrm>
            <a:off x="1284482" y="985366"/>
            <a:ext cx="2676541" cy="48086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473907" rIns="128016" bIns="128016" numCol="1" spcCol="1270" anchor="t" anchorCtr="0">
            <a:noAutofit/>
          </a:bodyPr>
          <a:lstStyle/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РФ, например: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отмененным налогам.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ru-RU" sz="175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B109C9-FC5E-B502-E77D-248C8B8C4F57}"/>
              </a:ext>
            </a:extLst>
          </p:cNvPr>
          <p:cNvSpPr txBox="1"/>
          <p:nvPr/>
        </p:nvSpPr>
        <p:spPr>
          <a:xfrm>
            <a:off x="5052618" y="1002725"/>
            <a:ext cx="2952145" cy="4852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473907" rIns="128016" bIns="128016" numCol="1" spcCol="1270" anchor="t" anchorCtr="0">
            <a:noAutofit/>
          </a:bodyPr>
          <a:lstStyle/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kern="1200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других пошлин и сборов, установленных законодательством РФ, а также штрафов на нарушение законодательства РФ, например: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Арендная плата за земли;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имущественного комплекса;</a:t>
            </a:r>
          </a:p>
          <a:p>
            <a:pPr marL="171450" lvl="1" indent="-171450" algn="l" defTabSz="7778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75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B499EC-AC8B-B783-FF22-33D82AC4695E}"/>
              </a:ext>
            </a:extLst>
          </p:cNvPr>
          <p:cNvSpPr txBox="1"/>
          <p:nvPr/>
        </p:nvSpPr>
        <p:spPr>
          <a:xfrm>
            <a:off x="9096358" y="806054"/>
            <a:ext cx="2676541" cy="48807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473907" rIns="99568" bIns="99568" numCol="1" spcCol="1270" anchor="t" anchorCtr="0">
            <a:noAutofit/>
          </a:bodyPr>
          <a:lstStyle/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400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i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ru-RU" sz="14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62CD8E-B2C6-3CC3-C4C7-95B407557D9A}"/>
              </a:ext>
            </a:extLst>
          </p:cNvPr>
          <p:cNvSpPr txBox="1"/>
          <p:nvPr/>
        </p:nvSpPr>
        <p:spPr>
          <a:xfrm rot="16200000">
            <a:off x="-2530767" y="2792399"/>
            <a:ext cx="6169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0A3D47F-E33F-9549-9E90-FEDD14314A44}"/>
              </a:ext>
            </a:extLst>
          </p:cNvPr>
          <p:cNvGrpSpPr/>
          <p:nvPr/>
        </p:nvGrpSpPr>
        <p:grpSpPr>
          <a:xfrm>
            <a:off x="4399100" y="1755228"/>
            <a:ext cx="651114" cy="5362658"/>
            <a:chOff x="3643504" y="-184446"/>
            <a:chExt cx="651114" cy="5362658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4778C3E-2683-1070-2813-A60537EA7DAA}"/>
                </a:ext>
              </a:extLst>
            </p:cNvPr>
            <p:cNvSpPr/>
            <p:nvPr/>
          </p:nvSpPr>
          <p:spPr>
            <a:xfrm rot="16200000">
              <a:off x="1853130" y="2736723"/>
              <a:ext cx="4287730" cy="5952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CF2341D-1585-7FC7-C06C-C5B36AC49C1D}"/>
                </a:ext>
              </a:extLst>
            </p:cNvPr>
            <p:cNvSpPr txBox="1"/>
            <p:nvPr/>
          </p:nvSpPr>
          <p:spPr>
            <a:xfrm rot="16200000">
              <a:off x="1680665" y="1778393"/>
              <a:ext cx="4520926" cy="595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73907" bIns="0" numCol="1" spcCol="1270" anchor="t" anchorCtr="0">
              <a:noAutofit/>
            </a:bodyPr>
            <a:lstStyle/>
            <a:p>
              <a:pPr marL="0" lvl="0" indent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b="1" kern="1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AEBE26CC-CF25-F767-F03B-295952EE28BC}"/>
              </a:ext>
            </a:extLst>
          </p:cNvPr>
          <p:cNvGrpSpPr/>
          <p:nvPr/>
        </p:nvGrpSpPr>
        <p:grpSpPr>
          <a:xfrm>
            <a:off x="8604500" y="806054"/>
            <a:ext cx="1426779" cy="6767465"/>
            <a:chOff x="7740788" y="298222"/>
            <a:chExt cx="550535" cy="436017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A75DFFDB-3B3F-B6D8-A25D-CBE23AFC54B0}"/>
                </a:ext>
              </a:extLst>
            </p:cNvPr>
            <p:cNvSpPr/>
            <p:nvPr/>
          </p:nvSpPr>
          <p:spPr>
            <a:xfrm rot="16200000">
              <a:off x="5835969" y="2203041"/>
              <a:ext cx="4360174" cy="5505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EA975ED-5124-FCC1-AA97-EF66579F2B11}"/>
                </a:ext>
              </a:extLst>
            </p:cNvPr>
            <p:cNvSpPr txBox="1"/>
            <p:nvPr/>
          </p:nvSpPr>
          <p:spPr>
            <a:xfrm rot="16200000">
              <a:off x="5835969" y="2203041"/>
              <a:ext cx="4360174" cy="550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73907" bIns="0" numCol="1" spcCol="1270" anchor="t" anchorCtr="0">
              <a:noAutofit/>
            </a:bodyPr>
            <a:lstStyle/>
            <a:p>
              <a:pPr marL="0" lvl="0" indent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b="1" kern="1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  <a:p>
              <a:pPr marL="0" lvl="0" indent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200" b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D3216C51-FDD4-1131-F18B-A0B2A27A4D46}"/>
              </a:ext>
            </a:extLst>
          </p:cNvPr>
          <p:cNvSpPr txBox="1">
            <a:spLocks/>
          </p:cNvSpPr>
          <p:nvPr/>
        </p:nvSpPr>
        <p:spPr>
          <a:xfrm>
            <a:off x="1442145" y="108000"/>
            <a:ext cx="11039475" cy="14244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Доходы бюджета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7818702-8C72-561F-B08E-C7D20A793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229" y="3728531"/>
            <a:ext cx="2942722" cy="23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6269033" y="338554"/>
          <a:ext cx="4958524" cy="634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231258" y="1296843"/>
          <a:ext cx="5070563" cy="583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346612" y="325934"/>
            <a:ext cx="7722858" cy="96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налоговых и неналоговых доходов бюджета Шебекинского городского округа  по оценке 2022 года и прогнозу </a:t>
            </a:r>
          </a:p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endParaRPr lang="ru-RU" sz="16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24045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10025" y="133780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75655" y="1106502"/>
            <a:ext cx="2028225" cy="328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Оценка 2022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145551" y="1106502"/>
            <a:ext cx="2028225" cy="328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Прогноз 2023</a:t>
            </a:r>
          </a:p>
          <a:p>
            <a:pPr algn="ctr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25422" y="3501008"/>
            <a:ext cx="1014113" cy="328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rgbClr val="385723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1 401,8</a:t>
            </a:r>
          </a:p>
          <a:p>
            <a:pPr algn="ctr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741672" y="3665487"/>
            <a:ext cx="1014113" cy="3289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rgbClr val="385723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1 </a:t>
            </a:r>
            <a:r>
              <a:rPr lang="en-US" sz="1600" b="1" dirty="0">
                <a:ln>
                  <a:solidFill>
                    <a:srgbClr val="385723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222,5</a:t>
            </a:r>
          </a:p>
          <a:p>
            <a:pPr algn="ctr">
              <a:defRPr/>
            </a:pPr>
            <a:endParaRPr lang="ru-RU" sz="1600" b="1" dirty="0">
              <a:ln>
                <a:solidFill>
                  <a:srgbClr val="385723"/>
                </a:solidFill>
              </a:ln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9507528" y="760002"/>
            <a:ext cx="1580764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млн.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12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5F2EA0F6-68CC-9F1C-023D-0E69A22C7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874746"/>
              </p:ext>
            </p:extLst>
          </p:nvPr>
        </p:nvGraphicFramePr>
        <p:xfrm>
          <a:off x="1143000" y="54427"/>
          <a:ext cx="9905999" cy="680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C968777-1466-1BCE-A177-8FDEAC89972F}"/>
              </a:ext>
            </a:extLst>
          </p:cNvPr>
          <p:cNvSpPr txBox="1">
            <a:spLocks/>
          </p:cNvSpPr>
          <p:nvPr/>
        </p:nvSpPr>
        <p:spPr>
          <a:xfrm>
            <a:off x="2359112" y="54427"/>
            <a:ext cx="7722858" cy="654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доходов бюджета Шебекинского городского округа  по оценке 2022 года и прогнозу на 2023 год</a:t>
            </a:r>
            <a:endParaRPr lang="ru-RU" sz="20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CD7FFD4-B3C3-3932-3FE4-5D061F2B5EBE}"/>
              </a:ext>
            </a:extLst>
          </p:cNvPr>
          <p:cNvSpPr txBox="1">
            <a:spLocks/>
          </p:cNvSpPr>
          <p:nvPr/>
        </p:nvSpPr>
        <p:spPr>
          <a:xfrm>
            <a:off x="9507528" y="760002"/>
            <a:ext cx="1580764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млн.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13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5CABDF1D-5CCA-D8A4-61F8-E6F0D32C4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89069"/>
              </p:ext>
            </p:extLst>
          </p:nvPr>
        </p:nvGraphicFramePr>
        <p:xfrm>
          <a:off x="1620340" y="1176950"/>
          <a:ext cx="9098102" cy="530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5" imgW="9763194" imgH="5696119" progId="Excel.Sheet.12">
                  <p:embed/>
                </p:oleObj>
              </mc:Choice>
              <mc:Fallback>
                <p:oleObj name="Worksheet" r:id="rId5" imgW="9763194" imgH="5696119" progId="Excel.Shee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57EC152D-01A0-26A6-7DF9-B787B286F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340" y="1176950"/>
                        <a:ext cx="9098102" cy="530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945A588-A69C-8E30-1EFC-C47B644A8259}"/>
              </a:ext>
            </a:extLst>
          </p:cNvPr>
          <p:cNvSpPr txBox="1">
            <a:spLocks/>
          </p:cNvSpPr>
          <p:nvPr/>
        </p:nvSpPr>
        <p:spPr>
          <a:xfrm>
            <a:off x="2553077" y="217283"/>
            <a:ext cx="7741604" cy="823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удельный вес налоговых и неналоговых доходов бюджета Шебекинского городского округа  в 2022-2023 годах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EAA61E0-CE35-00B1-8F66-F2BD292BE6A7}"/>
              </a:ext>
            </a:extLst>
          </p:cNvPr>
          <p:cNvSpPr txBox="1">
            <a:spLocks/>
          </p:cNvSpPr>
          <p:nvPr/>
        </p:nvSpPr>
        <p:spPr>
          <a:xfrm>
            <a:off x="10127638" y="738104"/>
            <a:ext cx="1580764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млн.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14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3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E25FE0D1-F807-7BF8-E945-E7E67265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456" y="649538"/>
            <a:ext cx="85534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altLang="ru-RU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altLang="ru-RU" sz="32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68880" y="2019992"/>
            <a:ext cx="704088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5906" y="4065913"/>
            <a:ext cx="1585097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функциям государства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2538" y="4090191"/>
            <a:ext cx="154616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2925" y="4131425"/>
            <a:ext cx="20089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35687" y="4131425"/>
            <a:ext cx="18288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типам расходных обязательств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068455" y="3491345"/>
            <a:ext cx="7981632" cy="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068456" y="3492665"/>
            <a:ext cx="0" cy="564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55622" y="3533898"/>
            <a:ext cx="8312" cy="556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100454" y="3492665"/>
            <a:ext cx="6926" cy="63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050087" y="3492665"/>
            <a:ext cx="0" cy="63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910349" y="2934392"/>
            <a:ext cx="0" cy="556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Прямоугольник 1026"/>
          <p:cNvSpPr/>
          <p:nvPr/>
        </p:nvSpPr>
        <p:spPr>
          <a:xfrm>
            <a:off x="572270" y="5544589"/>
            <a:ext cx="108660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направляемые на финансовое обеспечение задач и функций органов местного самоуправления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15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542" y="0"/>
            <a:ext cx="13635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7033" y="519703"/>
            <a:ext cx="105072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типы расходных обязательств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509" y="1434103"/>
            <a:ext cx="11313622" cy="5157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обусловленные законом, иным нормативным правовым актом, договором или соглашением обязанности муниципального образования предоставить физическому или юридическому лицу, иному публично-правовому образованию средства из соответствующего бюджета.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расходным публичным обязательствам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обусловленные законом, иным нормативным правовым актом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 иным нормативным правовым актом размере или имеющие установленный указанным законом, актом порядок его определения (расчета, индексации).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по оказанию государственных (муниципальных) услуг (гражданско-правовые обязательства)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в результате заключения органами местного самоуправления и бюджетными учреждениями договоров гражданско-правового характера (трудовых соглашений, муниципальных контрактов) либо установления иных условий предоставления бюджетных средств на возмездной основе при осуществлении возложенных на них функций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16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37" y="0"/>
            <a:ext cx="12758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6" y="1256607"/>
            <a:ext cx="1156300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9806822">
            <a:off x="1530620" y="2319677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806822">
            <a:off x="2331411" y="2319678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806822">
            <a:off x="3032449" y="2323308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806822">
            <a:off x="4069767" y="2463093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806822">
            <a:off x="4764269" y="2372109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806822">
            <a:off x="5556747" y="2323311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806822">
            <a:off x="6324382" y="2319675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806822">
            <a:off x="7083609" y="2319676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9806822">
            <a:off x="7842838" y="2352471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806822">
            <a:off x="8693508" y="2350010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806822">
            <a:off x="9452739" y="2352472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и спорт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806822">
            <a:off x="10178717" y="2372110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806822">
            <a:off x="10926503" y="2350008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муниципального   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9806822">
            <a:off x="11826632" y="2323312"/>
            <a:ext cx="340822" cy="357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096" y="349135"/>
            <a:ext cx="10274530" cy="90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основным функциям государства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256" y="5540325"/>
            <a:ext cx="11842864" cy="1151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из разделов классификации имеет перечень, которые отражают основные направления реализации соответствующей функции.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Полный перечень разделов и подразделов классификации расходов бюджета приведен в статье 21 Бюджетного Кодекса Российской Федерации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17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9" y="216132"/>
            <a:ext cx="2709948" cy="625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1753" y="216132"/>
            <a:ext cx="70658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расходы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1744" y="1534531"/>
            <a:ext cx="70658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с начислениями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1745" y="2475531"/>
            <a:ext cx="70658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обеспечение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1753" y="3428169"/>
            <a:ext cx="70658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1749" y="4369726"/>
            <a:ext cx="70658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муниципального долга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1753" y="5331230"/>
            <a:ext cx="70658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18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8350" y="448888"/>
            <a:ext cx="10224654" cy="85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классификации расходов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2023-2025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34290"/>
              </p:ext>
            </p:extLst>
          </p:nvPr>
        </p:nvGraphicFramePr>
        <p:xfrm>
          <a:off x="781395" y="1512915"/>
          <a:ext cx="10482350" cy="4444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5747"/>
                <a:gridCol w="1936865"/>
                <a:gridCol w="2053244"/>
                <a:gridCol w="2086494"/>
              </a:tblGrid>
              <a:tr h="455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отраслей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 </a:t>
                      </a:r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 </a:t>
                      </a:r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2025 год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</a:tr>
              <a:tr h="382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Общегосударственные вопросы 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303 428,3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299 309,4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306 024,8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</a:tr>
              <a:tr h="302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43 870,0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26 114,0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29 944,0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</a:tr>
              <a:tr h="2279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Национальная экономика 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367 274,2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453 873,3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242 622,2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</a:tr>
              <a:tr h="455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132 280,5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184 826,0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132 981,0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</a:tr>
              <a:tr h="455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</a:tr>
              <a:tr h="227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2 192 188,1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2 008 206,2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2 025 572,2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</a:tr>
              <a:tr h="227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353 949,0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337 376,2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352 262,0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</a:tr>
              <a:tr h="227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605 631,4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639 252,8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645 092,1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</a:tr>
              <a:tr h="455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155 207,0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151 267,0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154 476,0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</a:tr>
              <a:tr h="18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ctr"/>
                </a:tc>
              </a:tr>
              <a:tr h="440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</a:tr>
              <a:tr h="2279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4 160 006,5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4 106 442,9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3 895 225,3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4" marR="8634" marT="8634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82515" y="1296783"/>
            <a:ext cx="914400" cy="25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19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2342" y="345286"/>
            <a:ext cx="107649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и непрограммным направлениям деятельности бюджета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2023-2025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84607"/>
              </p:ext>
            </p:extLst>
          </p:nvPr>
        </p:nvGraphicFramePr>
        <p:xfrm>
          <a:off x="1072342" y="1775748"/>
          <a:ext cx="10700251" cy="4561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1051"/>
                <a:gridCol w="1762298"/>
                <a:gridCol w="1521229"/>
                <a:gridCol w="1745673"/>
              </a:tblGrid>
              <a:tr h="264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</a:tr>
              <a:tr h="336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информационного общества в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Шебекинском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10 560,9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10 694,0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11 025,0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16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Шебекинского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2 238 460,2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2 055 842,6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2 074 418,9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504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государственной программы "Развитие сельского хозяйства и рыбоводства Белгородской области" в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Шебекинском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16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Шебекинского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505 663,9  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526 475,6   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539 459,4   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224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искусства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Шебекинского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356993,5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339180,6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352777,0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336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Шебекинского городского округа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155 207,0  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151 267,0   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154 476,0  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328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развитие транспортной системы и дорожной сети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Шебекинского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323 715,3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425 288,3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197 076,3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336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жизнедеятельности населения и территории Шебекинского городского округа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41 219,0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23 332,0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27 053,0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504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доступным и комфортным жильем и коммунальными услугами жителей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Шебекинского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166 434,4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193 818,9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182 247,0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504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экономического потенциала и формирование благоприятного предпринимательского климата в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Шебекинском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336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на территории Шебекинского городского округа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47 600,5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168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непрограммные мероприятия 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361 592,3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332 783,4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356 532,7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b"/>
                </a:tc>
              </a:tr>
              <a:tr h="168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4 160 006,5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4 106 442,9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3 895 225,3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4" marR="8014" marT="8014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880783" y="1425633"/>
            <a:ext cx="914400" cy="32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</a:t>
            </a:fld>
            <a:endParaRPr lang="ru-RU" noProof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170678-2072-3119-8351-6666F9E6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20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52377F8-F200-C4DD-202A-79344F6A2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65829"/>
              </p:ext>
            </p:extLst>
          </p:nvPr>
        </p:nvGraphicFramePr>
        <p:xfrm>
          <a:off x="1570133" y="1726756"/>
          <a:ext cx="9686446" cy="5212609"/>
        </p:xfrm>
        <a:graphic>
          <a:graphicData uri="http://schemas.openxmlformats.org/drawingml/2006/table">
            <a:tbl>
              <a:tblPr/>
              <a:tblGrid>
                <a:gridCol w="511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8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5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бюджета 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4 014 820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3952824"/>
                  </a:ext>
                </a:extLst>
              </a:tr>
              <a:tr h="63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4 154 234,6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505631"/>
                  </a:ext>
                </a:extLst>
              </a:tr>
              <a:tr h="63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145 186,3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145 186,3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источники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75 </a:t>
                      </a:r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686,3</a:t>
                      </a:r>
                    </a:p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5334477"/>
                  </a:ext>
                </a:extLst>
              </a:tr>
              <a:tr h="63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Остатки средств бюджета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75 686,3</a:t>
                      </a:r>
                    </a:p>
                    <a:p>
                      <a:pPr algn="ctr" fontAlgn="ctr"/>
                      <a:endParaRPr lang="ru-RU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источники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69 500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507"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заимствований 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69 500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E25FE0D1-F807-7BF8-E945-E7E67265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456" y="649538"/>
            <a:ext cx="85534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бюджета Шебекинского городского округа на 2023 год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BFEE1C7-18ED-A29A-3F73-2D01C7B3106F}"/>
              </a:ext>
            </a:extLst>
          </p:cNvPr>
          <p:cNvSpPr txBox="1">
            <a:spLocks/>
          </p:cNvSpPr>
          <p:nvPr/>
        </p:nvSpPr>
        <p:spPr>
          <a:xfrm>
            <a:off x="9982200" y="1364532"/>
            <a:ext cx="1580764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млн.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3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F3F6FA-3EE5-0B0D-FEF3-D28FC5F08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82" t="6295" r="4585" b="17750"/>
          <a:stretch/>
        </p:blipFill>
        <p:spPr>
          <a:xfrm>
            <a:off x="2073245" y="1182075"/>
            <a:ext cx="7813140" cy="5485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C0C60F-EA81-7782-E9ED-DB2942F9608C}"/>
              </a:ext>
            </a:extLst>
          </p:cNvPr>
          <p:cNvSpPr txBox="1"/>
          <p:nvPr/>
        </p:nvSpPr>
        <p:spPr>
          <a:xfrm>
            <a:off x="787652" y="234413"/>
            <a:ext cx="107736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проекта решения Совета депутатов Шебекинского городского округа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Шебекинского городского округа на 2023 год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2024 и 2025 годов»   </a:t>
            </a:r>
          </a:p>
        </p:txBody>
      </p:sp>
    </p:spTree>
    <p:extLst>
      <p:ext uri="{BB962C8B-B14F-4D97-AF65-F5344CB8AC3E}">
        <p14:creationId xmlns:p14="http://schemas.microsoft.com/office/powerpoint/2010/main" val="12544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4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62B358A-3A3C-D8A5-01D1-6D738966BD77}"/>
              </a:ext>
            </a:extLst>
          </p:cNvPr>
          <p:cNvSpPr/>
          <p:nvPr/>
        </p:nvSpPr>
        <p:spPr>
          <a:xfrm>
            <a:off x="1530036" y="416460"/>
            <a:ext cx="9137964" cy="6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Бюджетного кодекса РФ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EFDDE00-261F-0382-0031-3013085F6AC0}"/>
              </a:ext>
            </a:extLst>
          </p:cNvPr>
          <p:cNvSpPr/>
          <p:nvPr/>
        </p:nvSpPr>
        <p:spPr>
          <a:xfrm>
            <a:off x="1314450" y="1200060"/>
            <a:ext cx="1058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5434A4D-4F99-70F4-14FB-AF500E9C7010}"/>
              </a:ext>
            </a:extLst>
          </p:cNvPr>
          <p:cNvSpPr/>
          <p:nvPr/>
        </p:nvSpPr>
        <p:spPr>
          <a:xfrm>
            <a:off x="1314450" y="2304215"/>
            <a:ext cx="10582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AFF7352-FE40-C17F-3365-3AE554E6F194}"/>
              </a:ext>
            </a:extLst>
          </p:cNvPr>
          <p:cNvSpPr/>
          <p:nvPr/>
        </p:nvSpPr>
        <p:spPr>
          <a:xfrm>
            <a:off x="364041" y="4272946"/>
            <a:ext cx="1058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4A331F7-9F6B-F07A-5887-2D5EAAD28ADF}"/>
              </a:ext>
            </a:extLst>
          </p:cNvPr>
          <p:cNvSpPr/>
          <p:nvPr/>
        </p:nvSpPr>
        <p:spPr>
          <a:xfrm>
            <a:off x="246142" y="5648054"/>
            <a:ext cx="1058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смета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099EA95-E1C2-F53B-5770-16EE914F1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436" y="4728343"/>
            <a:ext cx="14287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5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3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DD12E3-3472-69AF-68AC-AA8C9B94D431}"/>
              </a:ext>
            </a:extLst>
          </p:cNvPr>
          <p:cNvSpPr/>
          <p:nvPr/>
        </p:nvSpPr>
        <p:spPr>
          <a:xfrm>
            <a:off x="1252538" y="552629"/>
            <a:ext cx="10710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роспись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который составляется и ведется: главным распорядителем бюджетных средств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FD14357-2FD3-E999-0849-642D09432F4F}"/>
              </a:ext>
            </a:extLst>
          </p:cNvPr>
          <p:cNvSpPr/>
          <p:nvPr/>
        </p:nvSpPr>
        <p:spPr>
          <a:xfrm>
            <a:off x="140470" y="2167781"/>
            <a:ext cx="107108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обязательство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бюджета, направленные на приобретение, модернизацию государственного (муниципального) имущества.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891FA50-6BAA-4114-C2A3-063103C1A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436" y="4728343"/>
            <a:ext cx="14287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6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0" y="203892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62DC27-4EC5-EF01-B2A0-C0A575D11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149" y="3419983"/>
            <a:ext cx="6570552" cy="3551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E6780A-D24C-F60C-7590-B280C7F2F0A2}"/>
              </a:ext>
            </a:extLst>
          </p:cNvPr>
          <p:cNvSpPr txBox="1"/>
          <p:nvPr/>
        </p:nvSpPr>
        <p:spPr>
          <a:xfrm>
            <a:off x="424805" y="2256360"/>
            <a:ext cx="10838460" cy="2344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-обеспечение сбалансированности бюджета;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-безусловное исполнение целей и задач национальных проектов;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обеспечение принятых социальных обязательств;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-реализация «майских» Указов Президента РФ;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BDAB63A-CB25-50C8-7D08-95DA9904304D}"/>
              </a:ext>
            </a:extLst>
          </p:cNvPr>
          <p:cNvSpPr txBox="1">
            <a:spLocks/>
          </p:cNvSpPr>
          <p:nvPr/>
        </p:nvSpPr>
        <p:spPr>
          <a:xfrm>
            <a:off x="1593410" y="803982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бюджетной политики на 2023 год</a:t>
            </a:r>
          </a:p>
        </p:txBody>
      </p:sp>
    </p:spTree>
    <p:extLst>
      <p:ext uri="{BB962C8B-B14F-4D97-AF65-F5344CB8AC3E}">
        <p14:creationId xmlns:p14="http://schemas.microsoft.com/office/powerpoint/2010/main" val="23192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7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0CCA28D-A7A6-4F49-1647-5BC9EE38581B}"/>
              </a:ext>
            </a:extLst>
          </p:cNvPr>
          <p:cNvSpPr txBox="1">
            <a:spLocks/>
          </p:cNvSpPr>
          <p:nvPr/>
        </p:nvSpPr>
        <p:spPr>
          <a:xfrm>
            <a:off x="932121" y="1478606"/>
            <a:ext cx="3232471" cy="4453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основополагающее требование, предьявленное к органам, составляющим и утверждающий бюджет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EFAB4F-6634-688F-D27C-75687F740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813" y="0"/>
            <a:ext cx="7506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8</a:t>
            </a:fld>
            <a:endParaRPr lang="ru-RU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0E1050-40F5-A8C7-EA95-ADC88CC3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2192000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F9407891-1ACD-CBD0-9844-B9C6BCDBA3E1}"/>
              </a:ext>
            </a:extLst>
          </p:cNvPr>
          <p:cNvSpPr txBox="1">
            <a:spLocks/>
          </p:cNvSpPr>
          <p:nvPr/>
        </p:nvSpPr>
        <p:spPr>
          <a:xfrm>
            <a:off x="2557834" y="-250559"/>
            <a:ext cx="9493696" cy="1348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СОСТАВНЫЕ ЧАСТИ БЮДЖЕТА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CB40E702-64AE-9149-146D-48658E0A8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939757"/>
              </p:ext>
            </p:extLst>
          </p:nvPr>
        </p:nvGraphicFramePr>
        <p:xfrm>
          <a:off x="125810" y="1295822"/>
          <a:ext cx="1161729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8306B9D5-3C6A-B400-C4D1-C1FFFAE740D4}"/>
              </a:ext>
            </a:extLst>
          </p:cNvPr>
          <p:cNvSpPr txBox="1">
            <a:spLocks/>
          </p:cNvSpPr>
          <p:nvPr/>
        </p:nvSpPr>
        <p:spPr>
          <a:xfrm>
            <a:off x="448899" y="445856"/>
            <a:ext cx="11809312" cy="36092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/>
          </a:p>
          <a:p>
            <a:endParaRPr lang="ru-RU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трансферты-основной вид безвозмездных перечислений, денежные средства, перечисляемые из одного бюджета бюджетной системы РФ другому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Дотации – предоставляются без определения конкретной цели их использования;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Субсидии – предоставляются на условиях долевого софинансирования расходов других бюджетов;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Субвенции -  предоставляются на безвозмездной основе на финансирование целевых расходов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346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38F424-4799-89EE-6255-650C4F62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9</a:t>
            </a:fld>
            <a:endParaRPr lang="ru-RU" noProof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29AC1-ADEE-ADA7-F894-E3754C033337}"/>
              </a:ext>
            </a:extLst>
          </p:cNvPr>
          <p:cNvSpPr txBox="1">
            <a:spLocks/>
          </p:cNvSpPr>
          <p:nvPr/>
        </p:nvSpPr>
        <p:spPr>
          <a:xfrm>
            <a:off x="1593410" y="3111107"/>
            <a:ext cx="9503505" cy="1345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DA8876-6280-DA57-FC56-4748C87E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84BE34C2-FC37-1DA8-9B13-4BC4CBAA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40262f94-9f35-4ac3-9a90-690165a166b7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a4f35948-e619-41b3-aa29-22878b09cfd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10053</TotalTime>
  <Words>1288</Words>
  <Application>Microsoft Office PowerPoint</Application>
  <PresentationFormat>Произвольный</PresentationFormat>
  <Paragraphs>306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Оксана Николаевна</dc:creator>
  <cp:lastModifiedBy>Журавлева_305</cp:lastModifiedBy>
  <cp:revision>872</cp:revision>
  <cp:lastPrinted>2020-11-17T11:27:19Z</cp:lastPrinted>
  <dcterms:created xsi:type="dcterms:W3CDTF">2018-10-10T14:53:25Z</dcterms:created>
  <dcterms:modified xsi:type="dcterms:W3CDTF">2023-01-23T14:18:00Z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