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601" r:id="rId2"/>
    <p:sldId id="602" r:id="rId3"/>
    <p:sldId id="603" r:id="rId4"/>
    <p:sldId id="604" r:id="rId5"/>
    <p:sldId id="605" r:id="rId6"/>
    <p:sldId id="606" r:id="rId7"/>
    <p:sldId id="570" r:id="rId8"/>
    <p:sldId id="595" r:id="rId9"/>
    <p:sldId id="596" r:id="rId10"/>
    <p:sldId id="257" r:id="rId11"/>
    <p:sldId id="597" r:id="rId12"/>
    <p:sldId id="573" r:id="rId13"/>
    <p:sldId id="591" r:id="rId14"/>
    <p:sldId id="575" r:id="rId15"/>
    <p:sldId id="587" r:id="rId16"/>
    <p:sldId id="577" r:id="rId17"/>
    <p:sldId id="578" r:id="rId18"/>
    <p:sldId id="579" r:id="rId19"/>
    <p:sldId id="581" r:id="rId20"/>
    <p:sldId id="588" r:id="rId21"/>
    <p:sldId id="589" r:id="rId22"/>
    <p:sldId id="600" r:id="rId23"/>
    <p:sldId id="599" r:id="rId24"/>
  </p:sldIdLst>
  <p:sldSz cx="9906000" cy="6858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F9999"/>
    <a:srgbClr val="00DE00"/>
    <a:srgbClr val="800080"/>
    <a:srgbClr val="00CC99"/>
    <a:srgbClr val="A568D2"/>
    <a:srgbClr val="69D8FF"/>
    <a:srgbClr val="E1A1E3"/>
    <a:srgbClr val="9999FF"/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>
        <p:scale>
          <a:sx n="118" d="100"/>
          <a:sy n="118" d="100"/>
        </p:scale>
        <p:origin x="-1176" y="-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54906522102235E-2"/>
          <c:y val="0.12000803329544581"/>
          <c:w val="0.907066164983936"/>
          <c:h val="0.714870509879568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4A4-41C4-9946-11D099D94369}"/>
              </c:ext>
            </c:extLst>
          </c:dPt>
          <c:dLbls>
            <c:dLbl>
              <c:idx val="0"/>
              <c:layout>
                <c:manualLayout>
                  <c:x val="4.4544716172409326E-3"/>
                  <c:y val="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4-41C4-9946-11D099D94369}"/>
                </c:ext>
              </c:extLst>
            </c:dLbl>
            <c:dLbl>
              <c:idx val="1"/>
              <c:layout>
                <c:manualLayout>
                  <c:x val="3.8842056098075269E-3"/>
                  <c:y val="0.10874616362070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4-41C4-9946-11D099D94369}"/>
                </c:ext>
              </c:extLst>
            </c:dLbl>
            <c:dLbl>
              <c:idx val="2"/>
              <c:layout>
                <c:manualLayout>
                  <c:x val="4.7990699446093295E-3"/>
                  <c:y val="9.122293703477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4-41C4-9946-11D099D94369}"/>
                </c:ext>
              </c:extLst>
            </c:dLbl>
            <c:dLbl>
              <c:idx val="3"/>
              <c:layout>
                <c:manualLayout>
                  <c:x val="4.7991644163498087E-3"/>
                  <c:y val="9.5957437020886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4-41C4-9946-11D099D94369}"/>
                </c:ext>
              </c:extLst>
            </c:dLbl>
            <c:dLbl>
              <c:idx val="4"/>
              <c:layout>
                <c:manualLayout>
                  <c:x val="5.9989555204372604E-3"/>
                  <c:y val="8.2673105766026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4B-48D5-A122-99C2E1F33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n>
                      <a:solidFill>
                        <a:schemeClr val="tx2"/>
                      </a:solidFill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перв.план 2023</c:v>
                </c:pt>
                <c:pt idx="3">
                  <c:v>оценка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1234</c:v>
                </c:pt>
                <c:pt idx="1">
                  <c:v>1452</c:v>
                </c:pt>
                <c:pt idx="2">
                  <c:v>1223</c:v>
                </c:pt>
                <c:pt idx="3">
                  <c:v>1338</c:v>
                </c:pt>
                <c:pt idx="4">
                  <c:v>1246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A4-41C4-9946-11D099D943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gradFill flip="none" rotWithShape="1">
              <a:gsLst>
                <a:gs pos="0">
                  <a:srgbClr val="B482DA">
                    <a:shade val="30000"/>
                    <a:satMod val="115000"/>
                  </a:srgbClr>
                </a:gs>
                <a:gs pos="50000">
                  <a:srgbClr val="B482DA">
                    <a:shade val="67500"/>
                    <a:satMod val="115000"/>
                  </a:srgbClr>
                </a:gs>
                <a:gs pos="100000">
                  <a:srgbClr val="B482D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4A4-41C4-9946-11D099D94369}"/>
              </c:ext>
            </c:extLst>
          </c:dPt>
          <c:dLbls>
            <c:dLbl>
              <c:idx val="0"/>
              <c:layout>
                <c:manualLayout>
                  <c:x val="0"/>
                  <c:y val="0.2176351065159425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4-41C4-9946-11D099D94369}"/>
                </c:ext>
              </c:extLst>
            </c:dLbl>
            <c:dLbl>
              <c:idx val="1"/>
              <c:layout>
                <c:manualLayout>
                  <c:x val="2.3995822081749043E-3"/>
                  <c:y val="0.23685497618320175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4-41C4-9946-11D099D94369}"/>
                </c:ext>
              </c:extLst>
            </c:dLbl>
            <c:dLbl>
              <c:idx val="2"/>
              <c:layout>
                <c:manualLayout>
                  <c:x val="-6.2974862203519339E-4"/>
                  <c:y val="0.2000407072825241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A4-41C4-9946-11D099D94369}"/>
                </c:ext>
              </c:extLst>
            </c:dLbl>
            <c:dLbl>
              <c:idx val="3"/>
              <c:layout>
                <c:manualLayout>
                  <c:x val="3.5991843687814859E-3"/>
                  <c:y val="0.2526123399483390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A4-41C4-9946-11D099D94369}"/>
                </c:ext>
              </c:extLst>
            </c:dLbl>
            <c:dLbl>
              <c:idx val="4"/>
              <c:layout>
                <c:manualLayout>
                  <c:x val="2.3995822081749043E-3"/>
                  <c:y val="0.217705845183868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4B-48D5-A122-99C2E1F33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n>
                      <a:solidFill>
                        <a:schemeClr val="tx2"/>
                      </a:solidFill>
                    </a:ln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перв.план 2023</c:v>
                </c:pt>
                <c:pt idx="3">
                  <c:v>оценка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814</c:v>
                </c:pt>
                <c:pt idx="1">
                  <c:v>1022</c:v>
                </c:pt>
                <c:pt idx="2">
                  <c:v>839</c:v>
                </c:pt>
                <c:pt idx="3">
                  <c:v>976</c:v>
                </c:pt>
                <c:pt idx="4">
                  <c:v>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4A4-41C4-9946-11D099D94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515648"/>
        <c:axId val="42838848"/>
        <c:axId val="0"/>
      </c:bar3DChart>
      <c:catAx>
        <c:axId val="16751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ru-RU"/>
          </a:p>
        </c:txPr>
        <c:crossAx val="42838848"/>
        <c:crosses val="autoZero"/>
        <c:auto val="1"/>
        <c:lblAlgn val="ctr"/>
        <c:lblOffset val="100"/>
        <c:noMultiLvlLbl val="0"/>
      </c:catAx>
      <c:valAx>
        <c:axId val="428388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751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1.9779732782464709E-2"/>
          <c:y val="0.11275862511003051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792715621387316"/>
          <c:y val="7.8178492987958606E-2"/>
          <c:w val="0.56670203636012706"/>
          <c:h val="0.78539093946826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2C-46C3-8372-422CF1E248E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72C-46C3-8372-422CF1E248E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72C-46C3-8372-422CF1E248E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050-40FA-BF17-CD83BB4616D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050-40FA-BF17-CD83BB4616D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050-40FA-BF17-CD83BB4616D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050-40FA-BF17-CD83BB4616D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050-40FA-BF17-CD83BB4616D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050-40FA-BF17-CD83BB4616D8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050-40FA-BF17-CD83BB4616D8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050-40FA-BF17-CD83BB4616D8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C050-40FA-BF17-CD83BB4616D8}"/>
              </c:ext>
            </c:extLst>
          </c:dPt>
          <c:dLbls>
            <c:dLbl>
              <c:idx val="0"/>
              <c:layout>
                <c:manualLayout>
                  <c:x val="-4.9234607560143237E-2"/>
                  <c:y val="0.146478313924423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
</a:t>
                    </a:r>
                    <a:r>
                      <a:rPr lang="ru-RU" sz="2000" dirty="0"/>
                      <a:t>976</a:t>
                    </a:r>
                    <a:r>
                      <a:rPr lang="ru-RU" dirty="0"/>
                      <a:t>
73%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C-46C3-8372-422CF1E248EB}"/>
                </c:ext>
              </c:extLst>
            </c:dLbl>
            <c:dLbl>
              <c:idx val="4"/>
              <c:layout>
                <c:manualLayout>
                  <c:x val="4.2629319189155815E-2"/>
                  <c:y val="-8.663375009614315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50-40FA-BF17-CD83BB4616D8}"/>
                </c:ext>
              </c:extLst>
            </c:dLbl>
            <c:dLbl>
              <c:idx val="5"/>
              <c:layout>
                <c:manualLayout>
                  <c:x val="4.9147018963818546E-2"/>
                  <c:y val="-7.870428926700452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50-40FA-BF17-CD83BB4616D8}"/>
                </c:ext>
              </c:extLst>
            </c:dLbl>
            <c:dLbl>
              <c:idx val="6"/>
              <c:layout>
                <c:manualLayout>
                  <c:x val="5.1767603385439266E-2"/>
                  <c:y val="-8.47029817199798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50-40FA-BF17-CD83BB4616D8}"/>
                </c:ext>
              </c:extLst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Земельный налог</c:v>
                </c:pt>
                <c:pt idx="2">
                  <c:v>Арендная плата</c:v>
                </c:pt>
                <c:pt idx="3">
                  <c:v>Налог на имущество физ.лиц</c:v>
                </c:pt>
                <c:pt idx="4">
                  <c:v>Доходы от уплаты акцизов</c:v>
                </c:pt>
                <c:pt idx="5">
                  <c:v>Прочие налоговые доходы</c:v>
                </c:pt>
                <c:pt idx="6">
                  <c:v>Неналоговые поступления (прочие)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976</c:v>
                </c:pt>
                <c:pt idx="1">
                  <c:v>122</c:v>
                </c:pt>
                <c:pt idx="2">
                  <c:v>72</c:v>
                </c:pt>
                <c:pt idx="3">
                  <c:v>57</c:v>
                </c:pt>
                <c:pt idx="4">
                  <c:v>50</c:v>
                </c:pt>
                <c:pt idx="5">
                  <c:v>46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2C-46C3-8372-422CF1E248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3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7162213392624247"/>
          <c:y val="1.2767164310403603E-3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076468592528693"/>
          <c:y val="0.11332971677192571"/>
          <c:w val="0.88219752543834995"/>
          <c:h val="0.747404201896004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2C-46C3-8372-422CF1E248E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72C-46C3-8372-422CF1E248E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72C-46C3-8372-422CF1E248E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050-40FA-BF17-CD83BB4616D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050-40FA-BF17-CD83BB4616D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050-40FA-BF17-CD83BB4616D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050-40FA-BF17-CD83BB4616D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050-40FA-BF17-CD83BB4616D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050-40FA-BF17-CD83BB4616D8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050-40FA-BF17-CD83BB4616D8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050-40FA-BF17-CD83BB4616D8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C050-40FA-BF17-CD83BB4616D8}"/>
              </c:ext>
            </c:extLst>
          </c:dPt>
          <c:dLbls>
            <c:dLbl>
              <c:idx val="0"/>
              <c:layout>
                <c:manualLayout>
                  <c:x val="7.826132063757622E-3"/>
                  <c:y val="0.238184146421855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
</a:t>
                    </a:r>
                    <a:r>
                      <a:rPr lang="ru-RU" sz="2000" dirty="0"/>
                      <a:t>846</a:t>
                    </a:r>
                    <a:r>
                      <a:rPr lang="ru-RU" dirty="0"/>
                      <a:t>
68%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C-46C3-8372-422CF1E248EB}"/>
                </c:ext>
              </c:extLst>
            </c:dLbl>
            <c:dLbl>
              <c:idx val="4"/>
              <c:layout>
                <c:manualLayout>
                  <c:x val="3.5421990149242674E-2"/>
                  <c:y val="-8.8902499395492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50-40FA-BF17-CD83BB4616D8}"/>
                </c:ext>
              </c:extLst>
            </c:dLbl>
            <c:dLbl>
              <c:idx val="5"/>
              <c:layout>
                <c:manualLayout>
                  <c:x val="4.8472391956449222E-2"/>
                  <c:y val="-9.371732389211656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50-40FA-BF17-CD83BB4616D8}"/>
                </c:ext>
              </c:extLst>
            </c:dLbl>
            <c:dLbl>
              <c:idx val="6"/>
              <c:layout>
                <c:manualLayout>
                  <c:x val="3.799352981943805E-2"/>
                  <c:y val="-7.639000078422658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50-40FA-BF17-CD83BB4616D8}"/>
                </c:ext>
              </c:extLst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Земельный налог</c:v>
                </c:pt>
                <c:pt idx="2">
                  <c:v>Арендная плата</c:v>
                </c:pt>
                <c:pt idx="3">
                  <c:v>Налог на имущество физ.лиц</c:v>
                </c:pt>
                <c:pt idx="4">
                  <c:v>Доходы от уплаты акцизов</c:v>
                </c:pt>
                <c:pt idx="5">
                  <c:v>Прочие налоговые доходы</c:v>
                </c:pt>
                <c:pt idx="6">
                  <c:v>Неналоговые поступления (прочие)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846</c:v>
                </c:pt>
                <c:pt idx="1">
                  <c:v>157</c:v>
                </c:pt>
                <c:pt idx="2">
                  <c:v>64</c:v>
                </c:pt>
                <c:pt idx="3">
                  <c:v>60</c:v>
                </c:pt>
                <c:pt idx="4">
                  <c:v>50</c:v>
                </c:pt>
                <c:pt idx="5">
                  <c:v>48</c:v>
                </c:pt>
                <c:pt idx="6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2C-46C3-8372-422CF1E248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36"/>
      </c:pieChart>
    </c:plotArea>
    <c:legend>
      <c:legendPos val="l"/>
      <c:layout>
        <c:manualLayout>
          <c:xMode val="edge"/>
          <c:yMode val="edge"/>
          <c:x val="1.3652546836359747E-2"/>
          <c:y val="0.60548108121614452"/>
          <c:w val="0.43844202496018964"/>
          <c:h val="0.27440871118039334"/>
        </c:manualLayout>
      </c:layout>
      <c:overlay val="1"/>
      <c:spPr>
        <a:noFill/>
      </c:spPr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2023</a:t>
            </a:r>
          </a:p>
        </c:rich>
      </c:tx>
      <c:layout>
        <c:manualLayout>
          <c:xMode val="edge"/>
          <c:yMode val="edge"/>
          <c:x val="0.18840679108338562"/>
          <c:y val="3.09088066585180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571454478914104E-2"/>
          <c:y val="0.12205800752954904"/>
          <c:w val="0.88219752543834995"/>
          <c:h val="0.747404201896004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2C-46C3-8372-422CF1E248E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72C-46C3-8372-422CF1E248E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72C-46C3-8372-422CF1E248E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050-40FA-BF17-CD83BB4616D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050-40FA-BF17-CD83BB4616D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050-40FA-BF17-CD83BB4616D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050-40FA-BF17-CD83BB4616D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050-40FA-BF17-CD83BB4616D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050-40FA-BF17-CD83BB4616D8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050-40FA-BF17-CD83BB4616D8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050-40FA-BF17-CD83BB4616D8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C050-40FA-BF17-CD83BB4616D8}"/>
              </c:ext>
            </c:extLst>
          </c:dPt>
          <c:dLbls>
            <c:dLbl>
              <c:idx val="0"/>
              <c:layout>
                <c:manualLayout>
                  <c:x val="-5.0790427079917162E-3"/>
                  <c:y val="0.1644126096749015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
</a:t>
                    </a:r>
                    <a:r>
                      <a:rPr lang="ru-RU" sz="2000" dirty="0"/>
                      <a:t>839</a:t>
                    </a:r>
                    <a:r>
                      <a:rPr lang="ru-RU" dirty="0"/>
                      <a:t>
68%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C-46C3-8372-422CF1E248EB}"/>
                </c:ext>
              </c:extLst>
            </c:dLbl>
            <c:dLbl>
              <c:idx val="4"/>
              <c:layout>
                <c:manualLayout>
                  <c:x val="4.807614174977598E-2"/>
                  <c:y val="-8.567564763939368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50-40FA-BF17-CD83BB4616D8}"/>
                </c:ext>
              </c:extLst>
            </c:dLbl>
            <c:dLbl>
              <c:idx val="5"/>
              <c:layout>
                <c:manualLayout>
                  <c:x val="7.1377718602719839E-2"/>
                  <c:y val="-0.1029129964277966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50-40FA-BF17-CD83BB4616D8}"/>
                </c:ext>
              </c:extLst>
            </c:dLbl>
            <c:dLbl>
              <c:idx val="6"/>
              <c:layout>
                <c:manualLayout>
                  <c:x val="6.3954350882581418E-2"/>
                  <c:y val="-8.904395954238258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50-40FA-BF17-CD83BB4616D8}"/>
                </c:ext>
              </c:extLst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Земельный налог</c:v>
                </c:pt>
                <c:pt idx="2">
                  <c:v>Арендная плата</c:v>
                </c:pt>
                <c:pt idx="3">
                  <c:v>Налог на имущество физ.лиц</c:v>
                </c:pt>
                <c:pt idx="4">
                  <c:v>Доходы от уплаты акцизов</c:v>
                </c:pt>
                <c:pt idx="5">
                  <c:v>Прочие налоговые доходы</c:v>
                </c:pt>
                <c:pt idx="6">
                  <c:v>Неналоговые поступления (прочие)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838.6</c:v>
                </c:pt>
                <c:pt idx="1">
                  <c:v>155.80000000000001</c:v>
                </c:pt>
                <c:pt idx="2">
                  <c:v>61.1</c:v>
                </c:pt>
                <c:pt idx="3">
                  <c:v>58.1</c:v>
                </c:pt>
                <c:pt idx="4">
                  <c:v>43.6</c:v>
                </c:pt>
                <c:pt idx="5">
                  <c:v>50.8</c:v>
                </c:pt>
                <c:pt idx="6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2C-46C3-8372-422CF1E248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3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7788013833525413E-2"/>
          <c:y val="3.1673382511564478E-2"/>
          <c:w val="0.89454784978800717"/>
          <c:h val="0.80175902470025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gradFill flip="none" rotWithShape="1">
              <a:gsLst>
                <a:gs pos="0">
                  <a:srgbClr val="5E93FC">
                    <a:shade val="30000"/>
                    <a:satMod val="115000"/>
                  </a:srgbClr>
                </a:gs>
                <a:gs pos="50000">
                  <a:srgbClr val="5E93FC">
                    <a:shade val="67500"/>
                    <a:satMod val="115000"/>
                  </a:srgbClr>
                </a:gs>
                <a:gs pos="100000">
                  <a:srgbClr val="5E93F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0621030520360734E-3"/>
                  <c:y val="9.191075795960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FE-4C90-A35E-D79E45FCDD08}"/>
                </c:ext>
              </c:extLst>
            </c:dLbl>
            <c:dLbl>
              <c:idx val="1"/>
              <c:layout>
                <c:manualLayout>
                  <c:x val="2.708068701357382E-3"/>
                  <c:y val="9.9362981577946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E-4C90-A35E-D79E45FCDD08}"/>
                </c:ext>
              </c:extLst>
            </c:dLbl>
            <c:dLbl>
              <c:idx val="2"/>
              <c:layout>
                <c:manualLayout>
                  <c:x val="1.354034350678691E-3"/>
                  <c:y val="8.694260888070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FE-4C90-A35E-D79E45FCD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2023 год</c:v>
                </c:pt>
                <c:pt idx="1">
                  <c:v>Оценка 2023 год</c:v>
                </c:pt>
                <c:pt idx="2">
                  <c:v>Прогноз 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387.3</c:v>
                </c:pt>
                <c:pt idx="1">
                  <c:v>415.1</c:v>
                </c:pt>
                <c:pt idx="2">
                  <c:v>358.8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FE-4C90-A35E-D79E45FCDD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C9A6E4">
                    <a:shade val="30000"/>
                    <a:satMod val="115000"/>
                  </a:srgbClr>
                </a:gs>
                <a:gs pos="50000">
                  <a:srgbClr val="C9A6E4">
                    <a:shade val="67500"/>
                    <a:satMod val="115000"/>
                  </a:srgbClr>
                </a:gs>
                <a:gs pos="100000">
                  <a:srgbClr val="C9A6E4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4.9647352661097488E-17"/>
                  <c:y val="9.4394832499049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FE-4C90-A35E-D79E45FCDD08}"/>
                </c:ext>
              </c:extLst>
            </c:dLbl>
            <c:dLbl>
              <c:idx val="1"/>
              <c:layout>
                <c:manualLayout>
                  <c:x val="0"/>
                  <c:y val="0.11923557789353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FE-4C90-A35E-D79E45FCDD08}"/>
                </c:ext>
              </c:extLst>
            </c:dLbl>
            <c:dLbl>
              <c:idx val="2"/>
              <c:layout>
                <c:manualLayout>
                  <c:x val="1.354034350678691E-3"/>
                  <c:y val="9.9362981577946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FE-4C90-A35E-D79E45FCD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2023 год</c:v>
                </c:pt>
                <c:pt idx="1">
                  <c:v>Оценка 2023 год</c:v>
                </c:pt>
                <c:pt idx="2">
                  <c:v>Прогноз 2024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1222.5999999999999</c:v>
                </c:pt>
                <c:pt idx="1">
                  <c:v>1338.2</c:v>
                </c:pt>
                <c:pt idx="2">
                  <c:v>1245.8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4FE-4C90-A35E-D79E45FCDD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7080687013573326E-3"/>
                  <c:y val="0.10433113065684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FE-4C90-A35E-D79E45FCDD08}"/>
                </c:ext>
              </c:extLst>
            </c:dLbl>
            <c:dLbl>
              <c:idx val="1"/>
              <c:layout>
                <c:manualLayout>
                  <c:x val="5.416137402714764E-3"/>
                  <c:y val="0.1092992797357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FE-4C90-A35E-D79E45FCDD08}"/>
                </c:ext>
              </c:extLst>
            </c:dLbl>
            <c:dLbl>
              <c:idx val="2"/>
              <c:layout>
                <c:manualLayout>
                  <c:x val="-1.354034350678691E-3"/>
                  <c:y val="8.942668342015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FE-4C90-A35E-D79E45FCD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2023 год</c:v>
                </c:pt>
                <c:pt idx="1">
                  <c:v>Оценка 2023 год</c:v>
                </c:pt>
                <c:pt idx="2">
                  <c:v>Прогноз 2024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2404.9</c:v>
                </c:pt>
                <c:pt idx="1">
                  <c:v>2869.2</c:v>
                </c:pt>
                <c:pt idx="2">
                  <c:v>2245.8000000000002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4FE-4C90-A35E-D79E45FCDD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337856"/>
        <c:axId val="70715648"/>
        <c:axId val="42420736"/>
      </c:bar3DChart>
      <c:catAx>
        <c:axId val="11333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6">
                <a:satMod val="120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15648"/>
        <c:crosses val="autoZero"/>
        <c:auto val="0"/>
        <c:lblAlgn val="ctr"/>
        <c:lblOffset val="100"/>
        <c:noMultiLvlLbl val="0"/>
      </c:catAx>
      <c:valAx>
        <c:axId val="7071564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13337856"/>
        <c:crosses val="autoZero"/>
        <c:crossBetween val="between"/>
      </c:valAx>
      <c:serAx>
        <c:axId val="42420736"/>
        <c:scaling>
          <c:orientation val="minMax"/>
        </c:scaling>
        <c:delete val="1"/>
        <c:axPos val="b"/>
        <c:majorTickMark val="none"/>
        <c:minorTickMark val="none"/>
        <c:tickLblPos val="nextTo"/>
        <c:crossAx val="70715648"/>
        <c:crosses val="autoZero"/>
      </c:ser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6.8811909553517714E-3"/>
          <c:y val="2.9061520550924709E-2"/>
          <c:w val="0.26104769420744106"/>
          <c:h val="0.36896252529061713"/>
        </c:manualLayout>
      </c:layout>
      <c:overlay val="1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73063708956278"/>
          <c:y val="0.45338358633792875"/>
          <c:w val="0.52864967964803933"/>
          <c:h val="0.5115215350049009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75C-4489-B6C0-AED4A2950BC3}"/>
              </c:ext>
            </c:extLst>
          </c:dPt>
          <c:dPt>
            <c:idx val="1"/>
            <c:bubble3D val="0"/>
            <c:explosion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26-4265-80D6-F61926BF0C42}"/>
              </c:ext>
            </c:extLst>
          </c:dPt>
          <c:dPt>
            <c:idx val="2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26-4265-80D6-F61926BF0C42}"/>
              </c:ext>
            </c:extLst>
          </c:dPt>
          <c:dPt>
            <c:idx val="3"/>
            <c:bubble3D val="0"/>
            <c:explosion val="7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26-4265-80D6-F61926BF0C42}"/>
              </c:ext>
            </c:extLst>
          </c:dPt>
          <c:dPt>
            <c:idx val="4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75C-4489-B6C0-AED4A2950BC3}"/>
              </c:ext>
            </c:extLst>
          </c:dPt>
          <c:dPt>
            <c:idx val="5"/>
            <c:bubble3D val="0"/>
            <c:explosion val="4"/>
            <c:spPr>
              <a:solidFill>
                <a:srgbClr val="FF4B4B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26-4265-80D6-F61926BF0C42}"/>
              </c:ext>
            </c:extLst>
          </c:dPt>
          <c:dPt>
            <c:idx val="6"/>
            <c:bubble3D val="0"/>
            <c:explosion val="2"/>
            <c:spPr>
              <a:solidFill>
                <a:srgbClr val="987BB7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26-4265-80D6-F61926BF0C42}"/>
              </c:ext>
            </c:extLst>
          </c:dPt>
          <c:dPt>
            <c:idx val="7"/>
            <c:bubble3D val="0"/>
            <c:explosion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26-4265-80D6-F61926BF0C42}"/>
              </c:ext>
            </c:extLst>
          </c:dPt>
          <c:dLbls>
            <c:dLbl>
              <c:idx val="0"/>
              <c:layout>
                <c:manualLayout>
                  <c:x val="-3.5707332311425359E-2"/>
                  <c:y val="-4.936614359548266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Общегосударственные вопросы  </a:t>
                    </a:r>
                    <a:br>
                      <a:rPr lang="ru-RU" sz="1000" dirty="0"/>
                    </a:br>
                    <a:r>
                      <a:rPr lang="ru-RU" sz="1000" b="1" dirty="0"/>
                      <a:t>303</a:t>
                    </a:r>
                    <a:r>
                      <a:rPr lang="ru-RU" sz="1000" b="1" baseline="0" dirty="0"/>
                      <a:t> 424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75C-4489-B6C0-AED4A2950BC3}"/>
                </c:ext>
              </c:extLst>
            </c:dLbl>
            <c:dLbl>
              <c:idx val="1"/>
              <c:layout>
                <c:manualLayout>
                  <c:x val="8.1509610746866717E-2"/>
                  <c:y val="3.360205304929358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экономика</a:t>
                    </a:r>
                    <a:br>
                      <a:rPr lang="ru-RU" sz="1000" dirty="0"/>
                    </a:br>
                    <a:r>
                      <a:rPr lang="ru-RU" sz="1000" b="1" dirty="0"/>
                      <a:t>367</a:t>
                    </a:r>
                    <a:r>
                      <a:rPr lang="ru-RU" sz="1000" b="1" baseline="0" dirty="0"/>
                      <a:t> 278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26-4265-80D6-F61926BF0C42}"/>
                </c:ext>
              </c:extLst>
            </c:dLbl>
            <c:dLbl>
              <c:idx val="2"/>
              <c:layout>
                <c:manualLayout>
                  <c:x val="5.8923138209465813E-2"/>
                  <c:y val="0.270448174557763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Жилищно-коммунальное хозяйство</a:t>
                    </a:r>
                  </a:p>
                  <a:p>
                    <a:r>
                      <a:rPr lang="ru-RU" sz="1000" dirty="0"/>
                      <a:t> </a:t>
                    </a:r>
                    <a:r>
                      <a:rPr lang="ru-RU" sz="1000" b="1" dirty="0"/>
                      <a:t>132</a:t>
                    </a:r>
                    <a:r>
                      <a:rPr lang="ru-RU" sz="1000" b="1" baseline="0" dirty="0"/>
                      <a:t> 281</a:t>
                    </a:r>
                    <a:endParaRPr lang="ru-RU" sz="12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F26-4265-80D6-F61926BF0C42}"/>
                </c:ext>
              </c:extLst>
            </c:dLbl>
            <c:dLbl>
              <c:idx val="3"/>
              <c:layout>
                <c:manualLayout>
                  <c:x val="-0.17711767597394057"/>
                  <c:y val="8.1674400392967843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Образование</a:t>
                    </a:r>
                    <a:br>
                      <a:rPr lang="ru-RU" sz="1000" dirty="0"/>
                    </a:br>
                    <a:r>
                      <a:rPr lang="ru-RU" sz="1000" b="1" dirty="0"/>
                      <a:t>2</a:t>
                    </a:r>
                    <a:r>
                      <a:rPr lang="ru-RU" sz="1000" b="1" baseline="0" dirty="0"/>
                      <a:t> 192 188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26-4265-80D6-F61926BF0C42}"/>
                </c:ext>
              </c:extLst>
            </c:dLbl>
            <c:dLbl>
              <c:idx val="4"/>
              <c:layout>
                <c:manualLayout>
                  <c:x val="-3.3925280893567562E-2"/>
                  <c:y val="0.1021282342042399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Культура  </a:t>
                    </a:r>
                    <a:br>
                      <a:rPr lang="ru-RU" sz="1000" dirty="0"/>
                    </a:br>
                    <a:r>
                      <a:rPr lang="ru-RU" sz="1000" b="1" dirty="0"/>
                      <a:t>353</a:t>
                    </a:r>
                    <a:r>
                      <a:rPr lang="ru-RU" sz="1000" b="1" baseline="0" dirty="0"/>
                      <a:t> 949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75C-4489-B6C0-AED4A2950BC3}"/>
                </c:ext>
              </c:extLst>
            </c:dLbl>
            <c:dLbl>
              <c:idx val="5"/>
              <c:layout>
                <c:manualLayout>
                  <c:x val="-3.8496829611710109E-2"/>
                  <c:y val="7.4365247706271228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Физическая культура и спорт  </a:t>
                    </a:r>
                    <a:br>
                      <a:rPr lang="ru-RU" sz="1000" dirty="0"/>
                    </a:br>
                    <a:r>
                      <a:rPr lang="ru-RU" sz="1000" b="1" dirty="0"/>
                      <a:t>155</a:t>
                    </a:r>
                    <a:r>
                      <a:rPr lang="ru-RU" sz="1000" b="1" baseline="0" dirty="0"/>
                      <a:t> 207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26-4265-80D6-F61926BF0C42}"/>
                </c:ext>
              </c:extLst>
            </c:dLbl>
            <c:dLbl>
              <c:idx val="6"/>
              <c:layout>
                <c:manualLayout>
                  <c:x val="-6.2275923003505852E-2"/>
                  <c:y val="-8.995181679176850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политика  </a:t>
                    </a:r>
                    <a:br>
                      <a:rPr lang="ru-RU" sz="1000" dirty="0"/>
                    </a:br>
                    <a:r>
                      <a:rPr lang="ru-RU" sz="1000" b="1" dirty="0"/>
                      <a:t>605</a:t>
                    </a:r>
                    <a:r>
                      <a:rPr lang="ru-RU" sz="1000" b="1" baseline="0" dirty="0"/>
                      <a:t> 631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F26-4265-80D6-F61926BF0C42}"/>
                </c:ext>
              </c:extLst>
            </c:dLbl>
            <c:dLbl>
              <c:idx val="7"/>
              <c:layout>
                <c:manualLayout>
                  <c:x val="-6.4379608334041147E-2"/>
                  <c:y val="-8.587237199252986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Остальные отрасли  </a:t>
                    </a:r>
                    <a:br>
                      <a:rPr lang="ru-RU" sz="1000" dirty="0"/>
                    </a:br>
                    <a:r>
                      <a:rPr lang="ru-RU" sz="1000" b="1" dirty="0"/>
                      <a:t>50</a:t>
                    </a:r>
                    <a:r>
                      <a:rPr lang="ru-RU" sz="1000" b="1" baseline="0" dirty="0"/>
                      <a:t> 048</a:t>
                    </a:r>
                    <a:endParaRPr lang="ru-RU" sz="1000" b="1" dirty="0"/>
                  </a:p>
                  <a:p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F26-4265-80D6-F61926BF0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303424</c:v>
                </c:pt>
                <c:pt idx="1">
                  <c:v>367278</c:v>
                </c:pt>
                <c:pt idx="2">
                  <c:v>132281</c:v>
                </c:pt>
                <c:pt idx="3">
                  <c:v>2192188</c:v>
                </c:pt>
                <c:pt idx="4">
                  <c:v>353949</c:v>
                </c:pt>
                <c:pt idx="5">
                  <c:v>155207</c:v>
                </c:pt>
                <c:pt idx="6">
                  <c:v>605631</c:v>
                </c:pt>
                <c:pt idx="7">
                  <c:v>50048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F26-4265-80D6-F61926BF0C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32149231831766"/>
          <c:y val="0.42572538512424568"/>
          <c:w val="0.57929202531344148"/>
          <c:h val="0.51225758639241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ln w="28575">
              <a:solidFill>
                <a:schemeClr val="tx1">
                  <a:lumMod val="75000"/>
                  <a:lumOff val="25000"/>
                </a:schemeClr>
              </a:solidFill>
            </a:ln>
          </c:spPr>
          <c:explosion val="6"/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CA-47B1-8231-C7C3E4C5638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CA-47B1-8231-C7C3E4C5638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CA-47B1-8231-C7C3E4C56384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CA-47B1-8231-C7C3E4C56384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CA-47B1-8231-C7C3E4C56384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ACA-47B1-8231-C7C3E4C56384}"/>
              </c:ext>
            </c:extLst>
          </c:dPt>
          <c:dLbls>
            <c:dLbl>
              <c:idx val="0"/>
              <c:layout>
                <c:manualLayout>
                  <c:x val="0.12150616539396294"/>
                  <c:y val="-0.106219907948329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ru-RU" sz="1000" dirty="0">
                        <a:solidFill>
                          <a:schemeClr val="tx1"/>
                        </a:solidFill>
                      </a:rPr>
                      <a:t>Общегосударственные вопросы 
 </a:t>
                    </a:r>
                    <a:r>
                      <a:rPr lang="ru-RU" sz="1000" b="1" dirty="0">
                        <a:solidFill>
                          <a:schemeClr val="tx1"/>
                        </a:solidFill>
                      </a:rPr>
                      <a:t>303</a:t>
                    </a:r>
                    <a:r>
                      <a:rPr lang="ru-RU" sz="1000" b="1" baseline="0" dirty="0">
                        <a:solidFill>
                          <a:schemeClr val="tx1"/>
                        </a:solidFill>
                      </a:rPr>
                      <a:t> 181</a:t>
                    </a:r>
                    <a:r>
                      <a: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sz="1000" b="1" dirty="0">
                        <a:solidFill>
                          <a:srgbClr val="FF0000"/>
                        </a:solidFill>
                      </a:rPr>
                      <a:t>(-</a:t>
                    </a:r>
                    <a:r>
                      <a:rPr lang="ru-RU" sz="1000" b="1" baseline="0" dirty="0">
                        <a:solidFill>
                          <a:srgbClr val="FF0000"/>
                        </a:solidFill>
                      </a:rPr>
                      <a:t> 243</a:t>
                    </a:r>
                    <a:r>
                      <a:rPr lang="ru-RU" sz="1000" b="1" dirty="0">
                        <a:solidFill>
                          <a:srgbClr val="FF0000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ACA-47B1-8231-C7C3E4C56384}"/>
                </c:ext>
              </c:extLst>
            </c:dLbl>
            <c:dLbl>
              <c:idx val="1"/>
              <c:layout>
                <c:manualLayout>
                  <c:x val="0.16017242070512608"/>
                  <c:y val="5.62450702270825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экономика</a:t>
                    </a:r>
                  </a:p>
                  <a:p>
                    <a:r>
                      <a:rPr lang="ru-RU" sz="1000" b="1" dirty="0"/>
                      <a:t>444</a:t>
                    </a:r>
                    <a:r>
                      <a:rPr lang="ru-RU" sz="1000" b="1" baseline="0" dirty="0"/>
                      <a:t> 068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(+</a:t>
                    </a:r>
                    <a:r>
                      <a:rPr lang="ru-RU" sz="10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76 790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CA-47B1-8231-C7C3E4C56384}"/>
                </c:ext>
              </c:extLst>
            </c:dLbl>
            <c:dLbl>
              <c:idx val="2"/>
              <c:layout>
                <c:manualLayout>
                  <c:x val="0.13908189398742582"/>
                  <c:y val="0.3014046380733649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Жилищно-коммунальное хозяйство </a:t>
                    </a:r>
                    <a:r>
                      <a:rPr lang="ru-RU" sz="1000"/>
                      <a:t>
</a:t>
                    </a:r>
                    <a:r>
                      <a:rPr lang="ru-RU" sz="1000" b="1"/>
                      <a:t>168</a:t>
                    </a:r>
                    <a:r>
                      <a:rPr lang="ru-RU" sz="1000" b="1" baseline="0"/>
                      <a:t> 495</a:t>
                    </a:r>
                    <a:r>
                      <a:rPr lang="ru-RU" sz="1000" dirty="0"/>
                      <a:t>
</a:t>
                    </a:r>
                    <a:r>
                      <a: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+</a:t>
                    </a:r>
                    <a:r>
                      <a:rPr lang="ru-RU" sz="10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36 214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CA-47B1-8231-C7C3E4C56384}"/>
                </c:ext>
              </c:extLst>
            </c:dLbl>
            <c:dLbl>
              <c:idx val="3"/>
              <c:layout>
                <c:manualLayout>
                  <c:x val="-0.12146936805607614"/>
                  <c:y val="-0.16029288732961627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solidFill>
                          <a:schemeClr val="tx1"/>
                        </a:solidFill>
                      </a:rPr>
                      <a:t>Образование
 </a:t>
                    </a:r>
                    <a:r>
                      <a:rPr lang="ru-RU" sz="1000" b="1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000" b="1" baseline="0" dirty="0">
                        <a:solidFill>
                          <a:schemeClr val="tx1"/>
                        </a:solidFill>
                      </a:rPr>
                      <a:t> 884 399</a:t>
                    </a:r>
                    <a:r>
                      <a:rPr lang="ru-RU" sz="100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000" b="1" dirty="0">
                        <a:solidFill>
                          <a:srgbClr val="FF0000"/>
                        </a:solidFill>
                      </a:rPr>
                      <a:t>(-</a:t>
                    </a:r>
                    <a:r>
                      <a:rPr lang="ru-RU" sz="1000" b="1" baseline="0" dirty="0">
                        <a:solidFill>
                          <a:srgbClr val="FF0000"/>
                        </a:solidFill>
                      </a:rPr>
                      <a:t> 307 789</a:t>
                    </a:r>
                    <a:r>
                      <a:rPr lang="ru-RU" sz="1000" b="1" dirty="0">
                        <a:solidFill>
                          <a:srgbClr val="FF0000"/>
                        </a:solidFill>
                      </a:rPr>
                      <a:t>)</a:t>
                    </a:r>
                  </a:p>
                  <a:p>
                    <a:endParaRPr lang="ru-RU" sz="10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ACA-47B1-8231-C7C3E4C56384}"/>
                </c:ext>
              </c:extLst>
            </c:dLbl>
            <c:dLbl>
              <c:idx val="4"/>
              <c:layout>
                <c:manualLayout>
                  <c:x val="-5.3460528173494413E-2"/>
                  <c:y val="-7.488708876023737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Культура
 </a:t>
                    </a:r>
                    <a:r>
                      <a:rPr lang="ru-RU" sz="1000" b="1" dirty="0"/>
                      <a:t>359</a:t>
                    </a:r>
                    <a:r>
                      <a:rPr lang="ru-RU" sz="1000" b="1" baseline="0" dirty="0"/>
                      <a:t> 905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rgbClr val="006600"/>
                        </a:solidFill>
                      </a:rPr>
                      <a:t>(+5</a:t>
                    </a:r>
                    <a:r>
                      <a:rPr lang="ru-RU" sz="1000" b="1" baseline="0" dirty="0">
                        <a:solidFill>
                          <a:srgbClr val="006600"/>
                        </a:solidFill>
                      </a:rPr>
                      <a:t> 956)</a:t>
                    </a:r>
                  </a:p>
                  <a:p>
                    <a:endParaRPr lang="ru-RU" sz="12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ACA-47B1-8231-C7C3E4C56384}"/>
                </c:ext>
              </c:extLst>
            </c:dLbl>
            <c:dLbl>
              <c:idx val="5"/>
              <c:layout>
                <c:manualLayout>
                  <c:x val="-2.1716433129456713E-2"/>
                  <c:y val="-0.2402499160592761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Физическая культура и спорт 
</a:t>
                    </a:r>
                    <a:r>
                      <a:rPr lang="ru-RU" sz="1000" b="1" dirty="0"/>
                      <a:t> 136</a:t>
                    </a:r>
                    <a:r>
                      <a:rPr lang="ru-RU" sz="1000" b="1" baseline="0" dirty="0"/>
                      <a:t> 655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rgbClr val="FF0000"/>
                        </a:solidFill>
                      </a:rPr>
                      <a:t>(-</a:t>
                    </a:r>
                    <a:r>
                      <a:rPr lang="ru-RU" sz="1000" b="1" baseline="0" dirty="0">
                        <a:solidFill>
                          <a:srgbClr val="FF0000"/>
                        </a:solidFill>
                      </a:rPr>
                      <a:t> 18 552</a:t>
                    </a:r>
                    <a:r>
                      <a:rPr lang="ru-RU" sz="1000" b="1" dirty="0">
                        <a:solidFill>
                          <a:srgbClr val="FF0000"/>
                        </a:solidFill>
                      </a:rPr>
                      <a:t>)</a:t>
                    </a:r>
                  </a:p>
                  <a:p>
                    <a:endParaRPr lang="ru-RU" sz="12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ACA-47B1-8231-C7C3E4C56384}"/>
                </c:ext>
              </c:extLst>
            </c:dLbl>
            <c:dLbl>
              <c:idx val="6"/>
              <c:layout>
                <c:manualLayout>
                  <c:x val="4.3751066396535518E-2"/>
                  <c:y val="-0.174617840414527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политика
</a:t>
                    </a:r>
                    <a:r>
                      <a:rPr lang="ru-RU" sz="1000" b="1" dirty="0"/>
                      <a:t> 571</a:t>
                    </a:r>
                    <a:r>
                      <a:rPr lang="ru-RU" sz="1000" b="1" baseline="0" dirty="0"/>
                      <a:t> 499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rgbClr val="FF0000"/>
                        </a:solidFill>
                      </a:rPr>
                      <a:t>(-</a:t>
                    </a:r>
                    <a:r>
                      <a:rPr lang="ru-RU" sz="1000" b="1" baseline="0" dirty="0">
                        <a:solidFill>
                          <a:srgbClr val="FF0000"/>
                        </a:solidFill>
                      </a:rPr>
                      <a:t> 34 132</a:t>
                    </a:r>
                    <a:r>
                      <a:rPr lang="ru-RU" sz="1000" b="1" baseline="0" dirty="0">
                        <a:solidFill>
                          <a:srgbClr val="006600"/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ACA-47B1-8231-C7C3E4C56384}"/>
                </c:ext>
              </c:extLst>
            </c:dLbl>
            <c:dLbl>
              <c:idx val="7"/>
              <c:layout>
                <c:manualLayout>
                  <c:x val="6.577745318240856E-2"/>
                  <c:y val="-0.1295114256697664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Остальные отрасли
 </a:t>
                    </a:r>
                    <a:r>
                      <a:rPr lang="ru-RU" sz="1000" b="1" dirty="0"/>
                      <a:t>35</a:t>
                    </a:r>
                    <a:r>
                      <a:rPr lang="ru-RU" sz="1000" b="1" baseline="0" dirty="0"/>
                      <a:t> 442</a:t>
                    </a:r>
                    <a:r>
                      <a:rPr lang="ru-RU" sz="1000" dirty="0"/>
                      <a:t>  
</a:t>
                    </a:r>
                    <a:r>
                      <a:rPr lang="ru-RU" sz="1000" b="1" dirty="0">
                        <a:solidFill>
                          <a:srgbClr val="FF0000"/>
                        </a:solidFill>
                      </a:rPr>
                      <a:t>(-</a:t>
                    </a:r>
                    <a:r>
                      <a:rPr lang="ru-RU" sz="1000" b="1" baseline="0" dirty="0">
                        <a:solidFill>
                          <a:srgbClr val="FF0000"/>
                        </a:solidFill>
                      </a:rPr>
                      <a:t> 14 606)</a:t>
                    </a:r>
                  </a:p>
                  <a:p>
                    <a:endParaRPr lang="ru-RU" sz="12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ACA-47B1-8231-C7C3E4C56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303181</c:v>
                </c:pt>
                <c:pt idx="1">
                  <c:v>444068</c:v>
                </c:pt>
                <c:pt idx="2">
                  <c:v>168495</c:v>
                </c:pt>
                <c:pt idx="3">
                  <c:v>1884399</c:v>
                </c:pt>
                <c:pt idx="4">
                  <c:v>359905</c:v>
                </c:pt>
                <c:pt idx="5">
                  <c:v>136655</c:v>
                </c:pt>
                <c:pt idx="6">
                  <c:v>571499</c:v>
                </c:pt>
                <c:pt idx="7">
                  <c:v>35442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ACA-47B1-8231-C7C3E4C5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73070454612179"/>
          <c:y val="0.46087261938533952"/>
          <c:w val="0.52864967964803933"/>
          <c:h val="0.5115215350049009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7"/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26-4265-80D6-F61926BF0C4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26-4265-80D6-F61926BF0C42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26-4265-80D6-F61926BF0C42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26-4265-80D6-F61926BF0C42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26-4265-80D6-F61926BF0C42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26-4265-80D6-F61926BF0C42}"/>
              </c:ext>
            </c:extLst>
          </c:dPt>
          <c:dLbls>
            <c:dLbl>
              <c:idx val="0"/>
              <c:layout>
                <c:manualLayout>
                  <c:x val="-3.2862612039522489E-2"/>
                  <c:y val="-9.975720942006817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Общегосударственные вопросы  </a:t>
                    </a:r>
                    <a:br>
                      <a:rPr lang="ru-RU" sz="1000" dirty="0"/>
                    </a:br>
                    <a:r>
                      <a:rPr lang="ru-RU" sz="1000" b="1" dirty="0"/>
                      <a:t>317</a:t>
                    </a:r>
                    <a:r>
                      <a:rPr lang="ru-RU" sz="1000" b="1" baseline="0" dirty="0"/>
                      <a:t> 307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D1F-42B8-8C6D-13AACE2216A8}"/>
                </c:ext>
              </c:extLst>
            </c:dLbl>
            <c:dLbl>
              <c:idx val="1"/>
              <c:layout>
                <c:manualLayout>
                  <c:x val="7.4989411426993002E-2"/>
                  <c:y val="-1.6713420731029886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экономика</a:t>
                    </a:r>
                    <a:br>
                      <a:rPr lang="ru-RU" sz="1000" dirty="0"/>
                    </a:br>
                    <a:r>
                      <a:rPr lang="ru-RU" sz="1000" b="1" dirty="0"/>
                      <a:t>446</a:t>
                    </a:r>
                    <a:r>
                      <a:rPr lang="ru-RU" sz="1000" b="1" baseline="0" dirty="0"/>
                      <a:t> 231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26-4265-80D6-F61926BF0C42}"/>
                </c:ext>
              </c:extLst>
            </c:dLbl>
            <c:dLbl>
              <c:idx val="2"/>
              <c:layout>
                <c:manualLayout>
                  <c:x val="9.5385981920891608E-2"/>
                  <c:y val="0.21571318464615044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Жилищно-коммунальное хозяйство</a:t>
                    </a:r>
                  </a:p>
                  <a:p>
                    <a:r>
                      <a:rPr lang="ru-RU" sz="1000" dirty="0"/>
                      <a:t> </a:t>
                    </a:r>
                    <a:r>
                      <a:rPr lang="ru-RU" sz="1000" b="1" dirty="0"/>
                      <a:t>461 302</a:t>
                    </a:r>
                    <a:endParaRPr lang="ru-RU" sz="12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F26-4265-80D6-F61926BF0C42}"/>
                </c:ext>
              </c:extLst>
            </c:dLbl>
            <c:dLbl>
              <c:idx val="3"/>
              <c:layout>
                <c:manualLayout>
                  <c:x val="-5.0172740663223803E-2"/>
                  <c:y val="-0.158021393663161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Образование</a:t>
                    </a:r>
                    <a:br>
                      <a:rPr lang="ru-RU" sz="1000" dirty="0"/>
                    </a:br>
                    <a:r>
                      <a:rPr lang="ru-RU" sz="1000" b="1" dirty="0"/>
                      <a:t>2</a:t>
                    </a:r>
                    <a:r>
                      <a:rPr lang="ru-RU" sz="1000" b="1" baseline="0" dirty="0"/>
                      <a:t> 269 844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26-4265-80D6-F61926BF0C42}"/>
                </c:ext>
              </c:extLst>
            </c:dLbl>
            <c:dLbl>
              <c:idx val="4"/>
              <c:layout>
                <c:manualLayout>
                  <c:x val="-5.931928948507937E-2"/>
                  <c:y val="0.1416582339161059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Культура  </a:t>
                    </a:r>
                    <a:br>
                      <a:rPr lang="ru-RU" sz="1000" dirty="0"/>
                    </a:br>
                    <a:r>
                      <a:rPr lang="ru-RU" sz="1000" b="1" dirty="0"/>
                      <a:t>393</a:t>
                    </a:r>
                    <a:r>
                      <a:rPr lang="ru-RU" sz="1000" b="1" baseline="0" dirty="0"/>
                      <a:t> 279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D1F-42B8-8C6D-13AACE2216A8}"/>
                </c:ext>
              </c:extLst>
            </c:dLbl>
            <c:dLbl>
              <c:idx val="5"/>
              <c:layout>
                <c:manualLayout>
                  <c:x val="-2.0314673717765637E-2"/>
                  <c:y val="1.804250528947434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Физическая культура и спорт  </a:t>
                    </a:r>
                    <a:br>
                      <a:rPr lang="ru-RU" sz="1000" dirty="0"/>
                    </a:br>
                    <a:r>
                      <a:rPr lang="ru-RU" sz="1000" b="1" dirty="0"/>
                      <a:t>147</a:t>
                    </a:r>
                    <a:r>
                      <a:rPr lang="ru-RU" sz="1000" b="1" baseline="0" dirty="0"/>
                      <a:t> 095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26-4265-80D6-F61926BF0C42}"/>
                </c:ext>
              </c:extLst>
            </c:dLbl>
            <c:dLbl>
              <c:idx val="6"/>
              <c:layout>
                <c:manualLayout>
                  <c:x val="-6.5275912318164944E-2"/>
                  <c:y val="-7.871841139942899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политика  </a:t>
                    </a:r>
                    <a:br>
                      <a:rPr lang="ru-RU" sz="1000" dirty="0"/>
                    </a:br>
                    <a:r>
                      <a:rPr lang="ru-RU" sz="1000" b="1" dirty="0"/>
                      <a:t>656</a:t>
                    </a:r>
                    <a:r>
                      <a:rPr lang="ru-RU" sz="1000" b="1" baseline="0" dirty="0"/>
                      <a:t> 262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F26-4265-80D6-F61926BF0C42}"/>
                </c:ext>
              </c:extLst>
            </c:dLbl>
            <c:dLbl>
              <c:idx val="7"/>
              <c:layout>
                <c:manualLayout>
                  <c:x val="-5.8876798838777465E-2"/>
                  <c:y val="-5.820341379345567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Остальные отрасли  </a:t>
                    </a:r>
                    <a:br>
                      <a:rPr lang="ru-RU" sz="1000" dirty="0"/>
                    </a:br>
                    <a:r>
                      <a:rPr lang="ru-RU" sz="1000" b="1" dirty="0"/>
                      <a:t>94</a:t>
                    </a:r>
                    <a:r>
                      <a:rPr lang="ru-RU" sz="1000" b="1" baseline="0" dirty="0"/>
                      <a:t> 302</a:t>
                    </a:r>
                    <a:endParaRPr lang="ru-RU" sz="1000" b="1" dirty="0"/>
                  </a:p>
                  <a:p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F26-4265-80D6-F61926BF0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317307</c:v>
                </c:pt>
                <c:pt idx="1">
                  <c:v>446231</c:v>
                </c:pt>
                <c:pt idx="2">
                  <c:v>461302</c:v>
                </c:pt>
                <c:pt idx="3">
                  <c:v>2269844</c:v>
                </c:pt>
                <c:pt idx="4">
                  <c:v>393279</c:v>
                </c:pt>
                <c:pt idx="5">
                  <c:v>147095</c:v>
                </c:pt>
                <c:pt idx="6">
                  <c:v>656262</c:v>
                </c:pt>
                <c:pt idx="7">
                  <c:v>94302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F26-4265-80D6-F61926BF0C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22634664524453E-2"/>
          <c:y val="8.0597622759970844E-2"/>
          <c:w val="0.60810025755278441"/>
          <c:h val="0.59776283639794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местные</c:v>
                </c:pt>
              </c:strCache>
            </c:strRef>
          </c:tx>
          <c:spPr>
            <a:solidFill>
              <a:srgbClr val="FF898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8535729280403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44</a:t>
                    </a:r>
                    <a:r>
                      <a:rPr lang="en-US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756</a:t>
                    </a:r>
                    <a:r>
                      <a:rPr lang="en-US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6A1-428D-897B-422CA9C30066}"/>
                </c:ext>
              </c:extLst>
            </c:dLbl>
            <c:dLbl>
              <c:idx val="1"/>
              <c:layout>
                <c:manualLayout>
                  <c:x val="-1.495726520891839E-3"/>
                  <c:y val="5.0694016433491624E-3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chemeClr val="accent5">
                            <a:lumMod val="75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295  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A1-428D-897B-422CA9C30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2023 г.</c:v>
                </c:pt>
                <c:pt idx="1">
                  <c:v>2024 г.</c:v>
                </c:pt>
                <c:pt idx="3">
                  <c:v>2023 г.</c:v>
                </c:pt>
                <c:pt idx="4">
                  <c:v>2024 г.</c:v>
                </c:pt>
                <c:pt idx="6">
                  <c:v>2023 г.</c:v>
                </c:pt>
                <c:pt idx="7">
                  <c:v>2024 г.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96386</c:v>
                </c:pt>
                <c:pt idx="1">
                  <c:v>18938</c:v>
                </c:pt>
                <c:pt idx="3">
                  <c:v>27830</c:v>
                </c:pt>
                <c:pt idx="4">
                  <c:v>20790</c:v>
                </c:pt>
                <c:pt idx="6">
                  <c:v>15000</c:v>
                </c:pt>
                <c:pt idx="7">
                  <c:v>10635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A1-428D-897B-422CA9C300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 413</a:t>
                    </a:r>
                    <a:r>
                      <a:rPr lang="en-US" baseline="0" dirty="0">
                        <a:solidFill>
                          <a:srgbClr val="002060"/>
                        </a:solidFill>
                      </a:rPr>
                      <a:t> 115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  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203-4510-856C-DC6537B12B5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 62</a:t>
                    </a:r>
                    <a:r>
                      <a:rPr lang="en-US" baseline="0" dirty="0">
                        <a:solidFill>
                          <a:srgbClr val="002060"/>
                        </a:solidFill>
                      </a:rPr>
                      <a:t> 50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8  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203-4510-856C-DC6537B12B57}"/>
                </c:ext>
              </c:extLst>
            </c:dLbl>
            <c:dLbl>
              <c:idx val="7"/>
              <c:layout>
                <c:manualLayout>
                  <c:x val="-5.0875757394478159E-3"/>
                  <c:y val="-1.61195245519941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03-4510-856C-DC6537B12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2023 г.</c:v>
                </c:pt>
                <c:pt idx="1">
                  <c:v>2024 г.</c:v>
                </c:pt>
                <c:pt idx="3">
                  <c:v>2023 г.</c:v>
                </c:pt>
                <c:pt idx="4">
                  <c:v>2024 г.</c:v>
                </c:pt>
                <c:pt idx="6">
                  <c:v>2023 г.</c:v>
                </c:pt>
                <c:pt idx="7">
                  <c:v>2024 г.</c:v>
                </c:pt>
              </c:strCache>
            </c:strRef>
          </c:cat>
          <c:val>
            <c:numRef>
              <c:f>Лист1!$C$2:$C$9</c:f>
              <c:numCache>
                <c:formatCode>_-* #,##0_р_._-;\-* #,##0_р_._-;_-* "-"??_р_._-;_-@_-</c:formatCode>
                <c:ptCount val="8"/>
                <c:pt idx="0">
                  <c:v>562952</c:v>
                </c:pt>
                <c:pt idx="1">
                  <c:v>162508</c:v>
                </c:pt>
                <c:pt idx="3">
                  <c:v>147776</c:v>
                </c:pt>
                <c:pt idx="4">
                  <c:v>232295</c:v>
                </c:pt>
                <c:pt idx="6">
                  <c:v>90000</c:v>
                </c:pt>
                <c:pt idx="7">
                  <c:v>22653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A1-428D-897B-422CA9C30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3715200"/>
        <c:axId val="70741376"/>
      </c:barChart>
      <c:catAx>
        <c:axId val="11371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endParaRPr lang="ru-RU"/>
          </a:p>
        </c:txPr>
        <c:crossAx val="70741376"/>
        <c:crosses val="autoZero"/>
        <c:auto val="1"/>
        <c:lblAlgn val="ctr"/>
        <c:lblOffset val="100"/>
        <c:noMultiLvlLbl val="0"/>
      </c:catAx>
      <c:valAx>
        <c:axId val="70741376"/>
        <c:scaling>
          <c:orientation val="minMax"/>
        </c:scaling>
        <c:delete val="1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113715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0749853899680977"/>
          <c:w val="0.61186503525980396"/>
          <c:h val="7.1018967350528775E-2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3E438-4269-463A-A1E8-496506158B39}" type="doc">
      <dgm:prSet loTypeId="urn:microsoft.com/office/officeart/2005/8/layout/equation1" loCatId="process" qsTypeId="urn:microsoft.com/office/officeart/2005/8/quickstyle/3d3" qsCatId="3D" csTypeId="urn:microsoft.com/office/officeart/2005/8/colors/colorful5" csCatId="colorful" phldr="1"/>
      <dgm:spPr/>
    </dgm:pt>
    <dgm:pt modelId="{DEC0319F-8124-47DF-9B60-6DE6481B306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/>
            <a:t>доходы</a:t>
          </a:r>
          <a:endParaRPr lang="ru-RU" b="1" dirty="0"/>
        </a:p>
      </dgm:t>
    </dgm:pt>
    <dgm:pt modelId="{DA1E6D44-5837-4E98-8E4E-5257BEBD0405}" type="parTrans" cxnId="{916F19E3-EDC2-45D3-ABF7-740BCA9D78C0}">
      <dgm:prSet/>
      <dgm:spPr/>
      <dgm:t>
        <a:bodyPr/>
        <a:lstStyle/>
        <a:p>
          <a:endParaRPr lang="ru-RU"/>
        </a:p>
      </dgm:t>
    </dgm:pt>
    <dgm:pt modelId="{B03951C2-B713-463D-BAAC-7601EB7DDDC9}" type="sibTrans" cxnId="{916F19E3-EDC2-45D3-ABF7-740BCA9D78C0}">
      <dgm:prSet/>
      <dgm:spPr/>
      <dgm:t>
        <a:bodyPr/>
        <a:lstStyle/>
        <a:p>
          <a:endParaRPr lang="ru-RU"/>
        </a:p>
      </dgm:t>
    </dgm:pt>
    <dgm:pt modelId="{5A8D68C5-E02A-4641-A539-3F112AC1800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/>
            <a:t>расходы</a:t>
          </a:r>
        </a:p>
      </dgm:t>
    </dgm:pt>
    <dgm:pt modelId="{153977B2-1188-4531-A527-AA79E85B8D68}" type="parTrans" cxnId="{2D3494F6-8815-4217-B111-9AE39816284E}">
      <dgm:prSet/>
      <dgm:spPr/>
      <dgm:t>
        <a:bodyPr/>
        <a:lstStyle/>
        <a:p>
          <a:endParaRPr lang="ru-RU"/>
        </a:p>
      </dgm:t>
    </dgm:pt>
    <dgm:pt modelId="{448611FB-740A-477B-9E46-D71EE6D27A14}" type="sibTrans" cxnId="{2D3494F6-8815-4217-B111-9AE39816284E}">
      <dgm:prSet/>
      <dgm:spPr/>
      <dgm:t>
        <a:bodyPr/>
        <a:lstStyle/>
        <a:p>
          <a:endParaRPr lang="ru-RU"/>
        </a:p>
      </dgm:t>
    </dgm:pt>
    <dgm:pt modelId="{EA7D8D57-80A8-4C26-BAAB-61FC3368722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/>
            <a:t>дефицит </a:t>
          </a:r>
        </a:p>
        <a:p>
          <a:r>
            <a:rPr lang="ru-RU" b="1" dirty="0"/>
            <a:t>или профицит</a:t>
          </a:r>
        </a:p>
      </dgm:t>
    </dgm:pt>
    <dgm:pt modelId="{6D1982D0-21BA-414D-B114-1BE45C7A42F9}" type="parTrans" cxnId="{4DCC44C0-05AB-45D9-A9A6-0B2745AB8AB3}">
      <dgm:prSet/>
      <dgm:spPr/>
      <dgm:t>
        <a:bodyPr/>
        <a:lstStyle/>
        <a:p>
          <a:endParaRPr lang="ru-RU"/>
        </a:p>
      </dgm:t>
    </dgm:pt>
    <dgm:pt modelId="{223A4523-95EB-491F-B69A-3BE3AADCE0DE}" type="sibTrans" cxnId="{4DCC44C0-05AB-45D9-A9A6-0B2745AB8AB3}">
      <dgm:prSet/>
      <dgm:spPr/>
      <dgm:t>
        <a:bodyPr/>
        <a:lstStyle/>
        <a:p>
          <a:endParaRPr lang="ru-RU"/>
        </a:p>
      </dgm:t>
    </dgm:pt>
    <dgm:pt modelId="{C84D2A0D-6ECE-4807-918A-98005DDD83E0}" type="pres">
      <dgm:prSet presAssocID="{62B3E438-4269-463A-A1E8-496506158B39}" presName="linearFlow" presStyleCnt="0">
        <dgm:presLayoutVars>
          <dgm:dir/>
          <dgm:resizeHandles val="exact"/>
        </dgm:presLayoutVars>
      </dgm:prSet>
      <dgm:spPr/>
    </dgm:pt>
    <dgm:pt modelId="{7D208113-CEBC-441F-A806-0355DB7B978B}" type="pres">
      <dgm:prSet presAssocID="{DEC0319F-8124-47DF-9B60-6DE6481B30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F3B02-F1F8-49C8-991A-680255658C41}" type="pres">
      <dgm:prSet presAssocID="{B03951C2-B713-463D-BAAC-7601EB7DDDC9}" presName="spacerL" presStyleCnt="0"/>
      <dgm:spPr/>
    </dgm:pt>
    <dgm:pt modelId="{E47910E7-88C9-4901-B18A-91CD08E4AEB0}" type="pres">
      <dgm:prSet presAssocID="{B03951C2-B713-463D-BAAC-7601EB7DDDC9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B8E61E3A-D723-4B3D-8F08-1F5794EE76A1}" type="pres">
      <dgm:prSet presAssocID="{B03951C2-B713-463D-BAAC-7601EB7DDDC9}" presName="spacerR" presStyleCnt="0"/>
      <dgm:spPr/>
    </dgm:pt>
    <dgm:pt modelId="{61307A3F-357C-47FC-B578-EC7E9FEB33CC}" type="pres">
      <dgm:prSet presAssocID="{5A8D68C5-E02A-4641-A539-3F112AC180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0F235-1178-44CB-B445-E49E9270E86E}" type="pres">
      <dgm:prSet presAssocID="{448611FB-740A-477B-9E46-D71EE6D27A14}" presName="spacerL" presStyleCnt="0"/>
      <dgm:spPr/>
    </dgm:pt>
    <dgm:pt modelId="{32C32E1A-248F-429E-8D8B-0B47ACA316BA}" type="pres">
      <dgm:prSet presAssocID="{448611FB-740A-477B-9E46-D71EE6D27A1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08580C8-092E-4A78-A30A-5D6BEDBDA482}" type="pres">
      <dgm:prSet presAssocID="{448611FB-740A-477B-9E46-D71EE6D27A14}" presName="spacerR" presStyleCnt="0"/>
      <dgm:spPr/>
    </dgm:pt>
    <dgm:pt modelId="{F169F232-A3D2-488D-89DF-235ECD6A4FF0}" type="pres">
      <dgm:prSet presAssocID="{EA7D8D57-80A8-4C26-BAAB-61FC336872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0F022-A146-4DC5-8874-A38452E22CB7}" type="presOf" srcId="{EA7D8D57-80A8-4C26-BAAB-61FC33687228}" destId="{F169F232-A3D2-488D-89DF-235ECD6A4FF0}" srcOrd="0" destOrd="0" presId="urn:microsoft.com/office/officeart/2005/8/layout/equation1"/>
    <dgm:cxn modelId="{916F19E3-EDC2-45D3-ABF7-740BCA9D78C0}" srcId="{62B3E438-4269-463A-A1E8-496506158B39}" destId="{DEC0319F-8124-47DF-9B60-6DE6481B306F}" srcOrd="0" destOrd="0" parTransId="{DA1E6D44-5837-4E98-8E4E-5257BEBD0405}" sibTransId="{B03951C2-B713-463D-BAAC-7601EB7DDDC9}"/>
    <dgm:cxn modelId="{F0170B6F-FC8E-42B8-81E8-04ADE464468C}" type="presOf" srcId="{5A8D68C5-E02A-4641-A539-3F112AC18003}" destId="{61307A3F-357C-47FC-B578-EC7E9FEB33CC}" srcOrd="0" destOrd="0" presId="urn:microsoft.com/office/officeart/2005/8/layout/equation1"/>
    <dgm:cxn modelId="{0ACD7431-BCCF-45D8-9E86-842B86620FA7}" type="presOf" srcId="{448611FB-740A-477B-9E46-D71EE6D27A14}" destId="{32C32E1A-248F-429E-8D8B-0B47ACA316BA}" srcOrd="0" destOrd="0" presId="urn:microsoft.com/office/officeart/2005/8/layout/equation1"/>
    <dgm:cxn modelId="{079F1455-7712-4B48-B53C-0E064CFF81D2}" type="presOf" srcId="{DEC0319F-8124-47DF-9B60-6DE6481B306F}" destId="{7D208113-CEBC-441F-A806-0355DB7B978B}" srcOrd="0" destOrd="0" presId="urn:microsoft.com/office/officeart/2005/8/layout/equation1"/>
    <dgm:cxn modelId="{0C7F96FE-0AA1-4BBC-8631-E3145A29B80D}" type="presOf" srcId="{B03951C2-B713-463D-BAAC-7601EB7DDDC9}" destId="{E47910E7-88C9-4901-B18A-91CD08E4AEB0}" srcOrd="0" destOrd="0" presId="urn:microsoft.com/office/officeart/2005/8/layout/equation1"/>
    <dgm:cxn modelId="{2D3494F6-8815-4217-B111-9AE39816284E}" srcId="{62B3E438-4269-463A-A1E8-496506158B39}" destId="{5A8D68C5-E02A-4641-A539-3F112AC18003}" srcOrd="1" destOrd="0" parTransId="{153977B2-1188-4531-A527-AA79E85B8D68}" sibTransId="{448611FB-740A-477B-9E46-D71EE6D27A14}"/>
    <dgm:cxn modelId="{4DCC44C0-05AB-45D9-A9A6-0B2745AB8AB3}" srcId="{62B3E438-4269-463A-A1E8-496506158B39}" destId="{EA7D8D57-80A8-4C26-BAAB-61FC33687228}" srcOrd="2" destOrd="0" parTransId="{6D1982D0-21BA-414D-B114-1BE45C7A42F9}" sibTransId="{223A4523-95EB-491F-B69A-3BE3AADCE0DE}"/>
    <dgm:cxn modelId="{D790F362-B43C-4524-A5E2-3C9806E39B15}" type="presOf" srcId="{62B3E438-4269-463A-A1E8-496506158B39}" destId="{C84D2A0D-6ECE-4807-918A-98005DDD83E0}" srcOrd="0" destOrd="0" presId="urn:microsoft.com/office/officeart/2005/8/layout/equation1"/>
    <dgm:cxn modelId="{D5406DD8-D52E-4FC1-9C5B-0A910F3C68D2}" type="presParOf" srcId="{C84D2A0D-6ECE-4807-918A-98005DDD83E0}" destId="{7D208113-CEBC-441F-A806-0355DB7B978B}" srcOrd="0" destOrd="0" presId="urn:microsoft.com/office/officeart/2005/8/layout/equation1"/>
    <dgm:cxn modelId="{DA4151C2-42FE-472B-9EB9-3121B99ADDC4}" type="presParOf" srcId="{C84D2A0D-6ECE-4807-918A-98005DDD83E0}" destId="{F4CF3B02-F1F8-49C8-991A-680255658C41}" srcOrd="1" destOrd="0" presId="urn:microsoft.com/office/officeart/2005/8/layout/equation1"/>
    <dgm:cxn modelId="{3E41D403-FD7A-482A-B82D-6E28ED997FC4}" type="presParOf" srcId="{C84D2A0D-6ECE-4807-918A-98005DDD83E0}" destId="{E47910E7-88C9-4901-B18A-91CD08E4AEB0}" srcOrd="2" destOrd="0" presId="urn:microsoft.com/office/officeart/2005/8/layout/equation1"/>
    <dgm:cxn modelId="{C30D626D-C201-4FAE-A6B2-A50E4104F3A4}" type="presParOf" srcId="{C84D2A0D-6ECE-4807-918A-98005DDD83E0}" destId="{B8E61E3A-D723-4B3D-8F08-1F5794EE76A1}" srcOrd="3" destOrd="0" presId="urn:microsoft.com/office/officeart/2005/8/layout/equation1"/>
    <dgm:cxn modelId="{284F922F-091B-40BA-A98D-6B428C30475A}" type="presParOf" srcId="{C84D2A0D-6ECE-4807-918A-98005DDD83E0}" destId="{61307A3F-357C-47FC-B578-EC7E9FEB33CC}" srcOrd="4" destOrd="0" presId="urn:microsoft.com/office/officeart/2005/8/layout/equation1"/>
    <dgm:cxn modelId="{D891F8D6-9467-47B1-9490-832712E34EFF}" type="presParOf" srcId="{C84D2A0D-6ECE-4807-918A-98005DDD83E0}" destId="{EAE0F235-1178-44CB-B445-E49E9270E86E}" srcOrd="5" destOrd="0" presId="urn:microsoft.com/office/officeart/2005/8/layout/equation1"/>
    <dgm:cxn modelId="{6D787A09-CDDC-40B7-80D9-91059E5D3BD7}" type="presParOf" srcId="{C84D2A0D-6ECE-4807-918A-98005DDD83E0}" destId="{32C32E1A-248F-429E-8D8B-0B47ACA316BA}" srcOrd="6" destOrd="0" presId="urn:microsoft.com/office/officeart/2005/8/layout/equation1"/>
    <dgm:cxn modelId="{82BBE603-358A-4E0B-8FBC-56CA63FBFE50}" type="presParOf" srcId="{C84D2A0D-6ECE-4807-918A-98005DDD83E0}" destId="{508580C8-092E-4A78-A30A-5D6BEDBDA482}" srcOrd="7" destOrd="0" presId="urn:microsoft.com/office/officeart/2005/8/layout/equation1"/>
    <dgm:cxn modelId="{86C90F56-C8BA-4595-9D7A-4412D55A67C7}" type="presParOf" srcId="{C84D2A0D-6ECE-4807-918A-98005DDD83E0}" destId="{F169F232-A3D2-488D-89DF-235ECD6A4F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CEC77-76C5-4B80-AA3F-FE1EF1DA1EF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D807AB58-C7B0-404E-B8EF-2DCF51769C0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Доходы</a:t>
          </a:r>
        </a:p>
        <a:p>
          <a:r>
            <a: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3 850 411,7</a:t>
          </a:r>
        </a:p>
      </dgm:t>
    </dgm:pt>
    <dgm:pt modelId="{6E9B9EBC-ED57-423F-86F7-6DEDF087FD53}" type="parTrans" cxnId="{C83A7737-B7FC-4687-8C6C-BA515D94C612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6F0EF8E2-2DE1-4B7A-B87E-7FB0473B594B}" type="sibTrans" cxnId="{C83A7737-B7FC-4687-8C6C-BA515D94C612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CDB208F8-ABCB-47AE-9A41-12E61B97CA3B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Расходы</a:t>
          </a:r>
        </a:p>
        <a:p>
          <a:r>
            <a: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3 903 643,9</a:t>
          </a:r>
        </a:p>
      </dgm:t>
    </dgm:pt>
    <dgm:pt modelId="{1F87C8D6-9331-4FB5-8180-64EED7F405BD}" type="parTrans" cxnId="{7CDB4374-DA58-45DE-9D8D-17332FD489DF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D9C9888F-B2C1-4126-BE66-74116E4A9955}" type="sibTrans" cxnId="{7CDB4374-DA58-45DE-9D8D-17332FD489DF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CB5CC0A4-B162-4564-83E7-69E184B3BD3D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Дефицит </a:t>
          </a:r>
        </a:p>
        <a:p>
          <a:r>
            <a:rPr lang="ru-RU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53 232,2</a:t>
          </a:r>
        </a:p>
      </dgm:t>
    </dgm:pt>
    <dgm:pt modelId="{B68B8FAD-F33E-4E69-BEEC-832F89842082}" type="parTrans" cxnId="{93C62D4A-ED2E-4033-BED8-779F28F6A97F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65FB97BF-0C9C-4179-B204-D0A9F6C3A1B9}" type="sibTrans" cxnId="{93C62D4A-ED2E-4033-BED8-779F28F6A97F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A44BB23B-6B65-498C-A685-009978AA03CB}" type="pres">
      <dgm:prSet presAssocID="{7C2CEC77-76C5-4B80-AA3F-FE1EF1DA1EF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3F921C-4B0B-479A-8AA5-3844538EC08F}" type="pres">
      <dgm:prSet presAssocID="{D807AB58-C7B0-404E-B8EF-2DCF51769C07}" presName="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F14BBDD-4CB5-4841-B86E-C7218B127666}" type="pres">
      <dgm:prSet presAssocID="{D807AB58-C7B0-404E-B8EF-2DCF51769C07}" presName="Accent" presStyleLbl="node1" presStyleIdx="0" presStyleCnt="3"/>
      <dgm:spPr>
        <a:solidFill>
          <a:schemeClr val="accent1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4E43E9D-16AC-4FCC-A007-01376F06A47F}" type="pres">
      <dgm:prSet presAssocID="{D807AB58-C7B0-404E-B8EF-2DCF51769C0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1D5C7-5859-4590-86EF-6412F96A1AB5}" type="pres">
      <dgm:prSet presAssocID="{CDB208F8-ABCB-47AE-9A41-12E61B97CA3B}" presName="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BFB60AF-AA0F-49DE-9E49-5A46E3113C6E}" type="pres">
      <dgm:prSet presAssocID="{CDB208F8-ABCB-47AE-9A41-12E61B97CA3B}" presName="Accent" presStyleLbl="node1" presStyleIdx="1" presStyleCnt="3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52AB89D-C517-40A2-BC27-F897E1A8A795}" type="pres">
      <dgm:prSet presAssocID="{CDB208F8-ABCB-47AE-9A41-12E61B97CA3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CE26C-94C2-48EC-B864-08425D408010}" type="pres">
      <dgm:prSet presAssocID="{CB5CC0A4-B162-4564-83E7-69E184B3BD3D}" presName="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9556046-5F62-4C47-AFFD-2B78ECE81E56}" type="pres">
      <dgm:prSet presAssocID="{CB5CC0A4-B162-4564-83E7-69E184B3BD3D}" presName="Accent" presStyleLbl="node1" presStyleIdx="2" presStyleCnt="3"/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84EEC3B-2255-4F0F-B59B-740A3B0295CA}" type="pres">
      <dgm:prSet presAssocID="{CB5CC0A4-B162-4564-83E7-69E184B3BD3D}" presName="Parent3" presStyleLbl="revTx" presStyleIdx="2" presStyleCnt="3" custScaleX="103369" custScaleY="106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3A7737-B7FC-4687-8C6C-BA515D94C612}" srcId="{7C2CEC77-76C5-4B80-AA3F-FE1EF1DA1EF0}" destId="{D807AB58-C7B0-404E-B8EF-2DCF51769C07}" srcOrd="0" destOrd="0" parTransId="{6E9B9EBC-ED57-423F-86F7-6DEDF087FD53}" sibTransId="{6F0EF8E2-2DE1-4B7A-B87E-7FB0473B594B}"/>
    <dgm:cxn modelId="{D48791E9-EDF0-40AA-90DF-3A4C193AC8D4}" type="presOf" srcId="{7C2CEC77-76C5-4B80-AA3F-FE1EF1DA1EF0}" destId="{A44BB23B-6B65-498C-A685-009978AA03CB}" srcOrd="0" destOrd="0" presId="urn:microsoft.com/office/officeart/2009/layout/CircleArrowProcess"/>
    <dgm:cxn modelId="{14F0F9C8-14A2-4CED-BC64-AE9BEF570DBE}" type="presOf" srcId="{D807AB58-C7B0-404E-B8EF-2DCF51769C07}" destId="{A4E43E9D-16AC-4FCC-A007-01376F06A47F}" srcOrd="0" destOrd="0" presId="urn:microsoft.com/office/officeart/2009/layout/CircleArrowProcess"/>
    <dgm:cxn modelId="{7CDB4374-DA58-45DE-9D8D-17332FD489DF}" srcId="{7C2CEC77-76C5-4B80-AA3F-FE1EF1DA1EF0}" destId="{CDB208F8-ABCB-47AE-9A41-12E61B97CA3B}" srcOrd="1" destOrd="0" parTransId="{1F87C8D6-9331-4FB5-8180-64EED7F405BD}" sibTransId="{D9C9888F-B2C1-4126-BE66-74116E4A9955}"/>
    <dgm:cxn modelId="{93C62D4A-ED2E-4033-BED8-779F28F6A97F}" srcId="{7C2CEC77-76C5-4B80-AA3F-FE1EF1DA1EF0}" destId="{CB5CC0A4-B162-4564-83E7-69E184B3BD3D}" srcOrd="2" destOrd="0" parTransId="{B68B8FAD-F33E-4E69-BEEC-832F89842082}" sibTransId="{65FB97BF-0C9C-4179-B204-D0A9F6C3A1B9}"/>
    <dgm:cxn modelId="{216F378F-B1E6-4661-8333-88E03600D4F4}" type="presOf" srcId="{CB5CC0A4-B162-4564-83E7-69E184B3BD3D}" destId="{184EEC3B-2255-4F0F-B59B-740A3B0295CA}" srcOrd="0" destOrd="0" presId="urn:microsoft.com/office/officeart/2009/layout/CircleArrowProcess"/>
    <dgm:cxn modelId="{5026451A-E95D-46F9-9D35-8278EFAB9FD4}" type="presOf" srcId="{CDB208F8-ABCB-47AE-9A41-12E61B97CA3B}" destId="{652AB89D-C517-40A2-BC27-F897E1A8A795}" srcOrd="0" destOrd="0" presId="urn:microsoft.com/office/officeart/2009/layout/CircleArrowProcess"/>
    <dgm:cxn modelId="{FF2B49E8-636C-4FA1-8D26-885E5DFDC782}" type="presParOf" srcId="{A44BB23B-6B65-498C-A685-009978AA03CB}" destId="{373F921C-4B0B-479A-8AA5-3844538EC08F}" srcOrd="0" destOrd="0" presId="urn:microsoft.com/office/officeart/2009/layout/CircleArrowProcess"/>
    <dgm:cxn modelId="{E09EFAED-61D2-40CD-98DA-FE0373B0DF27}" type="presParOf" srcId="{373F921C-4B0B-479A-8AA5-3844538EC08F}" destId="{FF14BBDD-4CB5-4841-B86E-C7218B127666}" srcOrd="0" destOrd="0" presId="urn:microsoft.com/office/officeart/2009/layout/CircleArrowProcess"/>
    <dgm:cxn modelId="{0CE34404-8173-479B-A8CC-424F68CABBD7}" type="presParOf" srcId="{A44BB23B-6B65-498C-A685-009978AA03CB}" destId="{A4E43E9D-16AC-4FCC-A007-01376F06A47F}" srcOrd="1" destOrd="0" presId="urn:microsoft.com/office/officeart/2009/layout/CircleArrowProcess"/>
    <dgm:cxn modelId="{250D9D5C-A4C0-418D-9A83-92AB7D443D8C}" type="presParOf" srcId="{A44BB23B-6B65-498C-A685-009978AA03CB}" destId="{86E1D5C7-5859-4590-86EF-6412F96A1AB5}" srcOrd="2" destOrd="0" presId="urn:microsoft.com/office/officeart/2009/layout/CircleArrowProcess"/>
    <dgm:cxn modelId="{B03A000C-024B-47DE-8B0C-D8C5EA836AED}" type="presParOf" srcId="{86E1D5C7-5859-4590-86EF-6412F96A1AB5}" destId="{FBFB60AF-AA0F-49DE-9E49-5A46E3113C6E}" srcOrd="0" destOrd="0" presId="urn:microsoft.com/office/officeart/2009/layout/CircleArrowProcess"/>
    <dgm:cxn modelId="{6B56F778-0725-4425-B223-55B3D13C55FC}" type="presParOf" srcId="{A44BB23B-6B65-498C-A685-009978AA03CB}" destId="{652AB89D-C517-40A2-BC27-F897E1A8A795}" srcOrd="3" destOrd="0" presId="urn:microsoft.com/office/officeart/2009/layout/CircleArrowProcess"/>
    <dgm:cxn modelId="{2F5BAF15-50CB-4CCC-AE63-E3755D52E69A}" type="presParOf" srcId="{A44BB23B-6B65-498C-A685-009978AA03CB}" destId="{F2FCE26C-94C2-48EC-B864-08425D408010}" srcOrd="4" destOrd="0" presId="urn:microsoft.com/office/officeart/2009/layout/CircleArrowProcess"/>
    <dgm:cxn modelId="{853968A3-1EC3-4821-9FF2-DDA4BC2042C8}" type="presParOf" srcId="{F2FCE26C-94C2-48EC-B864-08425D408010}" destId="{39556046-5F62-4C47-AFFD-2B78ECE81E56}" srcOrd="0" destOrd="0" presId="urn:microsoft.com/office/officeart/2009/layout/CircleArrowProcess"/>
    <dgm:cxn modelId="{99BE566F-42CE-4C2F-81C5-F4EEF05B4ED2}" type="presParOf" srcId="{A44BB23B-6B65-498C-A685-009978AA03CB}" destId="{184EEC3B-2255-4F0F-B59B-740A3B0295C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08BA3-2736-4934-B5B9-E3028534B0E4}" type="doc">
      <dgm:prSet loTypeId="urn:microsoft.com/office/officeart/2005/8/layout/arrow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EDFFA27-9B2B-4593-A48A-3DFDC7AD400C}">
      <dgm:prSet phldrT="[Текст]" custT="1"/>
      <dgm:spPr/>
      <dgm:t>
        <a:bodyPr/>
        <a:lstStyle/>
        <a:p>
          <a:pPr algn="ctr"/>
          <a:r>
            <a:rPr lang="ru-RU" sz="18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Источники финансирования дефицита</a:t>
          </a:r>
        </a:p>
      </dgm:t>
    </dgm:pt>
    <dgm:pt modelId="{4ED8E94B-B94B-4A36-9F81-BDC7E96E637C}" type="parTrans" cxnId="{94E58361-8E59-452C-8A8A-352BF579CE7C}">
      <dgm:prSet/>
      <dgm:spPr/>
      <dgm:t>
        <a:bodyPr/>
        <a:lstStyle/>
        <a:p>
          <a:endParaRPr lang="ru-RU"/>
        </a:p>
      </dgm:t>
    </dgm:pt>
    <dgm:pt modelId="{633E1EE5-7EE5-4997-9AA2-56BF47A44AC9}" type="sibTrans" cxnId="{94E58361-8E59-452C-8A8A-352BF579CE7C}">
      <dgm:prSet/>
      <dgm:spPr/>
      <dgm:t>
        <a:bodyPr/>
        <a:lstStyle/>
        <a:p>
          <a:endParaRPr lang="ru-RU"/>
        </a:p>
      </dgm:t>
    </dgm:pt>
    <dgm:pt modelId="{8697F7D3-3C9C-41D8-8F22-C3DCB026FC09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002060"/>
              </a:solidFill>
              <a:latin typeface="+mn-lt"/>
            </a:rPr>
            <a:t>Привлеченные заимствования</a:t>
          </a:r>
        </a:p>
      </dgm:t>
    </dgm:pt>
    <dgm:pt modelId="{769F76A4-BE9B-48DF-ADDA-829C074197DF}" type="parTrans" cxnId="{A2AA5DF3-78E4-4937-8361-5CB975661269}">
      <dgm:prSet/>
      <dgm:spPr/>
      <dgm:t>
        <a:bodyPr/>
        <a:lstStyle/>
        <a:p>
          <a:endParaRPr lang="ru-RU"/>
        </a:p>
      </dgm:t>
    </dgm:pt>
    <dgm:pt modelId="{D0F7711C-BE9E-474C-97BC-37C89E72F7CD}" type="sibTrans" cxnId="{A2AA5DF3-78E4-4937-8361-5CB975661269}">
      <dgm:prSet/>
      <dgm:spPr/>
      <dgm:t>
        <a:bodyPr/>
        <a:lstStyle/>
        <a:p>
          <a:endParaRPr lang="ru-RU"/>
        </a:p>
      </dgm:t>
    </dgm:pt>
    <dgm:pt modelId="{91AFDA21-DAD6-4DE4-A207-BEF839286DBD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002060"/>
              </a:solidFill>
            </a:rPr>
            <a:t>Погашение бюджетного кредита</a:t>
          </a:r>
        </a:p>
      </dgm:t>
    </dgm:pt>
    <dgm:pt modelId="{6E9C841F-A0F3-4363-9462-03E54C20D3B2}" type="parTrans" cxnId="{5E9C0717-B58D-4A7A-B364-1FBE8B007022}">
      <dgm:prSet/>
      <dgm:spPr/>
      <dgm:t>
        <a:bodyPr/>
        <a:lstStyle/>
        <a:p>
          <a:endParaRPr lang="ru-RU"/>
        </a:p>
      </dgm:t>
    </dgm:pt>
    <dgm:pt modelId="{C1D99D7F-7BFF-4C09-A872-6ACABEDEC3A2}" type="sibTrans" cxnId="{5E9C0717-B58D-4A7A-B364-1FBE8B007022}">
      <dgm:prSet/>
      <dgm:spPr/>
      <dgm:t>
        <a:bodyPr/>
        <a:lstStyle/>
        <a:p>
          <a:endParaRPr lang="ru-RU"/>
        </a:p>
      </dgm:t>
    </dgm:pt>
    <dgm:pt modelId="{284DB33E-DC5C-40B5-B1EE-F64C09A6C373}" type="pres">
      <dgm:prSet presAssocID="{B6808BA3-2736-4934-B5B9-E3028534B0E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80826-AC48-4835-B964-F21EFDFA359F}" type="pres">
      <dgm:prSet presAssocID="{B6808BA3-2736-4934-B5B9-E3028534B0E4}" presName="arrow" presStyleLbl="bgShp" presStyleIdx="0" presStyleCnt="1" custAng="21324867" custScaleX="91877" custScaleY="107562" custLinFactNeighborX="-161" custLinFactNeighborY="3304"/>
      <dgm:spPr>
        <a:noFill/>
        <a:ln w="38100">
          <a:solidFill>
            <a:srgbClr val="FF6969"/>
          </a:solidFill>
        </a:ln>
      </dgm:spPr>
    </dgm:pt>
    <dgm:pt modelId="{4A7377C3-D840-4EBA-87E5-55341D6C9DB8}" type="pres">
      <dgm:prSet presAssocID="{B6808BA3-2736-4934-B5B9-E3028534B0E4}" presName="arrowDiagram3" presStyleCnt="0"/>
      <dgm:spPr/>
    </dgm:pt>
    <dgm:pt modelId="{B1A05B61-5E60-415A-8706-2D5F597B5ED1}" type="pres">
      <dgm:prSet presAssocID="{3EDFFA27-9B2B-4593-A48A-3DFDC7AD400C}" presName="bullet3a" presStyleLbl="node1" presStyleIdx="0" presStyleCnt="3" custScaleX="1432195" custScaleY="621630" custLinFactX="1283020" custLinFactY="-557935" custLinFactNeighborX="1300000" custLinFactNeighborY="-6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195491CD-9FAE-4E75-8ADF-220B73F7F3A4}" type="pres">
      <dgm:prSet presAssocID="{3EDFFA27-9B2B-4593-A48A-3DFDC7AD400C}" presName="textBox3a" presStyleLbl="revTx" presStyleIdx="0" presStyleCnt="3" custScaleX="156699" custScaleY="91439" custLinFactX="11595" custLinFactY="-100000" custLinFactNeighborX="100000" custLinFactNeighborY="-198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1662F-50B1-4BC7-877C-0E9D1597A800}" type="pres">
      <dgm:prSet presAssocID="{8697F7D3-3C9C-41D8-8F22-C3DCB026FC09}" presName="bullet3b" presStyleLbl="node1" presStyleIdx="1" presStyleCnt="3" custScaleX="644739" custScaleY="254054" custLinFactX="167638" custLinFactNeighborX="200000" custLinFactNeighborY="-7282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B45F008C-2F02-4D4C-9DBB-8B7EA071CEE5}" type="pres">
      <dgm:prSet presAssocID="{8697F7D3-3C9C-41D8-8F22-C3DCB026FC09}" presName="textBox3b" presStyleLbl="revTx" presStyleIdx="1" presStyleCnt="3" custScaleX="112873" custScaleY="34380" custLinFactNeighborX="45758" custLinFactNeighborY="-22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D6195-BE9C-4596-ABC6-FDE05481B8F2}" type="pres">
      <dgm:prSet presAssocID="{91AFDA21-DAD6-4DE4-A207-BEF839286DBD}" presName="bullet3c" presStyleLbl="node1" presStyleIdx="2" presStyleCnt="3" custScaleX="441454" custScaleY="169449" custLinFactX="-300000" custLinFactY="109571" custLinFactNeighborX="-315193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B154FCF0-3B59-4ED8-BF2D-E0C032E1FEC4}" type="pres">
      <dgm:prSet presAssocID="{91AFDA21-DAD6-4DE4-A207-BEF839286DBD}" presName="textBox3c" presStyleLbl="revTx" presStyleIdx="2" presStyleCnt="3" custScaleY="33252" custLinFactX="-79428" custLinFactNeighborX="-100000" custLinFactNeighborY="25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AA5DF3-78E4-4937-8361-5CB975661269}" srcId="{B6808BA3-2736-4934-B5B9-E3028534B0E4}" destId="{8697F7D3-3C9C-41D8-8F22-C3DCB026FC09}" srcOrd="1" destOrd="0" parTransId="{769F76A4-BE9B-48DF-ADDA-829C074197DF}" sibTransId="{D0F7711C-BE9E-474C-97BC-37C89E72F7CD}"/>
    <dgm:cxn modelId="{97038B91-A6AA-4E32-B38C-698CBB736E4F}" type="presOf" srcId="{3EDFFA27-9B2B-4593-A48A-3DFDC7AD400C}" destId="{195491CD-9FAE-4E75-8ADF-220B73F7F3A4}" srcOrd="0" destOrd="0" presId="urn:microsoft.com/office/officeart/2005/8/layout/arrow2"/>
    <dgm:cxn modelId="{5E9C0717-B58D-4A7A-B364-1FBE8B007022}" srcId="{B6808BA3-2736-4934-B5B9-E3028534B0E4}" destId="{91AFDA21-DAD6-4DE4-A207-BEF839286DBD}" srcOrd="2" destOrd="0" parTransId="{6E9C841F-A0F3-4363-9462-03E54C20D3B2}" sibTransId="{C1D99D7F-7BFF-4C09-A872-6ACABEDEC3A2}"/>
    <dgm:cxn modelId="{A26DEF67-73F7-44ED-96CE-2D09A2674421}" type="presOf" srcId="{91AFDA21-DAD6-4DE4-A207-BEF839286DBD}" destId="{B154FCF0-3B59-4ED8-BF2D-E0C032E1FEC4}" srcOrd="0" destOrd="0" presId="urn:microsoft.com/office/officeart/2005/8/layout/arrow2"/>
    <dgm:cxn modelId="{30F915C3-A187-47A3-BF60-670DBACD65CA}" type="presOf" srcId="{B6808BA3-2736-4934-B5B9-E3028534B0E4}" destId="{284DB33E-DC5C-40B5-B1EE-F64C09A6C373}" srcOrd="0" destOrd="0" presId="urn:microsoft.com/office/officeart/2005/8/layout/arrow2"/>
    <dgm:cxn modelId="{E3B125BC-31CB-4D7D-8630-3EE772CF0BAF}" type="presOf" srcId="{8697F7D3-3C9C-41D8-8F22-C3DCB026FC09}" destId="{B45F008C-2F02-4D4C-9DBB-8B7EA071CEE5}" srcOrd="0" destOrd="0" presId="urn:microsoft.com/office/officeart/2005/8/layout/arrow2"/>
    <dgm:cxn modelId="{94E58361-8E59-452C-8A8A-352BF579CE7C}" srcId="{B6808BA3-2736-4934-B5B9-E3028534B0E4}" destId="{3EDFFA27-9B2B-4593-A48A-3DFDC7AD400C}" srcOrd="0" destOrd="0" parTransId="{4ED8E94B-B94B-4A36-9F81-BDC7E96E637C}" sibTransId="{633E1EE5-7EE5-4997-9AA2-56BF47A44AC9}"/>
    <dgm:cxn modelId="{5DCE18F0-CA69-4FBE-B652-1F24E0B2EB91}" type="presParOf" srcId="{284DB33E-DC5C-40B5-B1EE-F64C09A6C373}" destId="{DC580826-AC48-4835-B964-F21EFDFA359F}" srcOrd="0" destOrd="0" presId="urn:microsoft.com/office/officeart/2005/8/layout/arrow2"/>
    <dgm:cxn modelId="{8BE9EE58-E2CB-4D37-98C4-64EA92A3B1A5}" type="presParOf" srcId="{284DB33E-DC5C-40B5-B1EE-F64C09A6C373}" destId="{4A7377C3-D840-4EBA-87E5-55341D6C9DB8}" srcOrd="1" destOrd="0" presId="urn:microsoft.com/office/officeart/2005/8/layout/arrow2"/>
    <dgm:cxn modelId="{68EB4053-87CB-48FC-A170-9CE8C71C8634}" type="presParOf" srcId="{4A7377C3-D840-4EBA-87E5-55341D6C9DB8}" destId="{B1A05B61-5E60-415A-8706-2D5F597B5ED1}" srcOrd="0" destOrd="0" presId="urn:microsoft.com/office/officeart/2005/8/layout/arrow2"/>
    <dgm:cxn modelId="{7B09330C-C9BA-4917-BD10-08C538E07B3F}" type="presParOf" srcId="{4A7377C3-D840-4EBA-87E5-55341D6C9DB8}" destId="{195491CD-9FAE-4E75-8ADF-220B73F7F3A4}" srcOrd="1" destOrd="0" presId="urn:microsoft.com/office/officeart/2005/8/layout/arrow2"/>
    <dgm:cxn modelId="{6C324BD9-29B0-4F6E-AF35-85842D40D27A}" type="presParOf" srcId="{4A7377C3-D840-4EBA-87E5-55341D6C9DB8}" destId="{F991662F-50B1-4BC7-877C-0E9D1597A800}" srcOrd="2" destOrd="0" presId="urn:microsoft.com/office/officeart/2005/8/layout/arrow2"/>
    <dgm:cxn modelId="{17F111D5-7235-468F-BAE5-9052F346518B}" type="presParOf" srcId="{4A7377C3-D840-4EBA-87E5-55341D6C9DB8}" destId="{B45F008C-2F02-4D4C-9DBB-8B7EA071CEE5}" srcOrd="3" destOrd="0" presId="urn:microsoft.com/office/officeart/2005/8/layout/arrow2"/>
    <dgm:cxn modelId="{BE5B2205-11CB-4ED6-96D0-883BD17A6023}" type="presParOf" srcId="{4A7377C3-D840-4EBA-87E5-55341D6C9DB8}" destId="{42CD6195-BE9C-4596-ABC6-FDE05481B8F2}" srcOrd="4" destOrd="0" presId="urn:microsoft.com/office/officeart/2005/8/layout/arrow2"/>
    <dgm:cxn modelId="{7212C284-7F3E-4D8C-A9D5-E8FD4C726AE7}" type="presParOf" srcId="{4A7377C3-D840-4EBA-87E5-55341D6C9DB8}" destId="{B154FCF0-3B59-4ED8-BF2D-E0C032E1FEC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3B6107-4D1B-4039-A0F4-08430DE97059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41238F4C-D264-498F-8B42-EFFC92E4CD0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chemeClr val="accent5">
                  <a:lumMod val="75000"/>
                </a:schemeClr>
              </a:solidFill>
            </a:rPr>
            <a:t>Доходы  </a:t>
          </a:r>
        </a:p>
        <a:p>
          <a:r>
            <a:rPr lang="ru-RU" sz="2400" b="1" dirty="0">
              <a:solidFill>
                <a:schemeClr val="accent5">
                  <a:lumMod val="75000"/>
                </a:schemeClr>
              </a:solidFill>
            </a:rPr>
            <a:t>3 271 904</a:t>
          </a:r>
        </a:p>
      </dgm:t>
    </dgm:pt>
    <dgm:pt modelId="{B4E28266-71A9-40CD-ACB1-ED3C61291E6E}" type="parTrans" cxnId="{BBE6677C-8DF9-4B14-B048-07315D5DA074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EED87821-0DF1-4025-A4E4-B64DA0031F30}" type="sibTrans" cxnId="{BBE6677C-8DF9-4B14-B048-07315D5DA074}">
      <dgm:prSet/>
      <dgm:spPr/>
      <dgm:t>
        <a:bodyPr/>
        <a:lstStyle/>
        <a:p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8F26311E-B6F7-436A-AD2B-35335509CC2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rgbClr val="00B050"/>
              </a:solidFill>
            </a:rPr>
            <a:t>Расходы </a:t>
          </a:r>
        </a:p>
        <a:p>
          <a:r>
            <a:rPr lang="ru-RU" sz="2400" b="1" dirty="0">
              <a:solidFill>
                <a:srgbClr val="00B050"/>
              </a:solidFill>
            </a:rPr>
            <a:t>3 282 390</a:t>
          </a:r>
        </a:p>
      </dgm:t>
    </dgm:pt>
    <dgm:pt modelId="{FB48E6AC-65D7-4D5F-9D44-041AA6D80D5D}" type="parTrans" cxnId="{413E0810-8434-40CC-B732-AC9605816D69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59F99224-8324-4089-8FE2-6FD4C7ACA53E}" type="sibTrans" cxnId="{413E0810-8434-40CC-B732-AC9605816D69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CA6060CA-805F-4447-B1D9-7B28455B1B30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rgbClr val="FF0000"/>
              </a:solidFill>
            </a:rPr>
            <a:t>Дефицит </a:t>
          </a:r>
        </a:p>
        <a:p>
          <a:r>
            <a:rPr lang="ru-RU" sz="2400" b="1" dirty="0">
              <a:solidFill>
                <a:srgbClr val="FF0000"/>
              </a:solidFill>
            </a:rPr>
            <a:t>10 486</a:t>
          </a:r>
        </a:p>
      </dgm:t>
    </dgm:pt>
    <dgm:pt modelId="{4F721B94-FD09-48BA-A197-DE2E5139EAA1}" type="parTrans" cxnId="{6DBFE73B-266B-418C-AC87-E5FBF5F5AA17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D3F2E921-6451-4613-BD7B-2CF1438142C8}" type="sibTrans" cxnId="{6DBFE73B-266B-418C-AC87-E5FBF5F5AA17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902C5877-000E-49E8-A805-2013D4523160}" type="pres">
      <dgm:prSet presAssocID="{073B6107-4D1B-4039-A0F4-08430DE9705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FE15458-989F-4201-BEA8-CFE2A1A76C7F}" type="pres">
      <dgm:prSet presAssocID="{41238F4C-D264-498F-8B42-EFFC92E4CD06}" presName="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1099F1B-671D-4B0E-A4C2-EC51656C077A}" type="pres">
      <dgm:prSet presAssocID="{41238F4C-D264-498F-8B42-EFFC92E4CD06}" presName="Accent" presStyleLbl="node1" presStyleIdx="0" presStyleCnt="3" custScaleX="168777" custScaleY="162682" custLinFactNeighborX="-172" custLinFactNeighborY="-2900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24B74AF-40E0-4372-8AF3-FBC16F968538}" type="pres">
      <dgm:prSet presAssocID="{41238F4C-D264-498F-8B42-EFFC92E4CD06}" presName="Parent1" presStyleLbl="revTx" presStyleIdx="0" presStyleCnt="3" custScaleX="142361" custLinFactY="-70720" custLinFactNeighborX="1823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E4F6-FFFD-4363-B736-318495A896B5}" type="pres">
      <dgm:prSet presAssocID="{8F26311E-B6F7-436A-AD2B-35335509CC2C}" presName="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8729889-F9FB-45F9-9127-98379CF6CFEE}" type="pres">
      <dgm:prSet presAssocID="{8F26311E-B6F7-436A-AD2B-35335509CC2C}" presName="Accent" presStyleLbl="node1" presStyleIdx="1" presStyleCnt="3" custScaleX="175571" custScaleY="169953" custLinFactNeighborX="-10567" custLinFactNeighborY="-1062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2913030-AC3F-4FD3-8A4A-45239FDE28AF}" type="pres">
      <dgm:prSet presAssocID="{8F26311E-B6F7-436A-AD2B-35335509CC2C}" presName="Parent2" presStyleLbl="revTx" presStyleIdx="1" presStyleCnt="3" custScaleX="152734" custLinFactNeighborX="-32265" custLinFactNeighborY="-733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A1C09-2C78-42AF-88EA-8F0F3A6F1FDC}" type="pres">
      <dgm:prSet presAssocID="{CA6060CA-805F-4447-B1D9-7B28455B1B30}" presName="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279CCFD-2A18-4054-A3A8-FE6DDF0340B5}" type="pres">
      <dgm:prSet presAssocID="{CA6060CA-805F-4447-B1D9-7B28455B1B30}" presName="Accent" presStyleLbl="node1" presStyleIdx="2" presStyleCnt="3" custScaleX="126876" custScaleY="124998" custLinFactNeighborX="26321" custLinFactNeighborY="-13132"/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1D05573-961F-4514-98B1-496D86BCF850}" type="pres">
      <dgm:prSet presAssocID="{CA6060CA-805F-4447-B1D9-7B28455B1B30}" presName="Parent3" presStyleLbl="revTx" presStyleIdx="2" presStyleCnt="3" custScaleX="126993" custLinFactNeighborX="35415" custLinFactNeighborY="-64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FE73B-266B-418C-AC87-E5FBF5F5AA17}" srcId="{073B6107-4D1B-4039-A0F4-08430DE97059}" destId="{CA6060CA-805F-4447-B1D9-7B28455B1B30}" srcOrd="2" destOrd="0" parTransId="{4F721B94-FD09-48BA-A197-DE2E5139EAA1}" sibTransId="{D3F2E921-6451-4613-BD7B-2CF1438142C8}"/>
    <dgm:cxn modelId="{D1AD00FF-E92A-4A31-8F8B-2D11B75BAFAD}" type="presOf" srcId="{073B6107-4D1B-4039-A0F4-08430DE97059}" destId="{902C5877-000E-49E8-A805-2013D4523160}" srcOrd="0" destOrd="0" presId="urn:microsoft.com/office/officeart/2009/layout/CircleArrowProcess"/>
    <dgm:cxn modelId="{9BA42421-1235-4710-A1FB-C6CEC1E8BA87}" type="presOf" srcId="{CA6060CA-805F-4447-B1D9-7B28455B1B30}" destId="{C1D05573-961F-4514-98B1-496D86BCF850}" srcOrd="0" destOrd="0" presId="urn:microsoft.com/office/officeart/2009/layout/CircleArrowProcess"/>
    <dgm:cxn modelId="{873034CB-2512-4ABA-A695-1AFF7DE3FBBB}" type="presOf" srcId="{41238F4C-D264-498F-8B42-EFFC92E4CD06}" destId="{A24B74AF-40E0-4372-8AF3-FBC16F968538}" srcOrd="0" destOrd="0" presId="urn:microsoft.com/office/officeart/2009/layout/CircleArrowProcess"/>
    <dgm:cxn modelId="{413E0810-8434-40CC-B732-AC9605816D69}" srcId="{073B6107-4D1B-4039-A0F4-08430DE97059}" destId="{8F26311E-B6F7-436A-AD2B-35335509CC2C}" srcOrd="1" destOrd="0" parTransId="{FB48E6AC-65D7-4D5F-9D44-041AA6D80D5D}" sibTransId="{59F99224-8324-4089-8FE2-6FD4C7ACA53E}"/>
    <dgm:cxn modelId="{BBE6677C-8DF9-4B14-B048-07315D5DA074}" srcId="{073B6107-4D1B-4039-A0F4-08430DE97059}" destId="{41238F4C-D264-498F-8B42-EFFC92E4CD06}" srcOrd="0" destOrd="0" parTransId="{B4E28266-71A9-40CD-ACB1-ED3C61291E6E}" sibTransId="{EED87821-0DF1-4025-A4E4-B64DA0031F30}"/>
    <dgm:cxn modelId="{1B598DDD-A552-4242-BAE5-18FBA8E2B07F}" type="presOf" srcId="{8F26311E-B6F7-436A-AD2B-35335509CC2C}" destId="{72913030-AC3F-4FD3-8A4A-45239FDE28AF}" srcOrd="0" destOrd="0" presId="urn:microsoft.com/office/officeart/2009/layout/CircleArrowProcess"/>
    <dgm:cxn modelId="{BCDE84A5-B983-47CB-98FE-1B1716E469EC}" type="presParOf" srcId="{902C5877-000E-49E8-A805-2013D4523160}" destId="{5FE15458-989F-4201-BEA8-CFE2A1A76C7F}" srcOrd="0" destOrd="0" presId="urn:microsoft.com/office/officeart/2009/layout/CircleArrowProcess"/>
    <dgm:cxn modelId="{43D2DC4D-67AE-4222-9A56-755E8193CB27}" type="presParOf" srcId="{5FE15458-989F-4201-BEA8-CFE2A1A76C7F}" destId="{B1099F1B-671D-4B0E-A4C2-EC51656C077A}" srcOrd="0" destOrd="0" presId="urn:microsoft.com/office/officeart/2009/layout/CircleArrowProcess"/>
    <dgm:cxn modelId="{51CC44D5-FF45-4E22-A286-A7FCF73A0AC8}" type="presParOf" srcId="{902C5877-000E-49E8-A805-2013D4523160}" destId="{A24B74AF-40E0-4372-8AF3-FBC16F968538}" srcOrd="1" destOrd="0" presId="urn:microsoft.com/office/officeart/2009/layout/CircleArrowProcess"/>
    <dgm:cxn modelId="{1E3480B4-9675-4925-BB72-6CA79890970A}" type="presParOf" srcId="{902C5877-000E-49E8-A805-2013D4523160}" destId="{1DBBE4F6-FFFD-4363-B736-318495A896B5}" srcOrd="2" destOrd="0" presId="urn:microsoft.com/office/officeart/2009/layout/CircleArrowProcess"/>
    <dgm:cxn modelId="{A3F1DC81-96E9-4924-8E14-EFB9A76EC863}" type="presParOf" srcId="{1DBBE4F6-FFFD-4363-B736-318495A896B5}" destId="{78729889-F9FB-45F9-9127-98379CF6CFEE}" srcOrd="0" destOrd="0" presId="urn:microsoft.com/office/officeart/2009/layout/CircleArrowProcess"/>
    <dgm:cxn modelId="{BDCF9C53-393D-4BD5-805B-0264946A5D8C}" type="presParOf" srcId="{902C5877-000E-49E8-A805-2013D4523160}" destId="{72913030-AC3F-4FD3-8A4A-45239FDE28AF}" srcOrd="3" destOrd="0" presId="urn:microsoft.com/office/officeart/2009/layout/CircleArrowProcess"/>
    <dgm:cxn modelId="{57A0143F-668E-4E9A-ACAA-57A58AE99C45}" type="presParOf" srcId="{902C5877-000E-49E8-A805-2013D4523160}" destId="{958A1C09-2C78-42AF-88EA-8F0F3A6F1FDC}" srcOrd="4" destOrd="0" presId="urn:microsoft.com/office/officeart/2009/layout/CircleArrowProcess"/>
    <dgm:cxn modelId="{1D338F3B-FB23-4935-BE9E-AA72EAB4B5A3}" type="presParOf" srcId="{958A1C09-2C78-42AF-88EA-8F0F3A6F1FDC}" destId="{A279CCFD-2A18-4054-A3A8-FE6DDF0340B5}" srcOrd="0" destOrd="0" presId="urn:microsoft.com/office/officeart/2009/layout/CircleArrowProcess"/>
    <dgm:cxn modelId="{8C4FEF85-2864-42D3-931E-98E67B00A5D5}" type="presParOf" srcId="{902C5877-000E-49E8-A805-2013D4523160}" destId="{C1D05573-961F-4514-98B1-496D86BCF85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3B6107-4D1B-4039-A0F4-08430DE97059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41238F4C-D264-498F-8B42-EFFC92E4CD0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chemeClr val="accent5">
                  <a:lumMod val="75000"/>
                </a:schemeClr>
              </a:solidFill>
            </a:rPr>
            <a:t>Доходы  </a:t>
          </a:r>
        </a:p>
        <a:p>
          <a:r>
            <a:rPr lang="ru-RU" sz="2400" b="1" dirty="0">
              <a:solidFill>
                <a:schemeClr val="accent5">
                  <a:lumMod val="75000"/>
                </a:schemeClr>
              </a:solidFill>
            </a:rPr>
            <a:t>3 685 048</a:t>
          </a:r>
        </a:p>
      </dgm:t>
    </dgm:pt>
    <dgm:pt modelId="{B4E28266-71A9-40CD-ACB1-ED3C61291E6E}" type="parTrans" cxnId="{BBE6677C-8DF9-4B14-B048-07315D5DA074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EED87821-0DF1-4025-A4E4-B64DA0031F30}" type="sibTrans" cxnId="{BBE6677C-8DF9-4B14-B048-07315D5DA074}">
      <dgm:prSet/>
      <dgm:spPr/>
      <dgm:t>
        <a:bodyPr/>
        <a:lstStyle/>
        <a:p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8F26311E-B6F7-436A-AD2B-35335509CC2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rgbClr val="00B050"/>
              </a:solidFill>
            </a:rPr>
            <a:t>Расходы </a:t>
          </a:r>
        </a:p>
        <a:p>
          <a:r>
            <a:rPr lang="ru-RU" sz="2400" b="1" dirty="0">
              <a:solidFill>
                <a:srgbClr val="00B050"/>
              </a:solidFill>
            </a:rPr>
            <a:t>3 695 705</a:t>
          </a:r>
        </a:p>
      </dgm:t>
    </dgm:pt>
    <dgm:pt modelId="{FB48E6AC-65D7-4D5F-9D44-041AA6D80D5D}" type="parTrans" cxnId="{413E0810-8434-40CC-B732-AC9605816D69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59F99224-8324-4089-8FE2-6FD4C7ACA53E}" type="sibTrans" cxnId="{413E0810-8434-40CC-B732-AC9605816D69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CA6060CA-805F-4447-B1D9-7B28455B1B30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solidFill>
                <a:srgbClr val="FF0000"/>
              </a:solidFill>
            </a:rPr>
            <a:t>Дефицит </a:t>
          </a:r>
        </a:p>
        <a:p>
          <a:r>
            <a:rPr lang="ru-RU" sz="2400" b="1" dirty="0">
              <a:solidFill>
                <a:srgbClr val="FF0000"/>
              </a:solidFill>
            </a:rPr>
            <a:t>10 657</a:t>
          </a:r>
        </a:p>
      </dgm:t>
    </dgm:pt>
    <dgm:pt modelId="{4F721B94-FD09-48BA-A197-DE2E5139EAA1}" type="parTrans" cxnId="{6DBFE73B-266B-418C-AC87-E5FBF5F5AA17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D3F2E921-6451-4613-BD7B-2CF1438142C8}" type="sibTrans" cxnId="{6DBFE73B-266B-418C-AC87-E5FBF5F5AA17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902C5877-000E-49E8-A805-2013D4523160}" type="pres">
      <dgm:prSet presAssocID="{073B6107-4D1B-4039-A0F4-08430DE9705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FE15458-989F-4201-BEA8-CFE2A1A76C7F}" type="pres">
      <dgm:prSet presAssocID="{41238F4C-D264-498F-8B42-EFFC92E4CD06}" presName="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1099F1B-671D-4B0E-A4C2-EC51656C077A}" type="pres">
      <dgm:prSet presAssocID="{41238F4C-D264-498F-8B42-EFFC92E4CD06}" presName="Accent" presStyleLbl="node1" presStyleIdx="0" presStyleCnt="3" custScaleX="168777" custScaleY="162682" custLinFactNeighborX="-172" custLinFactNeighborY="-2900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24B74AF-40E0-4372-8AF3-FBC16F968538}" type="pres">
      <dgm:prSet presAssocID="{41238F4C-D264-498F-8B42-EFFC92E4CD06}" presName="Parent1" presStyleLbl="revTx" presStyleIdx="0" presStyleCnt="3" custScaleX="142361" custLinFactY="-64254" custLinFactNeighborX="188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E4F6-FFFD-4363-B736-318495A896B5}" type="pres">
      <dgm:prSet presAssocID="{8F26311E-B6F7-436A-AD2B-35335509CC2C}" presName="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8729889-F9FB-45F9-9127-98379CF6CFEE}" type="pres">
      <dgm:prSet presAssocID="{8F26311E-B6F7-436A-AD2B-35335509CC2C}" presName="Accent" presStyleLbl="node1" presStyleIdx="1" presStyleCnt="3" custScaleX="175571" custScaleY="169953" custLinFactNeighborX="-10567" custLinFactNeighborY="-1062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2913030-AC3F-4FD3-8A4A-45239FDE28AF}" type="pres">
      <dgm:prSet presAssocID="{8F26311E-B6F7-436A-AD2B-35335509CC2C}" presName="Parent2" presStyleLbl="revTx" presStyleIdx="1" presStyleCnt="3" custScaleX="152734" custLinFactNeighborX="-35856" custLinFactNeighborY="-733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A1C09-2C78-42AF-88EA-8F0F3A6F1FDC}" type="pres">
      <dgm:prSet presAssocID="{CA6060CA-805F-4447-B1D9-7B28455B1B30}" presName="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279CCFD-2A18-4054-A3A8-FE6DDF0340B5}" type="pres">
      <dgm:prSet presAssocID="{CA6060CA-805F-4447-B1D9-7B28455B1B30}" presName="Accent" presStyleLbl="node1" presStyleIdx="2" presStyleCnt="3" custScaleX="126876" custScaleY="124998" custLinFactNeighborX="26321" custLinFactNeighborY="-13132"/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1D05573-961F-4514-98B1-496D86BCF850}" type="pres">
      <dgm:prSet presAssocID="{CA6060CA-805F-4447-B1D9-7B28455B1B30}" presName="Parent3" presStyleLbl="revTx" presStyleIdx="2" presStyleCnt="3" custScaleX="128919" custLinFactNeighborX="39566" custLinFactNeighborY="-57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FE73B-266B-418C-AC87-E5FBF5F5AA17}" srcId="{073B6107-4D1B-4039-A0F4-08430DE97059}" destId="{CA6060CA-805F-4447-B1D9-7B28455B1B30}" srcOrd="2" destOrd="0" parTransId="{4F721B94-FD09-48BA-A197-DE2E5139EAA1}" sibTransId="{D3F2E921-6451-4613-BD7B-2CF1438142C8}"/>
    <dgm:cxn modelId="{81BF4B14-336C-4E1C-95D5-9711EC474455}" type="presOf" srcId="{CA6060CA-805F-4447-B1D9-7B28455B1B30}" destId="{C1D05573-961F-4514-98B1-496D86BCF850}" srcOrd="0" destOrd="0" presId="urn:microsoft.com/office/officeart/2009/layout/CircleArrowProcess"/>
    <dgm:cxn modelId="{413E0810-8434-40CC-B732-AC9605816D69}" srcId="{073B6107-4D1B-4039-A0F4-08430DE97059}" destId="{8F26311E-B6F7-436A-AD2B-35335509CC2C}" srcOrd="1" destOrd="0" parTransId="{FB48E6AC-65D7-4D5F-9D44-041AA6D80D5D}" sibTransId="{59F99224-8324-4089-8FE2-6FD4C7ACA53E}"/>
    <dgm:cxn modelId="{47AF88F2-13E8-4224-AA34-CDAF73DF0A7B}" type="presOf" srcId="{8F26311E-B6F7-436A-AD2B-35335509CC2C}" destId="{72913030-AC3F-4FD3-8A4A-45239FDE28AF}" srcOrd="0" destOrd="0" presId="urn:microsoft.com/office/officeart/2009/layout/CircleArrowProcess"/>
    <dgm:cxn modelId="{15ECEA21-0275-4BDF-AC0C-627D161ADBDA}" type="presOf" srcId="{41238F4C-D264-498F-8B42-EFFC92E4CD06}" destId="{A24B74AF-40E0-4372-8AF3-FBC16F968538}" srcOrd="0" destOrd="0" presId="urn:microsoft.com/office/officeart/2009/layout/CircleArrowProcess"/>
    <dgm:cxn modelId="{BBE6677C-8DF9-4B14-B048-07315D5DA074}" srcId="{073B6107-4D1B-4039-A0F4-08430DE97059}" destId="{41238F4C-D264-498F-8B42-EFFC92E4CD06}" srcOrd="0" destOrd="0" parTransId="{B4E28266-71A9-40CD-ACB1-ED3C61291E6E}" sibTransId="{EED87821-0DF1-4025-A4E4-B64DA0031F30}"/>
    <dgm:cxn modelId="{657372A9-AAC3-42A8-BCB7-D76329044ED4}" type="presOf" srcId="{073B6107-4D1B-4039-A0F4-08430DE97059}" destId="{902C5877-000E-49E8-A805-2013D4523160}" srcOrd="0" destOrd="0" presId="urn:microsoft.com/office/officeart/2009/layout/CircleArrowProcess"/>
    <dgm:cxn modelId="{3E0C7090-48F7-4C16-86F4-C001A72D7C3F}" type="presParOf" srcId="{902C5877-000E-49E8-A805-2013D4523160}" destId="{5FE15458-989F-4201-BEA8-CFE2A1A76C7F}" srcOrd="0" destOrd="0" presId="urn:microsoft.com/office/officeart/2009/layout/CircleArrowProcess"/>
    <dgm:cxn modelId="{B2F9E54D-A5D0-47AD-94BC-4448B6590B05}" type="presParOf" srcId="{5FE15458-989F-4201-BEA8-CFE2A1A76C7F}" destId="{B1099F1B-671D-4B0E-A4C2-EC51656C077A}" srcOrd="0" destOrd="0" presId="urn:microsoft.com/office/officeart/2009/layout/CircleArrowProcess"/>
    <dgm:cxn modelId="{70968074-5AA9-4F8F-AF50-50FCD175B99B}" type="presParOf" srcId="{902C5877-000E-49E8-A805-2013D4523160}" destId="{A24B74AF-40E0-4372-8AF3-FBC16F968538}" srcOrd="1" destOrd="0" presId="urn:microsoft.com/office/officeart/2009/layout/CircleArrowProcess"/>
    <dgm:cxn modelId="{82BE93E6-D0F5-4BE3-AB61-F403A0DEBA7F}" type="presParOf" srcId="{902C5877-000E-49E8-A805-2013D4523160}" destId="{1DBBE4F6-FFFD-4363-B736-318495A896B5}" srcOrd="2" destOrd="0" presId="urn:microsoft.com/office/officeart/2009/layout/CircleArrowProcess"/>
    <dgm:cxn modelId="{A735C002-A8C6-4FA4-BAF8-BA78A63C0848}" type="presParOf" srcId="{1DBBE4F6-FFFD-4363-B736-318495A896B5}" destId="{78729889-F9FB-45F9-9127-98379CF6CFEE}" srcOrd="0" destOrd="0" presId="urn:microsoft.com/office/officeart/2009/layout/CircleArrowProcess"/>
    <dgm:cxn modelId="{24899C03-46B0-4EFD-BFE1-285E3BCF847F}" type="presParOf" srcId="{902C5877-000E-49E8-A805-2013D4523160}" destId="{72913030-AC3F-4FD3-8A4A-45239FDE28AF}" srcOrd="3" destOrd="0" presId="urn:microsoft.com/office/officeart/2009/layout/CircleArrowProcess"/>
    <dgm:cxn modelId="{F9A2E486-27D1-4AF3-9E7E-382C31C66077}" type="presParOf" srcId="{902C5877-000E-49E8-A805-2013D4523160}" destId="{958A1C09-2C78-42AF-88EA-8F0F3A6F1FDC}" srcOrd="4" destOrd="0" presId="urn:microsoft.com/office/officeart/2009/layout/CircleArrowProcess"/>
    <dgm:cxn modelId="{10C3220B-BE1A-4A6E-AE42-1A6648F63DA1}" type="presParOf" srcId="{958A1C09-2C78-42AF-88EA-8F0F3A6F1FDC}" destId="{A279CCFD-2A18-4054-A3A8-FE6DDF0340B5}" srcOrd="0" destOrd="0" presId="urn:microsoft.com/office/officeart/2009/layout/CircleArrowProcess"/>
    <dgm:cxn modelId="{DBA28E78-A67E-42F1-B2B0-934CFC84CD33}" type="presParOf" srcId="{902C5877-000E-49E8-A805-2013D4523160}" destId="{C1D05573-961F-4514-98B1-496D86BCF85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08113-CEBC-441F-A806-0355DB7B978B}">
      <dsp:nvSpPr>
        <dsp:cNvPr id="0" name=""/>
        <dsp:cNvSpPr/>
      </dsp:nvSpPr>
      <dsp:spPr>
        <a:xfrm>
          <a:off x="1655190" y="804"/>
          <a:ext cx="1366542" cy="1366542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доходы</a:t>
          </a:r>
          <a:endParaRPr lang="ru-RU" sz="1600" b="1" kern="1200" dirty="0"/>
        </a:p>
      </dsp:txBody>
      <dsp:txXfrm>
        <a:off x="1855315" y="200929"/>
        <a:ext cx="966292" cy="966292"/>
      </dsp:txXfrm>
    </dsp:sp>
    <dsp:sp modelId="{E47910E7-88C9-4901-B18A-91CD08E4AEB0}">
      <dsp:nvSpPr>
        <dsp:cNvPr id="0" name=""/>
        <dsp:cNvSpPr/>
      </dsp:nvSpPr>
      <dsp:spPr>
        <a:xfrm>
          <a:off x="3132695" y="287778"/>
          <a:ext cx="792594" cy="792594"/>
        </a:xfrm>
        <a:prstGeom prst="mathMin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237753" y="590866"/>
        <a:ext cx="582478" cy="186418"/>
      </dsp:txXfrm>
    </dsp:sp>
    <dsp:sp modelId="{61307A3F-357C-47FC-B578-EC7E9FEB33CC}">
      <dsp:nvSpPr>
        <dsp:cNvPr id="0" name=""/>
        <dsp:cNvSpPr/>
      </dsp:nvSpPr>
      <dsp:spPr>
        <a:xfrm>
          <a:off x="4036253" y="804"/>
          <a:ext cx="1366542" cy="136654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расходы</a:t>
          </a:r>
        </a:p>
      </dsp:txBody>
      <dsp:txXfrm>
        <a:off x="4236378" y="200929"/>
        <a:ext cx="966292" cy="966292"/>
      </dsp:txXfrm>
    </dsp:sp>
    <dsp:sp modelId="{32C32E1A-248F-429E-8D8B-0B47ACA316BA}">
      <dsp:nvSpPr>
        <dsp:cNvPr id="0" name=""/>
        <dsp:cNvSpPr/>
      </dsp:nvSpPr>
      <dsp:spPr>
        <a:xfrm>
          <a:off x="5513758" y="287778"/>
          <a:ext cx="792594" cy="792594"/>
        </a:xfrm>
        <a:prstGeom prst="mathEqual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618816" y="451052"/>
        <a:ext cx="582478" cy="466046"/>
      </dsp:txXfrm>
    </dsp:sp>
    <dsp:sp modelId="{F169F232-A3D2-488D-89DF-235ECD6A4FF0}">
      <dsp:nvSpPr>
        <dsp:cNvPr id="0" name=""/>
        <dsp:cNvSpPr/>
      </dsp:nvSpPr>
      <dsp:spPr>
        <a:xfrm>
          <a:off x="6417316" y="804"/>
          <a:ext cx="1366542" cy="1366542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дефицит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или профицит</a:t>
          </a:r>
        </a:p>
      </dsp:txBody>
      <dsp:txXfrm>
        <a:off x="6617441" y="200929"/>
        <a:ext cx="966292" cy="96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4BBDD-4CB5-4841-B86E-C7218B127666}">
      <dsp:nvSpPr>
        <dsp:cNvPr id="0" name=""/>
        <dsp:cNvSpPr/>
      </dsp:nvSpPr>
      <dsp:spPr>
        <a:xfrm>
          <a:off x="1988935" y="0"/>
          <a:ext cx="2703527" cy="27039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3E9D-16AC-4FCC-A007-01376F06A47F}">
      <dsp:nvSpPr>
        <dsp:cNvPr id="0" name=""/>
        <dsp:cNvSpPr/>
      </dsp:nvSpPr>
      <dsp:spPr>
        <a:xfrm>
          <a:off x="2586503" y="976203"/>
          <a:ext cx="1502298" cy="750969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3 850 411,7</a:t>
          </a:r>
        </a:p>
      </dsp:txBody>
      <dsp:txXfrm>
        <a:off x="2586503" y="976203"/>
        <a:ext cx="1502298" cy="750969"/>
      </dsp:txXfrm>
    </dsp:sp>
    <dsp:sp modelId="{FBFB60AF-AA0F-49DE-9E49-5A46E3113C6E}">
      <dsp:nvSpPr>
        <dsp:cNvPr id="0" name=""/>
        <dsp:cNvSpPr/>
      </dsp:nvSpPr>
      <dsp:spPr>
        <a:xfrm>
          <a:off x="1238040" y="1553613"/>
          <a:ext cx="2703527" cy="27039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127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AB89D-C517-40A2-BC27-F897E1A8A795}">
      <dsp:nvSpPr>
        <dsp:cNvPr id="0" name=""/>
        <dsp:cNvSpPr/>
      </dsp:nvSpPr>
      <dsp:spPr>
        <a:xfrm>
          <a:off x="1838654" y="2538803"/>
          <a:ext cx="1502298" cy="750969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Расходы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3 903 643,9</a:t>
          </a:r>
        </a:p>
      </dsp:txBody>
      <dsp:txXfrm>
        <a:off x="1838654" y="2538803"/>
        <a:ext cx="1502298" cy="750969"/>
      </dsp:txXfrm>
    </dsp:sp>
    <dsp:sp modelId="{39556046-5F62-4C47-AFFD-2B78ECE81E56}">
      <dsp:nvSpPr>
        <dsp:cNvPr id="0" name=""/>
        <dsp:cNvSpPr/>
      </dsp:nvSpPr>
      <dsp:spPr>
        <a:xfrm>
          <a:off x="2181355" y="3293143"/>
          <a:ext cx="2322748" cy="23236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 w="127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EEC3B-2255-4F0F-B59B-740A3B0295CA}">
      <dsp:nvSpPr>
        <dsp:cNvPr id="0" name=""/>
        <dsp:cNvSpPr/>
      </dsp:nvSpPr>
      <dsp:spPr>
        <a:xfrm>
          <a:off x="2564751" y="4079946"/>
          <a:ext cx="1552910" cy="798377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Дефицит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53 232,2</a:t>
          </a:r>
        </a:p>
      </dsp:txBody>
      <dsp:txXfrm>
        <a:off x="2564751" y="4079946"/>
        <a:ext cx="1552910" cy="798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80826-AC48-4835-B964-F21EFDFA359F}">
      <dsp:nvSpPr>
        <dsp:cNvPr id="0" name=""/>
        <dsp:cNvSpPr/>
      </dsp:nvSpPr>
      <dsp:spPr>
        <a:xfrm rot="21324867">
          <a:off x="415368" y="894073"/>
          <a:ext cx="4631115" cy="3388579"/>
        </a:xfrm>
        <a:prstGeom prst="swooshArrow">
          <a:avLst>
            <a:gd name="adj1" fmla="val 25000"/>
            <a:gd name="adj2" fmla="val 25000"/>
          </a:avLst>
        </a:prstGeom>
        <a:noFill/>
        <a:ln w="38100">
          <a:solidFill>
            <a:srgbClr val="FF696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05B61-5E60-415A-8706-2D5F597B5ED1}">
      <dsp:nvSpPr>
        <dsp:cNvPr id="0" name=""/>
        <dsp:cNvSpPr/>
      </dsp:nvSpPr>
      <dsp:spPr>
        <a:xfrm>
          <a:off x="3163603" y="1224136"/>
          <a:ext cx="1876956" cy="8146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491CD-9FAE-4E75-8ADF-220B73F7F3A4}">
      <dsp:nvSpPr>
        <dsp:cNvPr id="0" name=""/>
        <dsp:cNvSpPr/>
      </dsp:nvSpPr>
      <dsp:spPr>
        <a:xfrm>
          <a:off x="1902116" y="473015"/>
          <a:ext cx="1840352" cy="8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43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Источники финансирования дефицита</a:t>
          </a:r>
        </a:p>
      </dsp:txBody>
      <dsp:txXfrm>
        <a:off x="1902116" y="473015"/>
        <a:ext cx="1840352" cy="832507"/>
      </dsp:txXfrm>
    </dsp:sp>
    <dsp:sp modelId="{F991662F-50B1-4BC7-877C-0E9D1597A800}">
      <dsp:nvSpPr>
        <dsp:cNvPr id="0" name=""/>
        <dsp:cNvSpPr/>
      </dsp:nvSpPr>
      <dsp:spPr>
        <a:xfrm>
          <a:off x="2241417" y="1872208"/>
          <a:ext cx="1527427" cy="6018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F008C-2F02-4D4C-9DBB-8B7EA071CEE5}">
      <dsp:nvSpPr>
        <dsp:cNvPr id="0" name=""/>
        <dsp:cNvSpPr/>
      </dsp:nvSpPr>
      <dsp:spPr>
        <a:xfrm>
          <a:off x="2609859" y="2520278"/>
          <a:ext cx="1365463" cy="58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532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+mn-lt"/>
            </a:rPr>
            <a:t>Привлеченные заимствования</a:t>
          </a:r>
        </a:p>
      </dsp:txBody>
      <dsp:txXfrm>
        <a:off x="2609859" y="2520278"/>
        <a:ext cx="1365463" cy="589201"/>
      </dsp:txXfrm>
    </dsp:sp>
    <dsp:sp modelId="{42CD6195-BE9C-4596-ABC6-FDE05481B8F2}">
      <dsp:nvSpPr>
        <dsp:cNvPr id="0" name=""/>
        <dsp:cNvSpPr/>
      </dsp:nvSpPr>
      <dsp:spPr>
        <a:xfrm>
          <a:off x="831955" y="2606636"/>
          <a:ext cx="1446363" cy="5551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4FCF0-3B59-4ED8-BF2D-E0C032E1FEC4}">
      <dsp:nvSpPr>
        <dsp:cNvPr id="0" name=""/>
        <dsp:cNvSpPr/>
      </dsp:nvSpPr>
      <dsp:spPr>
        <a:xfrm>
          <a:off x="1400131" y="3168349"/>
          <a:ext cx="1209734" cy="72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08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</a:rPr>
            <a:t>Погашение бюджетного кредита</a:t>
          </a:r>
        </a:p>
      </dsp:txBody>
      <dsp:txXfrm>
        <a:off x="1400131" y="3168349"/>
        <a:ext cx="1209734" cy="728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99F1B-671D-4B0E-A4C2-EC51656C077A}">
      <dsp:nvSpPr>
        <dsp:cNvPr id="0" name=""/>
        <dsp:cNvSpPr/>
      </dsp:nvSpPr>
      <dsp:spPr>
        <a:xfrm>
          <a:off x="506477" y="-109164"/>
          <a:ext cx="3429963" cy="33066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B74AF-40E0-4372-8AF3-FBC16F968538}">
      <dsp:nvSpPr>
        <dsp:cNvPr id="0" name=""/>
        <dsp:cNvSpPr/>
      </dsp:nvSpPr>
      <dsp:spPr>
        <a:xfrm>
          <a:off x="1439424" y="887553"/>
          <a:ext cx="1607654" cy="564504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5">
                  <a:lumMod val="75000"/>
                </a:schemeClr>
              </a:solidFill>
            </a:rPr>
            <a:t>Доходы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5">
                  <a:lumMod val="75000"/>
                </a:schemeClr>
              </a:solidFill>
            </a:rPr>
            <a:t>3 271 904</a:t>
          </a:r>
        </a:p>
      </dsp:txBody>
      <dsp:txXfrm>
        <a:off x="1439424" y="887553"/>
        <a:ext cx="1607654" cy="564504"/>
      </dsp:txXfrm>
    </dsp:sp>
    <dsp:sp modelId="{78729889-F9FB-45F9-9127-98379CF6CFEE}">
      <dsp:nvSpPr>
        <dsp:cNvPr id="0" name=""/>
        <dsp:cNvSpPr/>
      </dsp:nvSpPr>
      <dsp:spPr>
        <a:xfrm>
          <a:off x="-338259" y="1358379"/>
          <a:ext cx="3568034" cy="345438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tint val="60000"/>
                <a:satMod val="160000"/>
              </a:schemeClr>
            </a:gs>
            <a:gs pos="46000">
              <a:schemeClr val="accent5">
                <a:hueOff val="-3676672"/>
                <a:satOff val="-5114"/>
                <a:lumOff val="-1961"/>
                <a:alphaOff val="0"/>
                <a:tint val="86000"/>
                <a:satMod val="16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13030-AC3F-4FD3-8A4A-45239FDE28AF}">
      <dsp:nvSpPr>
        <dsp:cNvPr id="0" name=""/>
        <dsp:cNvSpPr/>
      </dsp:nvSpPr>
      <dsp:spPr>
        <a:xfrm>
          <a:off x="433745" y="2611894"/>
          <a:ext cx="1724794" cy="564504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B050"/>
              </a:solidFill>
            </a:rPr>
            <a:t>Расходы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B050"/>
              </a:solidFill>
            </a:rPr>
            <a:t>3 282 390</a:t>
          </a:r>
        </a:p>
      </dsp:txBody>
      <dsp:txXfrm>
        <a:off x="433745" y="2611894"/>
        <a:ext cx="1724794" cy="564504"/>
      </dsp:txXfrm>
    </dsp:sp>
    <dsp:sp modelId="{A279CCFD-2A18-4054-A3A8-FE6DDF0340B5}">
      <dsp:nvSpPr>
        <dsp:cNvPr id="0" name=""/>
        <dsp:cNvSpPr/>
      </dsp:nvSpPr>
      <dsp:spPr>
        <a:xfrm>
          <a:off x="1578412" y="3145223"/>
          <a:ext cx="2215272" cy="218335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05573-961F-4514-98B1-496D86BCF850}">
      <dsp:nvSpPr>
        <dsp:cNvPr id="0" name=""/>
        <dsp:cNvSpPr/>
      </dsp:nvSpPr>
      <dsp:spPr>
        <a:xfrm>
          <a:off x="1908217" y="3839884"/>
          <a:ext cx="1434106" cy="564504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</a:rPr>
            <a:t>Дефицит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</a:rPr>
            <a:t>10 486</a:t>
          </a:r>
        </a:p>
      </dsp:txBody>
      <dsp:txXfrm>
        <a:off x="1908217" y="3839884"/>
        <a:ext cx="1434106" cy="564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99F1B-671D-4B0E-A4C2-EC51656C077A}">
      <dsp:nvSpPr>
        <dsp:cNvPr id="0" name=""/>
        <dsp:cNvSpPr/>
      </dsp:nvSpPr>
      <dsp:spPr>
        <a:xfrm>
          <a:off x="506477" y="-109164"/>
          <a:ext cx="3429963" cy="33066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B74AF-40E0-4372-8AF3-FBC16F968538}">
      <dsp:nvSpPr>
        <dsp:cNvPr id="0" name=""/>
        <dsp:cNvSpPr/>
      </dsp:nvSpPr>
      <dsp:spPr>
        <a:xfrm>
          <a:off x="1440158" y="924054"/>
          <a:ext cx="1607654" cy="564504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5">
                  <a:lumMod val="75000"/>
                </a:schemeClr>
              </a:solidFill>
            </a:rPr>
            <a:t>Доходы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5">
                  <a:lumMod val="75000"/>
                </a:schemeClr>
              </a:solidFill>
            </a:rPr>
            <a:t>3 685 048</a:t>
          </a:r>
        </a:p>
      </dsp:txBody>
      <dsp:txXfrm>
        <a:off x="1440158" y="924054"/>
        <a:ext cx="1607654" cy="564504"/>
      </dsp:txXfrm>
    </dsp:sp>
    <dsp:sp modelId="{78729889-F9FB-45F9-9127-98379CF6CFEE}">
      <dsp:nvSpPr>
        <dsp:cNvPr id="0" name=""/>
        <dsp:cNvSpPr/>
      </dsp:nvSpPr>
      <dsp:spPr>
        <a:xfrm>
          <a:off x="-338259" y="1358379"/>
          <a:ext cx="3568034" cy="345438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tint val="60000"/>
                <a:satMod val="160000"/>
              </a:schemeClr>
            </a:gs>
            <a:gs pos="46000">
              <a:schemeClr val="accent5">
                <a:hueOff val="-3676672"/>
                <a:satOff val="-5114"/>
                <a:lumOff val="-1961"/>
                <a:alphaOff val="0"/>
                <a:tint val="86000"/>
                <a:satMod val="16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13030-AC3F-4FD3-8A4A-45239FDE28AF}">
      <dsp:nvSpPr>
        <dsp:cNvPr id="0" name=""/>
        <dsp:cNvSpPr/>
      </dsp:nvSpPr>
      <dsp:spPr>
        <a:xfrm>
          <a:off x="393193" y="2611894"/>
          <a:ext cx="1724794" cy="564504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B050"/>
              </a:solidFill>
            </a:rPr>
            <a:t>Расходы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B050"/>
              </a:solidFill>
            </a:rPr>
            <a:t>3 695 705</a:t>
          </a:r>
        </a:p>
      </dsp:txBody>
      <dsp:txXfrm>
        <a:off x="393193" y="2611894"/>
        <a:ext cx="1724794" cy="564504"/>
      </dsp:txXfrm>
    </dsp:sp>
    <dsp:sp modelId="{A279CCFD-2A18-4054-A3A8-FE6DDF0340B5}">
      <dsp:nvSpPr>
        <dsp:cNvPr id="0" name=""/>
        <dsp:cNvSpPr/>
      </dsp:nvSpPr>
      <dsp:spPr>
        <a:xfrm>
          <a:off x="1578412" y="3145223"/>
          <a:ext cx="2215272" cy="218335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05573-961F-4514-98B1-496D86BCF850}">
      <dsp:nvSpPr>
        <dsp:cNvPr id="0" name=""/>
        <dsp:cNvSpPr/>
      </dsp:nvSpPr>
      <dsp:spPr>
        <a:xfrm>
          <a:off x="1944218" y="3876379"/>
          <a:ext cx="1455856" cy="564504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</a:rPr>
            <a:t>Дефицит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0000"/>
              </a:solidFill>
            </a:rPr>
            <a:t>10 657</a:t>
          </a:r>
        </a:p>
      </dsp:txBody>
      <dsp:txXfrm>
        <a:off x="1944218" y="3876379"/>
        <a:ext cx="1455856" cy="564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0.39153</cdr:x>
      <cdr:y>0.4576</cdr:y>
    </cdr:from>
    <cdr:to>
      <cdr:x>0.57428</cdr:x>
      <cdr:y>0.53552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016224" y="2042932"/>
          <a:ext cx="941075" cy="347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600" b="1" dirty="0">
              <a:ln>
                <a:solidFill>
                  <a:srgbClr val="385723"/>
                </a:solidFill>
              </a:ln>
              <a:solidFill>
                <a:schemeClr val="accent5">
                  <a:lumMod val="50000"/>
                </a:schemeClr>
              </a:solidFill>
            </a:rPr>
            <a:t>1 223</a:t>
          </a:r>
        </a:p>
        <a:p xmlns:a="http://schemas.openxmlformats.org/drawingml/2006/main">
          <a:pPr algn="ctr">
            <a:defRPr/>
          </a:pPr>
          <a:endParaRPr lang="ru-RU" sz="1600" dirty="0">
            <a:solidFill>
              <a:schemeClr val="accent5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0.10208</cdr:x>
      <cdr:y>0.01802</cdr:y>
    </cdr:from>
    <cdr:to>
      <cdr:x>0.20208</cdr:x>
      <cdr:y>0.06825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4460" y="99392"/>
          <a:ext cx="74888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393 541</a:t>
          </a:r>
        </a:p>
      </cdr:txBody>
    </cdr:sp>
  </cdr:relSizeAnchor>
  <cdr:relSizeAnchor xmlns:cdr="http://schemas.openxmlformats.org/drawingml/2006/chartDrawing">
    <cdr:from>
      <cdr:x>0.51897</cdr:x>
      <cdr:y>0.32632</cdr:y>
    </cdr:from>
    <cdr:to>
      <cdr:x>0.63256</cdr:x>
      <cdr:y>0.37655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86479" y="1799682"/>
          <a:ext cx="85064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- 67 712</a:t>
          </a:r>
        </a:p>
      </cdr:txBody>
    </cdr:sp>
  </cdr:relSizeAnchor>
  <cdr:relSizeAnchor xmlns:cdr="http://schemas.openxmlformats.org/drawingml/2006/chartDrawing">
    <cdr:from>
      <cdr:x>0.31271</cdr:x>
      <cdr:y>0.18742</cdr:y>
    </cdr:from>
    <cdr:to>
      <cdr:x>0.45819</cdr:x>
      <cdr:y>0.23764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41835" y="1033653"/>
          <a:ext cx="1089476" cy="276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+ 83 815</a:t>
          </a:r>
        </a:p>
      </cdr:txBody>
    </cdr:sp>
  </cdr:relSizeAnchor>
  <cdr:relSizeAnchor xmlns:cdr="http://schemas.openxmlformats.org/drawingml/2006/chartDrawing">
    <cdr:from>
      <cdr:x>0.08182</cdr:x>
      <cdr:y>0.45487</cdr:y>
    </cdr:from>
    <cdr:to>
      <cdr:x>0.17159</cdr:x>
      <cdr:y>0.50977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5025" y="280493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0.07238</cdr:y>
    </cdr:from>
    <cdr:to>
      <cdr:x>0.13282</cdr:x>
      <cdr:y>0.1226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-344488" y="399181"/>
          <a:ext cx="994667" cy="276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457 871</a:t>
          </a:r>
        </a:p>
      </cdr:txBody>
    </cdr:sp>
  </cdr:relSizeAnchor>
  <cdr:relSizeAnchor xmlns:cdr="http://schemas.openxmlformats.org/drawingml/2006/chartDrawing">
    <cdr:from>
      <cdr:x>0.23163</cdr:x>
      <cdr:y>0.35572</cdr:y>
    </cdr:from>
    <cdr:to>
      <cdr:x>0.3214</cdr:x>
      <cdr:y>0.41063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20588" y="2193554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0.30777</cdr:x>
      <cdr:y>0.45487</cdr:y>
    </cdr:from>
    <cdr:to>
      <cdr:x>0.39754</cdr:x>
      <cdr:y>0.50977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16235" y="280493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0.48077</cdr:x>
      <cdr:y>0.53493</cdr:y>
    </cdr:from>
    <cdr:to>
      <cdr:x>0.5765</cdr:x>
      <cdr:y>0.58515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600400" y="2950147"/>
          <a:ext cx="71690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95 000</a:t>
          </a:r>
        </a:p>
      </cdr:txBody>
    </cdr:sp>
  </cdr:relSizeAnchor>
  <cdr:relSizeAnchor xmlns:cdr="http://schemas.openxmlformats.org/drawingml/2006/chartDrawing">
    <cdr:from>
      <cdr:x>0.09364</cdr:x>
      <cdr:y>0.43908</cdr:y>
    </cdr:from>
    <cdr:to>
      <cdr:x>0.21053</cdr:x>
      <cdr:y>0.4893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01254" y="2421532"/>
          <a:ext cx="87537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62 803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0.24021</cdr:x>
      <cdr:y>0.47149</cdr:y>
    </cdr:from>
    <cdr:to>
      <cdr:x>0.34386</cdr:x>
      <cdr:y>0.52171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798888" y="2600276"/>
          <a:ext cx="776218" cy="276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150 559</a:t>
          </a:r>
        </a:p>
      </cdr:txBody>
    </cdr:sp>
  </cdr:relSizeAnchor>
  <cdr:relSizeAnchor xmlns:cdr="http://schemas.openxmlformats.org/drawingml/2006/chartDrawing">
    <cdr:from>
      <cdr:x>0.32405</cdr:x>
      <cdr:y>0.41231</cdr:y>
    </cdr:from>
    <cdr:to>
      <cdr:x>0.42475</cdr:x>
      <cdr:y>0.46254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426733" y="2273894"/>
          <a:ext cx="754125" cy="2770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234 374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0.25944</cdr:x>
      <cdr:y>0.64177</cdr:y>
    </cdr:from>
    <cdr:to>
      <cdr:x>0.34425</cdr:x>
      <cdr:y>0.68921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942898" y="3539404"/>
          <a:ext cx="635128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783</a:t>
          </a:r>
          <a:endParaRPr lang="ru-RU" sz="11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0.32964</cdr:x>
      <cdr:y>0.65244</cdr:y>
    </cdr:from>
    <cdr:to>
      <cdr:x>0.42475</cdr:x>
      <cdr:y>0.69987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68608" y="3598219"/>
          <a:ext cx="71225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079</a:t>
          </a:r>
        </a:p>
      </cdr:txBody>
    </cdr:sp>
  </cdr:relSizeAnchor>
  <cdr:relSizeAnchor xmlns:cdr="http://schemas.openxmlformats.org/drawingml/2006/chartDrawing">
    <cdr:from>
      <cdr:x>0.48077</cdr:x>
      <cdr:y>0.65483</cdr:y>
    </cdr:from>
    <cdr:to>
      <cdr:x>0.56731</cdr:x>
      <cdr:y>0.70227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00400" y="3611430"/>
          <a:ext cx="648072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</a:p>
      </cdr:txBody>
    </cdr:sp>
  </cdr:relSizeAnchor>
  <cdr:relSizeAnchor xmlns:cdr="http://schemas.openxmlformats.org/drawingml/2006/chartDrawing">
    <cdr:from>
      <cdr:x>0.54467</cdr:x>
      <cdr:y>0.65989</cdr:y>
    </cdr:from>
    <cdr:to>
      <cdr:x>0.64058</cdr:x>
      <cdr:y>0.70733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078963" y="3639335"/>
          <a:ext cx="718254" cy="2616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4 635</a:t>
          </a:r>
        </a:p>
      </cdr:txBody>
    </cdr:sp>
  </cdr:relSizeAnchor>
  <cdr:relSizeAnchor xmlns:cdr="http://schemas.openxmlformats.org/drawingml/2006/chartDrawing">
    <cdr:from>
      <cdr:x>0.55887</cdr:x>
      <cdr:y>0.5741</cdr:y>
    </cdr:from>
    <cdr:to>
      <cdr:x>0.6358</cdr:x>
      <cdr:y>0.62153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185306" y="3166171"/>
          <a:ext cx="576064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27 288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0"/>
            <a:ext cx="430169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Слайд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337" y="10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BDC3-8D1F-4BA9-A97E-A39EDEA43F9A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373"/>
            <a:ext cx="430169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337" y="6456373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70F2F-BBCB-4C23-821F-43EE2BA1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898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Слайд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5F0D7-5ECF-46C7-9A9F-0AF3B76BCDB3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09588"/>
            <a:ext cx="36798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A9A6B-F936-4BAD-8BE1-B3C0B804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62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698875" cy="2560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1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17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17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26514-F829-4D4F-A1AD-DBD68D52637F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4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17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17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26514-F829-4D4F-A1AD-DBD68D52637F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8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50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14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9A6B-F936-4BAD-8BE1-B3C0B804566B}" type="slidenum">
              <a:rPr lang="ru-RU" smtClean="0"/>
              <a:t>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57004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95625" y="509588"/>
            <a:ext cx="36814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9A6B-F936-4BAD-8BE1-B3C0B804566B}" type="slidenum">
              <a:rPr lang="ru-RU" smtClean="0"/>
              <a:t>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45798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9A6B-F936-4BAD-8BE1-B3C0B804566B}" type="slidenum">
              <a:rPr lang="ru-RU" smtClean="0"/>
              <a:t>11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63808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144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7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7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041400"/>
            <a:ext cx="74295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2AAF71-7088-4082-A4B5-5D2286FF71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9209" y="1825625"/>
            <a:ext cx="7955756" cy="43513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05DDED-C00D-420D-BCCC-88709E63D74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9206" y="365125"/>
            <a:ext cx="569595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DCCF59-F12C-4B22-A0B5-0569E7EBF81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69206" y="457200"/>
            <a:ext cx="3194943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614109" y="987433"/>
            <a:ext cx="461372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69206" y="2101850"/>
            <a:ext cx="3194943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130E92-8550-4A93-A5ED-7A5CF78928C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1/18/2024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50B887-75E0-4C5B-AF37-E3304918262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851" y="1709738"/>
            <a:ext cx="8210955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8851" y="4589471"/>
            <a:ext cx="8210955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379668-2161-488D-96B8-6A859D0F15B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5381" y="1825625"/>
            <a:ext cx="386334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6827" y="1825625"/>
            <a:ext cx="386334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939C50-7762-4792-95E1-E7874CF6E4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332" y="274638"/>
            <a:ext cx="7331472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9206" y="1489075"/>
            <a:ext cx="386334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69206" y="2193929"/>
            <a:ext cx="386334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1623" y="1489075"/>
            <a:ext cx="386334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61623" y="2193929"/>
            <a:ext cx="386334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01220-6B3C-4719-8281-16AA8BA3EF6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D7245F-B3C7-4358-926A-1EE496656B6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D0A9D0-FD05-4374-8990-9A13D81CB54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206" y="457200"/>
            <a:ext cx="3194943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111" y="987433"/>
            <a:ext cx="461214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9206" y="2101850"/>
            <a:ext cx="3194943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70C57-C6EC-43E3-AE3A-40D83CDB2BD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69206" y="457200"/>
            <a:ext cx="3194943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614109" y="987433"/>
            <a:ext cx="461372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69206" y="2101850"/>
            <a:ext cx="3194943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724B01-8CDF-43F1-A896-03E2F79CCB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5">
            <a:alphaModFix amt="3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334" y="365129"/>
            <a:ext cx="73366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9209" y="1825625"/>
            <a:ext cx="79557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69209" y="6356358"/>
            <a:ext cx="2074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194B10-7A25-4893-8C5C-B707DE59842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18.01.2024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76663" y="6356358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62725" y="6356358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5.jpe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517" y="1"/>
            <a:ext cx="6421699" cy="27717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5400" b="1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0286" y="5397175"/>
            <a:ext cx="2724150" cy="10703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и бюджетной политики администрации Шебекинского городского округа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292424" y="2828835"/>
            <a:ext cx="71973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Шебекинского городского округа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 декабря 2023 года № 93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Шебекинского городского округа 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  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="" xmlns:a16="http://schemas.microsoft.com/office/drawing/2014/main" id="{E2B45470-FB6E-D4E5-2BF3-0C93124A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14132" y="66204"/>
            <a:ext cx="7016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607075" y="111242"/>
            <a:ext cx="7128792" cy="654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4472C4">
                    <a:lumMod val="75000"/>
                  </a:srgbClr>
                </a:solidFill>
              </a:rPr>
              <a:t>Динамика собственных налоговых и неналоговых доходов бюджета Шебекинского городского округа  в 2021-2024 годах</a:t>
            </a:r>
            <a:endParaRPr lang="ru-RU" sz="1600" dirty="0">
              <a:ln>
                <a:solidFill>
                  <a:srgbClr val="4472C4">
                    <a:lumMod val="75000"/>
                  </a:srgbClr>
                </a:solidFill>
              </a:ln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652472" y="389289"/>
            <a:ext cx="1459167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4472C4">
                    <a:lumMod val="75000"/>
                  </a:srgbClr>
                </a:solidFill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14756421"/>
              </p:ext>
            </p:extLst>
          </p:nvPr>
        </p:nvGraphicFramePr>
        <p:xfrm>
          <a:off x="-165107" y="2348880"/>
          <a:ext cx="97709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841432" y="44366"/>
            <a:ext cx="9409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33903" y="3469178"/>
            <a:ext cx="1122294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4472C4">
                    <a:lumMod val="75000"/>
                  </a:srgbClr>
                </a:solidFill>
              </a:rPr>
              <a:t>млн. рублей</a:t>
            </a:r>
            <a:endParaRPr lang="ru-RU" sz="1200" dirty="0">
              <a:ln>
                <a:solidFill>
                  <a:srgbClr val="4472C4">
                    <a:lumMod val="75000"/>
                  </a:srgbClr>
                </a:solidFill>
              </a:ln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7955C5-F510-4953-85B3-BB2DF13DB8EA}"/>
              </a:ext>
            </a:extLst>
          </p:cNvPr>
          <p:cNvSpPr txBox="1"/>
          <p:nvPr/>
        </p:nvSpPr>
        <p:spPr>
          <a:xfrm rot="16200000">
            <a:off x="884762" y="5226750"/>
            <a:ext cx="1444626" cy="25391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sz="1050" b="1" dirty="0">
                <a:solidFill>
                  <a:sysClr val="windowText" lastClr="000000"/>
                </a:solidFill>
              </a:rPr>
              <a:t>Собственные доходы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7D2C735-B90A-4C0D-AA01-78DF5E91997E}"/>
              </a:ext>
            </a:extLst>
          </p:cNvPr>
          <p:cNvSpPr txBox="1"/>
          <p:nvPr/>
        </p:nvSpPr>
        <p:spPr>
          <a:xfrm rot="16200000">
            <a:off x="2454332" y="5243622"/>
            <a:ext cx="1444626" cy="25391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sz="1050" b="1" dirty="0">
                <a:solidFill>
                  <a:sysClr val="windowText" lastClr="000000"/>
                </a:solidFill>
              </a:rPr>
              <a:t>Собственные доходы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7FE541C-ED78-4523-9E68-FC8A6C4A15D7}"/>
              </a:ext>
            </a:extLst>
          </p:cNvPr>
          <p:cNvSpPr txBox="1"/>
          <p:nvPr/>
        </p:nvSpPr>
        <p:spPr>
          <a:xfrm rot="16200000">
            <a:off x="4034856" y="5243621"/>
            <a:ext cx="1444626" cy="25391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sz="1050" b="1" dirty="0">
                <a:solidFill>
                  <a:sysClr val="windowText" lastClr="000000"/>
                </a:solidFill>
              </a:rPr>
              <a:t>Собственные доходы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F82410-47E7-4868-8942-011241B14158}"/>
              </a:ext>
            </a:extLst>
          </p:cNvPr>
          <p:cNvSpPr txBox="1"/>
          <p:nvPr/>
        </p:nvSpPr>
        <p:spPr>
          <a:xfrm rot="16200000">
            <a:off x="5599788" y="5226750"/>
            <a:ext cx="1444626" cy="25391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sz="1050" b="1" dirty="0">
                <a:solidFill>
                  <a:sysClr val="windowText" lastClr="000000"/>
                </a:solidFill>
              </a:rPr>
              <a:t>Собственные доходы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A5EBF2CD-8486-05BC-AF21-D8B5663C9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167746"/>
              </p:ext>
            </p:extLst>
          </p:nvPr>
        </p:nvGraphicFramePr>
        <p:xfrm>
          <a:off x="1078454" y="680789"/>
          <a:ext cx="8623699" cy="265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Лист" r:id="rId5" imgW="7753270" imgH="2257523" progId="Excel.Sheet.12">
                  <p:embed/>
                </p:oleObj>
              </mc:Choice>
              <mc:Fallback>
                <p:oleObj name="Лист" r:id="rId5" imgW="7753270" imgH="2257523" progId="Excel.Shee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="" xmlns:a16="http://schemas.microsoft.com/office/drawing/2014/main" id="{A5EBF2CD-8486-05BC-AF21-D8B5663C9C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8454" y="680789"/>
                        <a:ext cx="8623699" cy="2658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CEDF55-7038-90EC-8787-20DD0C8F41C0}"/>
              </a:ext>
            </a:extLst>
          </p:cNvPr>
          <p:cNvSpPr txBox="1"/>
          <p:nvPr/>
        </p:nvSpPr>
        <p:spPr>
          <a:xfrm rot="16200000">
            <a:off x="7213792" y="5226749"/>
            <a:ext cx="1444626" cy="25391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sz="1050" b="1" dirty="0">
                <a:solidFill>
                  <a:sysClr val="windowText" lastClr="000000"/>
                </a:solidFill>
              </a:rPr>
              <a:t>Собственные доходы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9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92395493"/>
              </p:ext>
            </p:extLst>
          </p:nvPr>
        </p:nvGraphicFramePr>
        <p:xfrm>
          <a:off x="2051959" y="782301"/>
          <a:ext cx="706278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572868646"/>
              </p:ext>
            </p:extLst>
          </p:nvPr>
        </p:nvGraphicFramePr>
        <p:xfrm>
          <a:off x="3728864" y="2420888"/>
          <a:ext cx="7776864" cy="496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62237508"/>
              </p:ext>
            </p:extLst>
          </p:nvPr>
        </p:nvGraphicFramePr>
        <p:xfrm>
          <a:off x="-951656" y="2348880"/>
          <a:ext cx="55096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203612" y="325934"/>
            <a:ext cx="7722858" cy="96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Структура собственных налоговых и неналоговых доходов бюджета Шебекинского городского округа</a:t>
            </a:r>
            <a:endParaRPr lang="ru-RU" sz="16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617296" y="4690134"/>
            <a:ext cx="1014113" cy="3289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rgbClr val="385723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1 246</a:t>
            </a:r>
            <a:endParaRPr lang="en-US" sz="1600" b="1" dirty="0">
              <a:ln>
                <a:solidFill>
                  <a:srgbClr val="385723"/>
                </a:solidFill>
              </a:ln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sz="1600" b="1" dirty="0">
              <a:ln>
                <a:solidFill>
                  <a:srgbClr val="385723"/>
                </a:solidFill>
              </a:ln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324362" y="949684"/>
            <a:ext cx="1580764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млн.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448944" y="2780928"/>
            <a:ext cx="1014113" cy="328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rgbClr val="385723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1 338</a:t>
            </a:r>
          </a:p>
          <a:p>
            <a:pPr algn="ctr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352600" y="63344"/>
            <a:ext cx="7722858" cy="654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Динамика и удельный вес налоговых и неналоговых доходов бюджета Шебекинского городского округа  в 2023-2024 годах</a:t>
            </a:r>
            <a:endParaRPr lang="ru-RU" sz="16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625408" y="533881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2167777" y="1304585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/>
          </a:p>
        </p:txBody>
      </p:sp>
      <p:sp>
        <p:nvSpPr>
          <p:cNvPr id="26" name="TextBox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5283200" y="8737599"/>
            <a:ext cx="230034" cy="3992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/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5283200" y="8734425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07420"/>
              </p:ext>
            </p:extLst>
          </p:nvPr>
        </p:nvGraphicFramePr>
        <p:xfrm>
          <a:off x="596812" y="1052736"/>
          <a:ext cx="8661575" cy="5713075"/>
        </p:xfrm>
        <a:graphic>
          <a:graphicData uri="http://schemas.openxmlformats.org/drawingml/2006/table">
            <a:tbl>
              <a:tblPr/>
              <a:tblGrid>
                <a:gridCol w="3055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8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64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2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86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86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видов доходов бюджета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Первоначальный  бюджет </a:t>
                      </a:r>
                      <a:b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 2023 год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Уточненный бюджет </a:t>
                      </a:r>
                      <a:b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 2023 год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Оценка исполнения  2023 года 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Прогноз                2024 года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 2024 к первоначальному плану 2023, %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Налоговые и неналоговые доходы, в </a:t>
                      </a:r>
                      <a:r>
                        <a:rPr lang="ru-RU" sz="12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1 222 584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1 307 068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1 338 195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1 245 752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101,9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Налоговые доходы: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1 147 093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1 231 577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1 251 165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1 160 658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 на доходы  физических лиц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838 621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923 105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976 343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845 585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100,8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Акцизы на нефтепродукты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43 645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43 645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49 507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49 738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114,0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Налог, взымаемый в связи с применением упрощенной системы налогообложения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14 204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14 204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14 143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16 271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114,6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8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-607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12 345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12 345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15 545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12 242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Налог, взимаемый  в связи с применением патентной системы налогообложения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13 231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13 231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8 692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11 107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83,9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58 140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58 140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56 754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60 156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103,5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155 833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155 833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122 144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156 901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8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11 074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11 074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8 645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8 658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75 491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75 491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87 030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85 094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112,7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9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57 050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57 050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68 969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60 074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105,3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4 000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4 000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2 850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4 000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9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4 505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4 505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2 477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1 846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41,0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оказания платных услуг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46,7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реализации имущества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321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 от продажи земельных участков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3 053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3 053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4 512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3 053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2 016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2 016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1 193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1 767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87,6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4 200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4 200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6 668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13 776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разы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927600" y="8304213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42258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428823" y="218334"/>
            <a:ext cx="7722858" cy="654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Структура доходов бюджета Шебекинского городского округа по оценке 2023 года и прогнозу  на 2024 год</a:t>
            </a:r>
            <a:endParaRPr lang="ru-RU" sz="16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7168087"/>
              </p:ext>
            </p:extLst>
          </p:nvPr>
        </p:nvGraphicFramePr>
        <p:xfrm>
          <a:off x="344488" y="1484784"/>
          <a:ext cx="937937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40FCE3-F308-CA9F-A7CE-2D88CEEBE5A9}"/>
              </a:ext>
            </a:extLst>
          </p:cNvPr>
          <p:cNvSpPr txBox="1"/>
          <p:nvPr/>
        </p:nvSpPr>
        <p:spPr>
          <a:xfrm>
            <a:off x="4232920" y="2158231"/>
            <a:ext cx="10081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4 014,8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40FCE3-F308-CA9F-A7CE-2D88CEEBE5A9}"/>
              </a:ext>
            </a:extLst>
          </p:cNvPr>
          <p:cNvSpPr txBox="1"/>
          <p:nvPr/>
        </p:nvSpPr>
        <p:spPr>
          <a:xfrm>
            <a:off x="5961112" y="1700808"/>
            <a:ext cx="10081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4 622,5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40FCE3-F308-CA9F-A7CE-2D88CEEBE5A9}"/>
              </a:ext>
            </a:extLst>
          </p:cNvPr>
          <p:cNvSpPr txBox="1"/>
          <p:nvPr/>
        </p:nvSpPr>
        <p:spPr>
          <a:xfrm>
            <a:off x="7848294" y="2158231"/>
            <a:ext cx="10081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3 850,4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3772" y="1057844"/>
            <a:ext cx="121581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517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584" y="197136"/>
            <a:ext cx="7775740" cy="1071595"/>
          </a:xfrm>
        </p:spPr>
        <p:txBody>
          <a:bodyPr>
            <a:normAutofit/>
          </a:bodyPr>
          <a:lstStyle/>
          <a:p>
            <a:pPr algn="ctr"/>
            <a:r>
              <a:rPr lang="ru-RU" sz="2275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2023-2026 гг.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7A7C6F-10C7-45A5-9A62-0AE367E20880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59264"/>
              </p:ext>
            </p:extLst>
          </p:nvPr>
        </p:nvGraphicFramePr>
        <p:xfrm>
          <a:off x="560512" y="1916832"/>
          <a:ext cx="9139893" cy="438509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97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5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5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20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24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22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847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85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 2023 года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2023 год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          2023 год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первоначального плана (+,-)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303 424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325 307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317 307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303 181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296 868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274 543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43 870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86 533 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86 533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22 673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-21 197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22 179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20 707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367 278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447 210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446 231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444 068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+ 76 790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202 750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128 727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132 281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461 302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461 302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168 495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+ 36 214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133 898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52 242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6 458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2 192 188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2 275 844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2 269 844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1 884 399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-307 789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1 888 377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1 680 969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353 949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397 913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393 279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359 905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+ 5 956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348 527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346 065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605 631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656 261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656 262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571 499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-34 132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615 809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601 303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155 207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147 588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147 095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136 655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-18 552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133 073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118 018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10 500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+ 6 500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85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 (на 2025 год - 2,5%, </a:t>
                      </a:r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</a:t>
                      </a:r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- 5% от общей суммы собственных средств)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41 419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58 836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4 160 006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4 807 726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4 785 622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3 903 644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- 256 362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3 695 705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3 282 390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553400" y="1412776"/>
            <a:ext cx="1207710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064170"/>
              </p:ext>
            </p:extLst>
          </p:nvPr>
        </p:nvGraphicFramePr>
        <p:xfrm>
          <a:off x="0" y="3236885"/>
          <a:ext cx="4333170" cy="335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152800" y="1523570"/>
          <a:ext cx="5523458" cy="266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52600" y="30778"/>
            <a:ext cx="7775740" cy="1071595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на  2024 и на плановый период 2025 и 2026 годов</a:t>
            </a:r>
            <a:endParaRPr lang="ru-RU" sz="2031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5097016" y="4308168"/>
          <a:ext cx="4464496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68041" y="4149080"/>
            <a:ext cx="3045495" cy="767711"/>
          </a:xfrm>
          <a:prstGeom prst="rect">
            <a:avLst/>
          </a:prstGeom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за 2023 г.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4 785 622</a:t>
            </a:r>
          </a:p>
          <a:p>
            <a:pPr algn="ctr"/>
            <a:endParaRPr lang="ru-RU" sz="146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7873" y="1268760"/>
            <a:ext cx="2817397" cy="31745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2024 г. – 3 903 644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132481-1BF2-441A-9A82-C3EEE1D3F478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480" y="3393459"/>
            <a:ext cx="3045495" cy="738664"/>
          </a:xfrm>
          <a:prstGeom prst="rect">
            <a:avLst/>
          </a:prstGeom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план  2023 г.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4 160 006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563151" y="1102373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900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592" y="307777"/>
            <a:ext cx="7443519" cy="876120"/>
          </a:xfrm>
        </p:spPr>
        <p:txBody>
          <a:bodyPr>
            <a:normAutofit/>
          </a:bodyPr>
          <a:lstStyle/>
          <a:p>
            <a:pPr algn="ctr"/>
            <a:r>
              <a:rPr lang="ru-RU" sz="195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Шебекинского городского округа </a:t>
            </a:r>
            <a:br>
              <a:rPr lang="ru-RU" sz="195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5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2023,  проект на 2024 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9F2991-4B08-4298-9378-20C43CCB16FF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86875"/>
              </p:ext>
            </p:extLst>
          </p:nvPr>
        </p:nvGraphicFramePr>
        <p:xfrm>
          <a:off x="560512" y="1484784"/>
          <a:ext cx="9073006" cy="534071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70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4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4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2023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              2023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   2024 года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утвержденного плана</a:t>
                      </a:r>
                      <a:r>
                        <a:rPr lang="ru-RU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оценки 2023 года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- всего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4 160 006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785 622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3 903 644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- 256 362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-881 978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Первоочередные расходы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2 914 875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867 600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2 995 612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+ 80 737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+ 128 012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0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Оплата труда с начислениями  - всего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2 258 502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2 277 561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2 402 087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+ 143 585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124 526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и стипендии (выплаты на обеспечение жильем молодых семей, льготы по оплате коммунальных услуг, доплата к пенсиям муниципальных служащих, отдельные мероприятия, социальные выплаты отдельным категориям граждан, адресная помощь), в том числе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456 848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417 531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398 159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- 58 689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- 19 372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0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пенсиям муниципальных служащих</a:t>
                      </a:r>
                      <a:endParaRPr lang="ru-RU" sz="12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12 916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13 742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16 172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200" b="0" i="1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3 256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+ 2 430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</a:t>
                      </a:r>
                      <a:endParaRPr lang="ru-RU" sz="12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1 193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1 193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Tx/>
                        <a:buChar char="-"/>
                      </a:pPr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- 266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4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по ЕСПБ</a:t>
                      </a:r>
                      <a:endParaRPr lang="ru-RU" sz="12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3 776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3 776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4 666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+ 890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+ 890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2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мероприятия, социальные выплаты отдельным категориям граждан, адресная помощь (помощь многодетным семьям) 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403 309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361 880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343 141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- 63 998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-18 739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0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73 678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62 241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63 978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- 9 700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+ 1 737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2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38 533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36 568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42 607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+ 4 074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6 039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5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33 540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23 809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19 601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- 13 939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- 4 208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12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1 197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1 182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1 341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+ 144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+ 159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8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налоги, сборы, платежи в бюджет, исполнительные листы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+ 21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- 253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4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долга, муниципальные гарантии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20 776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+ 16 776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19 048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4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121 847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108 539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110 612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- 11 235</a:t>
                      </a: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+ 2 073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1392" y="980728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85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3CBABC-D0B5-4A1B-B930-792DFBFC9590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25971"/>
              </p:ext>
            </p:extLst>
          </p:nvPr>
        </p:nvGraphicFramePr>
        <p:xfrm>
          <a:off x="769619" y="1124744"/>
          <a:ext cx="8784978" cy="563390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476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7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7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4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2023 год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              2023 год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   2024 года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утвержденного плана 2023 года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оценки 2023 года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возможные к оптимизации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513 945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502 129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444 466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69 479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-57 663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помещения (противопожарные мероприятия, аренда помещений, то/счетчиков)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11 767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14 036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+ 2 269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Горюче-смазочные материалы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37 649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38 085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41 015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+ 3 366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+ 2 930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230 799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195 039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211 242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- 19 557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16 203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Медикаменты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Tx/>
                        <a:buChar char="-"/>
                      </a:pP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- 1 598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Tx/>
                        <a:buChar char="-"/>
                      </a:pP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- 298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услуги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15 036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15 050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+ 845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43 000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26 754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17 778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- 25 222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8 976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74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Общехозяйственные нужды, расходные материалы, прочие расходы (медосмотры, командировочные расходы, страхование автотранспорта, оплата труда по договорам гражданско-правового характера)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23 819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9 516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- 9 019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-14 303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проведение медосмотров</a:t>
                      </a:r>
                      <a:endParaRPr lang="ru-RU" sz="11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8 661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9 935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7 045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- 1 616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- 2 890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командировочные расходы</a:t>
                      </a:r>
                      <a:endParaRPr lang="ru-RU" sz="11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41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оплата труда по договорам гражданско-правового характера</a:t>
                      </a:r>
                      <a:endParaRPr lang="ru-RU" sz="11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8 631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12 307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- 7 249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- 10 925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страхование автотранспорта</a:t>
                      </a:r>
                      <a:endParaRPr lang="ru-RU" sz="11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1 245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Tx/>
                        <a:buChar char="-"/>
                      </a:pPr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- 359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Уличное освещение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56 686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56 686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61 888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+ 5 202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+ 5 202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Убытки по меж/внутримуниципальным перевозкам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23 326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42 354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+ 19 028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-7 646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73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Видеонаблюдение в социально-культурных объектах, общественных местах,  охрана помещений, оплата сигнализации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60 805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62 470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14 100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- 46 705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-48 370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90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организации (общество слепых, красный крест, союз пенсионеров, общество инвалидов, совет ветеранов и т.д.)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+ 1 195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+ 463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2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организациям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</a:t>
                      </a: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- 992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625408" y="674362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821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67CA14-54C2-4660-8DEF-73B0E61AAD9D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11б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35889"/>
              </p:ext>
            </p:extLst>
          </p:nvPr>
        </p:nvGraphicFramePr>
        <p:xfrm>
          <a:off x="476879" y="1052736"/>
          <a:ext cx="9289035" cy="57116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071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8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44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44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52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52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2023 год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              2023 год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   2024 года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r>
                        <a:rPr lang="ru-RU" sz="11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утвержденного плана 2023 года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оценки 2023 года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Необязательные расходы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270 638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446 469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111 120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- 159 518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- 335 349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Мягкий инвентарь и обмундирование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- 4 176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- 10 901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54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оборудования, основных средств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133 127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166 270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57 242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- 75 885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- 109 028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зданий и оборудования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18 871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33 184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8 796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Tx/>
                        <a:buChar char="-"/>
                      </a:pP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10 075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- 24 388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расходных материалов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35 326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51 388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- 27 204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- 43 266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1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Отраслевые мероприятия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16 533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35 923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- 7 100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- 26 490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5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 и услуги( лицензирование,  аттестация рабочих мест, освидетельствование водителей, охрана труда, подписка на периодические издания, типографские расходы, подготовка кадров и т.д.)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62 105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148 303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27 027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- 35 078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- 121 276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развития и благоустройства территории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460 548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969 424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352 446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- 108 102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- 616 978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капитальные вложения по объектам  социально-культурной сферы и инженерной инфраструктуры (строительство, капитальный ремонт и т.д.)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287 424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457 871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62 803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- 224 621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- 395 068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дорожное хозяйство (муниципальный дорожный фонд)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149 933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179 472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245 274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95 341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+ 65 802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местного бюджета в софинансировании расходов</a:t>
                      </a:r>
                      <a:endParaRPr lang="ru-RU" sz="11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128 636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150 559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234 374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+ 105 738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+ 83 815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2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расходы на дорожную деятельность (содержание, ремонт и т.д.)</a:t>
                      </a:r>
                      <a:endParaRPr lang="ru-RU" sz="11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21 297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28 913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10 900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-10 397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- 18 013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0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мероприятий в области жилищно-коммунального хозяйства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23 191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332 081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44 369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+ 21 178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- 287 712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55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проведению капитального ремонта многоквартирных домов и переселение граждан из аварийного жилищного фонда</a:t>
                      </a: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144 195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11 211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+ 11 211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- 132 984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11 674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12 116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- 6 674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- 7 116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544329"/>
                  </a:ext>
                </a:extLst>
              </a:tr>
              <a:tr h="5604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i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 в области благоустройства (содержание памятников, фонтанов, детских площадок и т.д.)</a:t>
                      </a:r>
                      <a:endParaRPr lang="ru-RU" sz="1100" b="0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11 517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175 770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28 158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+ 16 641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- 147 612</a:t>
                      </a:r>
                    </a:p>
                  </a:txBody>
                  <a:tcPr marL="5774" marR="5774" marT="57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625408" y="695824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980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358478" y="781325"/>
            <a:ext cx="4972348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1788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25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2"/>
          <p:cNvSpPr>
            <a:spLocks noChangeArrowheads="1"/>
          </p:cNvSpPr>
          <p:nvPr/>
        </p:nvSpPr>
        <p:spPr bwMode="auto">
          <a:xfrm>
            <a:off x="796899" y="5538771"/>
            <a:ext cx="3081928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6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63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8035" y="5733533"/>
            <a:ext cx="231154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3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63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80592" y="197136"/>
            <a:ext cx="7443519" cy="8761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75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по Указам Президента РФ на 2023-2024 гг.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74118"/>
              </p:ext>
            </p:extLst>
          </p:nvPr>
        </p:nvGraphicFramePr>
        <p:xfrm>
          <a:off x="796899" y="1845203"/>
          <a:ext cx="8198102" cy="417557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366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0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02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0273">
                  <a:extLst>
                    <a:ext uri="{9D8B030D-6E8A-4147-A177-3AD203B41FA5}">
                      <a16:colId xmlns="" xmlns:a16="http://schemas.microsoft.com/office/drawing/2014/main" val="2971411889"/>
                    </a:ext>
                  </a:extLst>
                </a:gridCol>
              </a:tblGrid>
              <a:tr h="954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Указам на 2023 г., руб.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Указам на 2024 г., руб.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Темп прироста, %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дошкольных учреждений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42 560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44 476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4,5%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общеобразовательных учреждений (включая учителей)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44 594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46 601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4,5%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45 814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47 876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4,5%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музыкальных школ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48 074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49 714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3,4%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культуры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39 900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44 550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11,6%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работники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39 900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44 550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11,6%</a:t>
                      </a: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8FEE6F-972C-49F7-B64F-9F8AB80ED7A2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154" y="416460"/>
            <a:ext cx="7424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Бюджетного кодекса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7991" y="2304215"/>
            <a:ext cx="8598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7991" y="1200060"/>
            <a:ext cx="8598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7992" y="4191000"/>
            <a:ext cx="859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7992" y="5528786"/>
            <a:ext cx="859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смета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="" xmlns:a16="http://schemas.microsoft.com/office/drawing/2014/main" id="{55E37A5E-BF9D-4392-BAC5-629CD2AD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50912" y="57151"/>
            <a:ext cx="7016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269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358478" y="781325"/>
            <a:ext cx="4972348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1788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25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2"/>
          <p:cNvSpPr>
            <a:spLocks noChangeArrowheads="1"/>
          </p:cNvSpPr>
          <p:nvPr/>
        </p:nvSpPr>
        <p:spPr bwMode="auto">
          <a:xfrm>
            <a:off x="796899" y="5538771"/>
            <a:ext cx="3081928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6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63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8035" y="5733533"/>
            <a:ext cx="231154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3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63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3710" y="315795"/>
            <a:ext cx="7443519" cy="8761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75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предусмотренные в бюджете Шебекинского городского округа  на приобретения жилья 2021 -2024 годы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8FEE6F-972C-49F7-B64F-9F8AB80ED7A2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95873"/>
              </p:ext>
            </p:extLst>
          </p:nvPr>
        </p:nvGraphicFramePr>
        <p:xfrm>
          <a:off x="236140" y="1996257"/>
          <a:ext cx="9217023" cy="404634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852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18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детям-сиротам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38 322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187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8 553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33 925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 ветеранам ВОВ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1 653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инвалидам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молодым семьям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17 014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7 053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медицинским работникам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8 174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1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 отдельным категориям граждан (семьи, имеющие детей-инвалидов)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23 845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744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51 844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92 951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44 401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45 032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481392" y="1484784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193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79769"/>
              </p:ext>
            </p:extLst>
          </p:nvPr>
        </p:nvGraphicFramePr>
        <p:xfrm>
          <a:off x="5605645" y="1782648"/>
          <a:ext cx="4104453" cy="3277395"/>
        </p:xfrm>
        <a:graphic>
          <a:graphicData uri="http://schemas.openxmlformats.org/drawingml/2006/table">
            <a:tbl>
              <a:tblPr/>
              <a:tblGrid>
                <a:gridCol w="1919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0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20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418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Капитальные вложения на 2024 год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9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8958" marR="8958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 2024 ГОД</a:t>
                      </a:r>
                    </a:p>
                  </a:txBody>
                  <a:tcPr marL="8958" marR="8958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 Т.Ч.:</a:t>
                      </a:r>
                    </a:p>
                  </a:txBody>
                  <a:tcPr marL="8958" marR="8958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ФЕД.+</a:t>
                      </a:r>
                      <a:r>
                        <a:rPr lang="ru-RU" sz="9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ОБЛ.</a:t>
                      </a:r>
                    </a:p>
                  </a:txBody>
                  <a:tcPr marL="8958" marR="8958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МЕСТН.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Капитальный ремонт МБОУ "</a:t>
                      </a:r>
                      <a:r>
                        <a:rPr lang="ru-RU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Крапивенская</a:t>
                      </a:r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ООШ" </a:t>
                      </a:r>
                      <a:r>
                        <a:rPr lang="ru-RU" sz="9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Шебекинского</a:t>
                      </a:r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городского округа (завершение</a:t>
                      </a:r>
                      <a:r>
                        <a:rPr lang="ru-RU" sz="9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работ)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22 776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22 560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Реализация федеральной целевой программы "Увековечение памяти погибших при защите Отечества на 2019 - 2024 годы« (Капитальный ремонт братских могил)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1 279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Строительство (приобретение) жилья для детей-сирот, детей, оставшихся без попечения родителей, и лиц из их числа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33 925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33 925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Обеспечение жильем семей с детьми-инвалидами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62 508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3010579"/>
              </p:ext>
            </p:extLst>
          </p:nvPr>
        </p:nvGraphicFramePr>
        <p:xfrm>
          <a:off x="344488" y="1342949"/>
          <a:ext cx="7488832" cy="551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435007" y="1751985"/>
            <a:ext cx="4634908" cy="4398329"/>
            <a:chOff x="1224422" y="939137"/>
            <a:chExt cx="5704501" cy="5268176"/>
          </a:xfrm>
        </p:grpSpPr>
        <p:sp>
          <p:nvSpPr>
            <p:cNvPr id="3" name="TextBox 2"/>
            <p:cNvSpPr txBox="1"/>
            <p:nvPr/>
          </p:nvSpPr>
          <p:spPr>
            <a:xfrm>
              <a:off x="1224422" y="5454904"/>
              <a:ext cx="1619970" cy="626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капитальные вложения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64326" y="5400304"/>
              <a:ext cx="1606168" cy="589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3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дорожные работы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2733" y="5348300"/>
              <a:ext cx="1596190" cy="859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3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современная городская среда</a:t>
              </a:r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2152542" y="939137"/>
              <a:ext cx="724394" cy="149629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 dirty="0">
                <a:solidFill>
                  <a:prstClr val="black"/>
                </a:solidFill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303521" y="2156851"/>
              <a:ext cx="724394" cy="7817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 dirty="0">
                <a:solidFill>
                  <a:prstClr val="black"/>
                </a:solidFill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6133276" y="2947811"/>
              <a:ext cx="724394" cy="7817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71785" y="175814"/>
            <a:ext cx="7711494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25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и капитальный ремонт объектов социальной сферы и развития жилищно-коммунальной инфраструктуры, программа дорожных работ, современная городская среда на 2023-2024 гг.</a:t>
            </a:r>
            <a:endParaRPr lang="ru-RU" sz="1625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51B4E0-46AC-4CBA-AD4C-47CAB8AF8DA2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14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8741737" y="2338475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</a:rPr>
              <a:t>тыс. рублей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Картинки для презентации\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39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2841" r="12011" b="5240"/>
          <a:stretch/>
        </p:blipFill>
        <p:spPr bwMode="auto">
          <a:xfrm>
            <a:off x="-177845" y="2996952"/>
            <a:ext cx="2952327" cy="2930671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648744" y="82028"/>
            <a:ext cx="498137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95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Показатели бюджета Шебекинского городского округа на 2024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9425" y="30778"/>
            <a:ext cx="11063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81392" y="544664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EE311BDD-8DF4-3810-0947-881316CD4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417983"/>
              </p:ext>
            </p:extLst>
          </p:nvPr>
        </p:nvGraphicFramePr>
        <p:xfrm>
          <a:off x="920552" y="846985"/>
          <a:ext cx="5930503" cy="561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0317003"/>
              </p:ext>
            </p:extLst>
          </p:nvPr>
        </p:nvGraphicFramePr>
        <p:xfrm>
          <a:off x="4736976" y="1772816"/>
          <a:ext cx="50405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09184" y="3875395"/>
            <a:ext cx="64807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529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639193" y="154488"/>
            <a:ext cx="498137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95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Показатели бюджета Шебекинского городского округа на 2025-2026 </a:t>
            </a:r>
            <a:r>
              <a:rPr lang="ru-RU" altLang="ru-RU" sz="1950" b="1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гг</a:t>
            </a:r>
            <a:endParaRPr lang="ru-RU" altLang="ru-RU" sz="195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25408" y="695824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5543013"/>
              </p:ext>
            </p:extLst>
          </p:nvPr>
        </p:nvGraphicFramePr>
        <p:xfrm>
          <a:off x="5712358" y="1461326"/>
          <a:ext cx="3816424" cy="603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816096" y="980630"/>
            <a:ext cx="1646193" cy="5312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2025 год</a:t>
            </a:r>
            <a:endParaRPr lang="ru-RU" sz="24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13240" y="980630"/>
            <a:ext cx="1646193" cy="5312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2026 год</a:t>
            </a:r>
            <a:endParaRPr lang="ru-RU" sz="24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80606966"/>
              </p:ext>
            </p:extLst>
          </p:nvPr>
        </p:nvGraphicFramePr>
        <p:xfrm>
          <a:off x="488504" y="1496837"/>
          <a:ext cx="3816424" cy="603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164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7687" y="552630"/>
            <a:ext cx="8702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роспись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который составляется и ведется: главным распорядителем бюджетных средств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2514" y="1980844"/>
            <a:ext cx="87025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обязательство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бюджета, направленные на приобретение, модернизацию государственного (муниципального) имущества.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pic>
        <p:nvPicPr>
          <p:cNvPr id="4" name="Рисунок 7">
            <a:extLst>
              <a:ext uri="{FF2B5EF4-FFF2-40B4-BE49-F238E27FC236}">
                <a16:creationId xmlns="" xmlns:a16="http://schemas.microsoft.com/office/drawing/2014/main" id="{7A076D5F-A949-441D-95E8-858FD3E4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50912" y="57151"/>
            <a:ext cx="7016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8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20D9D4C-808A-6B41-3D62-75C4B1B3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4</a:t>
            </a:fld>
            <a:endParaRPr lang="ru-RU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3542C5B-3F09-5660-5479-74BCF856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00A78078-5C81-BE91-62E6-41435AD0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14133" y="156739"/>
            <a:ext cx="7016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E78582-B911-4E07-B3D6-96DCDFFCC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010" y="3429000"/>
            <a:ext cx="4412413" cy="3429000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385789" y="-244490"/>
            <a:ext cx="7713628" cy="13483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7FD7BC0-CE00-48B0-8A08-BE7DB868984F}"/>
              </a:ext>
            </a:extLst>
          </p:cNvPr>
          <p:cNvSpPr/>
          <p:nvPr/>
        </p:nvSpPr>
        <p:spPr>
          <a:xfrm>
            <a:off x="630734" y="1143037"/>
            <a:ext cx="86445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Шебекинского городского округа является участником формирования этого плана. С одной стороны как плательщик, наполняя доходы бюджета, с другой стороны - он получает часть расходов как потребитель общественных услуг.</a:t>
            </a:r>
          </a:p>
          <a:p>
            <a:pPr algn="ctr"/>
            <a:r>
              <a:rPr lang="ru-RU" sz="2000" b="1" i="1" dirty="0"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 – это услуги, которые не могут быть эффективно предоставлены рынком либо оплачены каждым из нас в отдельности (образование, здравоохранение, социальное обеспечение, регулирование экономики, гарантии безопасности и правопорядка, защита общественных интересов, гражданских прав и свобод)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FC10E1-B0CE-43E5-B9C6-7F597CBB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50912" y="57151"/>
            <a:ext cx="7016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29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63" y="404664"/>
            <a:ext cx="9595066" cy="6264696"/>
          </a:xfrm>
        </p:spPr>
        <p:txBody>
          <a:bodyPr>
            <a:normAutofit fontScale="92500"/>
          </a:bodyPr>
          <a:lstStyle/>
          <a:p>
            <a:endParaRPr lang="ru-RU" sz="1800" b="1" dirty="0"/>
          </a:p>
          <a:p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превышение доходов над его расходами.</a:t>
            </a:r>
          </a:p>
          <a:p>
            <a:pPr marL="0" indent="0" algn="ctr"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трансферты-основной вид безвозмездных перечислений, денежные средства, перечисляемые из одного бюджета бюджетной системы РФ другому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Дотации – предоставляются без определения конкретной цели их использования;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Субсидии – предоставляются на условиях долевого софинансирования расходов других бюджетов;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Субвенции -  предоставляются на безвозмездной основе на финансирование целевых расходов;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6</a:t>
            </a:fld>
            <a:endParaRPr lang="ru-RU" noProof="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1491113"/>
              </p:ext>
            </p:extLst>
          </p:nvPr>
        </p:nvGraphicFramePr>
        <p:xfrm>
          <a:off x="102221" y="1295822"/>
          <a:ext cx="9439049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507963" y="1"/>
            <a:ext cx="7713628" cy="1348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</a:rPr>
              <a:t>СОСТАВНЫЕ ЧАСТИ БЮДЖЕТА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="" xmlns:a16="http://schemas.microsoft.com/office/drawing/2014/main" id="{05D0EDD9-77EA-47A7-A5A9-ED422030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50912" y="57151"/>
            <a:ext cx="7016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98F5F-BCF8-44F4-9C0C-A04D1BD1D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76" y="692696"/>
            <a:ext cx="8352928" cy="659408"/>
          </a:xfrm>
        </p:spPr>
        <p:txBody>
          <a:bodyPr>
            <a:no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риоритеты бюджетной политики </a:t>
            </a:r>
            <a:br>
              <a:rPr lang="ru-RU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на 202</a:t>
            </a:r>
            <a:r>
              <a:rPr lang="en-US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год </a:t>
            </a:r>
            <a:br>
              <a:rPr lang="ru-RU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на плановый период 2025-2026 </a:t>
            </a:r>
            <a:r>
              <a:rPr lang="ru-RU" sz="2800" b="1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endParaRPr lang="ru-RU" sz="28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125B674-48E2-4EFA-AAAE-7FEFB042F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23" y="2132856"/>
            <a:ext cx="9875802" cy="417646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национальных проектов и программ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выполнение «майских» Указов Президента РФ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доведение минимальной заработной платы (МРОТ)                                           до 19 242 рубля</a:t>
            </a:r>
          </a:p>
          <a:p>
            <a:pPr marL="342900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индексации заработной платы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прочим категориям на 4,5 %                         с 1 октября 2024 года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 повышение эффективности бюджетных расходов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FB0BE5-6542-4937-9F90-23541F42E628}"/>
              </a:ext>
            </a:extLst>
          </p:cNvPr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1D25450-B8DD-797B-92C3-CFA24BC22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" y="30778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8964" y="475689"/>
            <a:ext cx="7722858" cy="7363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Нормативы </a:t>
            </a: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</a:t>
            </a: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по НДФЛ в бюджет Шебекинского городского округа на 2024-2026 годы</a:t>
            </a:r>
            <a:endParaRPr lang="ru-RU" sz="16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3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1278C4D-B7E9-9814-CE84-B812A454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" y="30778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AF842E-D4F2-379C-AF78-2352C4247139}"/>
              </a:ext>
            </a:extLst>
          </p:cNvPr>
          <p:cNvSpPr txBox="1"/>
          <p:nvPr/>
        </p:nvSpPr>
        <p:spPr>
          <a:xfrm>
            <a:off x="966135" y="1604779"/>
            <a:ext cx="1409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F64301-F8EF-BAB1-1AF2-AD06E46447BE}"/>
              </a:ext>
            </a:extLst>
          </p:cNvPr>
          <p:cNvSpPr txBox="1"/>
          <p:nvPr/>
        </p:nvSpPr>
        <p:spPr>
          <a:xfrm>
            <a:off x="2648744" y="1556792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33,5%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53,5%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6490F3-0E5E-093D-2D56-0AB2D38977A2}"/>
              </a:ext>
            </a:extLst>
          </p:cNvPr>
          <p:cNvSpPr txBox="1"/>
          <p:nvPr/>
        </p:nvSpPr>
        <p:spPr>
          <a:xfrm>
            <a:off x="117373" y="2853404"/>
            <a:ext cx="25313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1F2D40F-D160-A5C1-A018-196A9E44EFDA}"/>
              </a:ext>
            </a:extLst>
          </p:cNvPr>
          <p:cNvSpPr txBox="1"/>
          <p:nvPr/>
        </p:nvSpPr>
        <p:spPr>
          <a:xfrm>
            <a:off x="809371" y="3974285"/>
            <a:ext cx="1409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4A67668-66F6-0EF1-E7E1-958B74C5A397}"/>
              </a:ext>
            </a:extLst>
          </p:cNvPr>
          <p:cNvSpPr txBox="1"/>
          <p:nvPr/>
        </p:nvSpPr>
        <p:spPr>
          <a:xfrm>
            <a:off x="2792760" y="2828716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28,5%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53,5%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24DB874-0B98-51A2-288E-779866C84770}"/>
              </a:ext>
            </a:extLst>
          </p:cNvPr>
          <p:cNvSpPr txBox="1"/>
          <p:nvPr/>
        </p:nvSpPr>
        <p:spPr>
          <a:xfrm>
            <a:off x="1670883" y="3943508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30%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A39E048-68ED-DCBE-6A13-D00D2EDF19DF}"/>
              </a:ext>
            </a:extLst>
          </p:cNvPr>
          <p:cNvSpPr txBox="1"/>
          <p:nvPr/>
        </p:nvSpPr>
        <p:spPr>
          <a:xfrm>
            <a:off x="1279848" y="5313349"/>
            <a:ext cx="2468561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РФ ст.61.2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2094C7-512F-C5FC-B46A-D4097472EB2E}"/>
              </a:ext>
            </a:extLst>
          </p:cNvPr>
          <p:cNvSpPr txBox="1"/>
          <p:nvPr/>
        </p:nvSpPr>
        <p:spPr>
          <a:xfrm>
            <a:off x="1279848" y="6427184"/>
            <a:ext cx="707309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Белгородской области «Об установлении единого норматива отчислений от НДФЛ»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7C19588-5CE3-B537-1A34-3E12162D46DF}"/>
              </a:ext>
            </a:extLst>
          </p:cNvPr>
          <p:cNvSpPr txBox="1"/>
          <p:nvPr/>
        </p:nvSpPr>
        <p:spPr>
          <a:xfrm>
            <a:off x="1288964" y="5805264"/>
            <a:ext cx="4355231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Белгородской области «Об областном бюджете»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="" xmlns:a16="http://schemas.microsoft.com/office/drawing/2014/main" id="{3C50E87E-CA1A-0CA3-490D-0D28B0EC231B}"/>
              </a:ext>
            </a:extLst>
          </p:cNvPr>
          <p:cNvSpPr/>
          <p:nvPr/>
        </p:nvSpPr>
        <p:spPr>
          <a:xfrm>
            <a:off x="2375630" y="1699067"/>
            <a:ext cx="1016021" cy="488267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7E98D00F-A858-5E92-B66C-48EDC83B47C8}"/>
              </a:ext>
            </a:extLst>
          </p:cNvPr>
          <p:cNvSpPr/>
          <p:nvPr/>
        </p:nvSpPr>
        <p:spPr>
          <a:xfrm>
            <a:off x="2648745" y="2953580"/>
            <a:ext cx="742906" cy="484599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="" xmlns:a16="http://schemas.microsoft.com/office/drawing/2014/main" id="{B8CA9CFB-1648-23AB-8E5E-557A1F816999}"/>
              </a:ext>
            </a:extLst>
          </p:cNvPr>
          <p:cNvSpPr/>
          <p:nvPr/>
        </p:nvSpPr>
        <p:spPr>
          <a:xfrm>
            <a:off x="2375629" y="4070793"/>
            <a:ext cx="1016021" cy="488267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2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2600" y="434053"/>
            <a:ext cx="7722858" cy="7363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Нормативы </a:t>
            </a: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</a:t>
            </a: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по отдельным доходам бюджета Шебекинского городского округа на 2024-2026 годы</a:t>
            </a:r>
            <a:endParaRPr lang="ru-RU" sz="16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6405" y="30778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4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704D93B-98D1-078E-1BC7-5637147F6A25}"/>
              </a:ext>
            </a:extLst>
          </p:cNvPr>
          <p:cNvGraphicFramePr>
            <a:graphicFrameLocks noGrp="1"/>
          </p:cNvGraphicFramePr>
          <p:nvPr/>
        </p:nvGraphicFramePr>
        <p:xfrm>
          <a:off x="780530" y="1170442"/>
          <a:ext cx="8492949" cy="5426911"/>
        </p:xfrm>
        <a:graphic>
          <a:graphicData uri="http://schemas.openxmlformats.org/drawingml/2006/table">
            <a:tbl>
              <a:tblPr/>
              <a:tblGrid>
                <a:gridCol w="3712600">
                  <a:extLst>
                    <a:ext uri="{9D8B030D-6E8A-4147-A177-3AD203B41FA5}">
                      <a16:colId xmlns="" xmlns:a16="http://schemas.microsoft.com/office/drawing/2014/main" val="2253442144"/>
                    </a:ext>
                  </a:extLst>
                </a:gridCol>
                <a:gridCol w="965879">
                  <a:extLst>
                    <a:ext uri="{9D8B030D-6E8A-4147-A177-3AD203B41FA5}">
                      <a16:colId xmlns="" xmlns:a16="http://schemas.microsoft.com/office/drawing/2014/main" val="556085160"/>
                    </a:ext>
                  </a:extLst>
                </a:gridCol>
                <a:gridCol w="973426">
                  <a:extLst>
                    <a:ext uri="{9D8B030D-6E8A-4147-A177-3AD203B41FA5}">
                      <a16:colId xmlns="" xmlns:a16="http://schemas.microsoft.com/office/drawing/2014/main" val="1330251347"/>
                    </a:ext>
                  </a:extLst>
                </a:gridCol>
                <a:gridCol w="939468">
                  <a:extLst>
                    <a:ext uri="{9D8B030D-6E8A-4147-A177-3AD203B41FA5}">
                      <a16:colId xmlns="" xmlns:a16="http://schemas.microsoft.com/office/drawing/2014/main" val="2925304224"/>
                    </a:ext>
                  </a:extLst>
                </a:gridCol>
                <a:gridCol w="905513">
                  <a:extLst>
                    <a:ext uri="{9D8B030D-6E8A-4147-A177-3AD203B41FA5}">
                      <a16:colId xmlns="" xmlns:a16="http://schemas.microsoft.com/office/drawing/2014/main" val="1282587017"/>
                    </a:ext>
                  </a:extLst>
                </a:gridCol>
                <a:gridCol w="996063">
                  <a:extLst>
                    <a:ext uri="{9D8B030D-6E8A-4147-A177-3AD203B41FA5}">
                      <a16:colId xmlns="" xmlns:a16="http://schemas.microsoft.com/office/drawing/2014/main" val="3319676288"/>
                    </a:ext>
                  </a:extLst>
                </a:gridCol>
              </a:tblGrid>
              <a:tr h="417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Нормативы зачисления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4232530"/>
                  </a:ext>
                </a:extLst>
              </a:tr>
              <a:tr h="417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8170417"/>
                  </a:ext>
                </a:extLst>
              </a:tr>
              <a:tr h="417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НДФЛ, 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5153984"/>
                  </a:ext>
                </a:extLst>
              </a:tr>
              <a:tr h="417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 зачисления НДФЛ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БК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0785558"/>
                  </a:ext>
                </a:extLst>
              </a:tr>
              <a:tr h="83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Дополнительный норматив отчислений от НДФЛ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ЗБО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0914850"/>
                  </a:ext>
                </a:extLst>
              </a:tr>
              <a:tr h="83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норматив отчислений от НДФЛ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ЗБО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1020226"/>
                  </a:ext>
                </a:extLst>
              </a:tr>
              <a:tr h="83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Дефференцированный норматив отчислений от УСН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ЗБО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0841041"/>
                  </a:ext>
                </a:extLst>
              </a:tr>
              <a:tr h="1252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Доля зачисления платы за негативное воздействие на окружающую природную среду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ЗБО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5851093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" y="9569"/>
            <a:ext cx="750332" cy="837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6117</TotalTime>
  <Words>2982</Words>
  <Application>Microsoft Office PowerPoint</Application>
  <PresentationFormat>Лист A4 (210x297 мм)</PresentationFormat>
  <Paragraphs>973</Paragraphs>
  <Slides>23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1_Шаблон в оформлении «Облачный шкипер»</vt:lpstr>
      <vt:lpstr>Лист</vt:lpstr>
      <vt:lpstr>БЮДЖЕТ  ДЛЯ ГРАЖДАН 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Приоритеты бюджетной политики        на 2024 год  и на плановый период 2025-2026 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Шебекинского городского округа 2023-2026 гг.</vt:lpstr>
      <vt:lpstr>Презентация PowerPoint</vt:lpstr>
      <vt:lpstr>Параметры бюджета Шебекинского городского округа  за 2023,  проект на 2024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vitek</dc:creator>
  <cp:lastModifiedBy>Luneva_312</cp:lastModifiedBy>
  <cp:revision>383</cp:revision>
  <cp:lastPrinted>2023-12-01T06:23:33Z</cp:lastPrinted>
  <dcterms:created xsi:type="dcterms:W3CDTF">2021-10-11T11:16:38Z</dcterms:created>
  <dcterms:modified xsi:type="dcterms:W3CDTF">2024-01-18T12:48:54Z</dcterms:modified>
</cp:coreProperties>
</file>