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  <p:sldMasterId id="2147484296" r:id="rId2"/>
  </p:sldMasterIdLst>
  <p:notesMasterIdLst>
    <p:notesMasterId r:id="rId18"/>
  </p:notesMasterIdLst>
  <p:handoutMasterIdLst>
    <p:handoutMasterId r:id="rId19"/>
  </p:handoutMasterIdLst>
  <p:sldIdLst>
    <p:sldId id="444" r:id="rId3"/>
    <p:sldId id="449" r:id="rId4"/>
    <p:sldId id="450" r:id="rId5"/>
    <p:sldId id="451" r:id="rId6"/>
    <p:sldId id="452" r:id="rId7"/>
    <p:sldId id="453" r:id="rId8"/>
    <p:sldId id="454" r:id="rId9"/>
    <p:sldId id="455" r:id="rId10"/>
    <p:sldId id="443" r:id="rId11"/>
    <p:sldId id="440" r:id="rId12"/>
    <p:sldId id="415" r:id="rId13"/>
    <p:sldId id="340" r:id="rId14"/>
    <p:sldId id="357" r:id="rId15"/>
    <p:sldId id="358" r:id="rId16"/>
    <p:sldId id="448" r:id="rId17"/>
  </p:sldIdLst>
  <p:sldSz cx="9144000" cy="5143500" type="screen16x9"/>
  <p:notesSz cx="6797675" cy="9928225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FF6600"/>
    <a:srgbClr val="FF66FF"/>
    <a:srgbClr val="00FFFF"/>
    <a:srgbClr val="00FF00"/>
    <a:srgbClr val="3792F7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3" autoAdjust="0"/>
    <p:restoredTop sz="94291" autoAdjust="0"/>
  </p:normalViewPr>
  <p:slideViewPr>
    <p:cSldViewPr>
      <p:cViewPr>
        <p:scale>
          <a:sx n="100" d="100"/>
          <a:sy n="100" d="100"/>
        </p:scale>
        <p:origin x="-2094" y="-8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95-4280-99F9-AAEBDCD7A831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95-4280-99F9-AAEBDCD7A831}"/>
              </c:ext>
            </c:extLst>
          </c:dPt>
          <c:dPt>
            <c:idx val="2"/>
            <c:bubble3D val="0"/>
            <c:spPr>
              <a:solidFill>
                <a:srgbClr val="FF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95-4280-99F9-AAEBDCD7A831}"/>
              </c:ext>
            </c:extLst>
          </c:dPt>
          <c:dPt>
            <c:idx val="3"/>
            <c:bubble3D val="0"/>
            <c:spPr>
              <a:solidFill>
                <a:srgbClr val="FF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C95-4280-99F9-AAEBDCD7A831}"/>
              </c:ext>
            </c:extLst>
          </c:dPt>
          <c:dPt>
            <c:idx val="5"/>
            <c:bubble3D val="0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C95-4280-99F9-AAEBDCD7A831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C95-4280-99F9-AAEBDCD7A831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0F8-4318-88FF-81DC21B45564}"/>
              </c:ext>
            </c:extLst>
          </c:dPt>
          <c:dPt>
            <c:idx val="8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C95-4280-99F9-AAEBDCD7A831}"/>
              </c:ext>
            </c:extLst>
          </c:dPt>
          <c:dPt>
            <c:idx val="9"/>
            <c:bubble3D val="0"/>
            <c:spPr>
              <a:solidFill>
                <a:srgbClr val="00FF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C95-4280-99F9-AAEBDCD7A831}"/>
              </c:ext>
            </c:extLst>
          </c:dPt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#,##0</c:formatCode>
                <c:ptCount val="11"/>
                <c:pt idx="0">
                  <c:v>286466</c:v>
                </c:pt>
                <c:pt idx="1">
                  <c:v>49393</c:v>
                </c:pt>
                <c:pt idx="2">
                  <c:v>684189</c:v>
                </c:pt>
                <c:pt idx="3">
                  <c:v>556057</c:v>
                </c:pt>
                <c:pt idx="4">
                  <c:v>2071</c:v>
                </c:pt>
                <c:pt idx="5">
                  <c:v>2197704</c:v>
                </c:pt>
                <c:pt idx="6">
                  <c:v>476603</c:v>
                </c:pt>
                <c:pt idx="7">
                  <c:v>15750</c:v>
                </c:pt>
                <c:pt idx="8">
                  <c:v>667908</c:v>
                </c:pt>
                <c:pt idx="9">
                  <c:v>156094</c:v>
                </c:pt>
                <c:pt idx="10">
                  <c:v>1210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BC95-4280-99F9-AAEBDCD7A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3D3D6B-4386-4F93-BFCC-14B80420917A}" type="doc">
      <dgm:prSet loTypeId="urn:microsoft.com/office/officeart/2005/8/layout/pyramid1" loCatId="pyramid" qsTypeId="urn:microsoft.com/office/officeart/2005/8/quickstyle/3d3" qsCatId="3D" csTypeId="urn:microsoft.com/office/officeart/2005/8/colors/accent1_2" csCatId="accent1" phldr="1"/>
      <dgm:spPr/>
    </dgm:pt>
    <dgm:pt modelId="{E27B50F3-2EF9-40AC-AD81-A0D6052EEB33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endParaRPr lang="ru-RU" sz="1200" i="1" dirty="0" smtClean="0"/>
        </a:p>
        <a:p>
          <a:endParaRPr lang="ru-RU" sz="1200" i="1" dirty="0" smtClean="0"/>
        </a:p>
        <a:p>
          <a:endParaRPr lang="ru-RU" sz="1200" i="1" dirty="0" smtClean="0"/>
        </a:p>
        <a:p>
          <a:endParaRPr lang="ru-RU" sz="1600" b="0" i="1" dirty="0" smtClean="0">
            <a:latin typeface="Calibri" panose="020F0502020204030204" pitchFamily="34" charset="0"/>
          </a:endParaRPr>
        </a:p>
        <a:p>
          <a:r>
            <a:rPr lang="ru-RU" sz="1600" b="0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rPr>
            <a:t>Федеральный </a:t>
          </a:r>
        </a:p>
        <a:p>
          <a:r>
            <a:rPr lang="ru-RU" sz="1600" b="0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rPr>
            <a:t>бюджет</a:t>
          </a:r>
          <a:endParaRPr lang="ru-RU" sz="1600" b="0" i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libri" panose="020F0502020204030204" pitchFamily="34" charset="0"/>
          </a:endParaRPr>
        </a:p>
      </dgm:t>
    </dgm:pt>
    <dgm:pt modelId="{4B6DA244-C175-4475-B803-C973C0444EAD}" type="parTrans" cxnId="{3C17EDB1-367F-4300-9ECA-CE5EFA5E650A}">
      <dgm:prSet/>
      <dgm:spPr/>
      <dgm:t>
        <a:bodyPr/>
        <a:lstStyle/>
        <a:p>
          <a:endParaRPr lang="ru-RU"/>
        </a:p>
      </dgm:t>
    </dgm:pt>
    <dgm:pt modelId="{5F9EC569-0111-4E4D-A7DB-AC9BE7F3F9F0}" type="sibTrans" cxnId="{3C17EDB1-367F-4300-9ECA-CE5EFA5E650A}">
      <dgm:prSet/>
      <dgm:spPr/>
      <dgm:t>
        <a:bodyPr/>
        <a:lstStyle/>
        <a:p>
          <a:endParaRPr lang="ru-RU"/>
        </a:p>
      </dgm:t>
    </dgm:pt>
    <dgm:pt modelId="{70E33588-DBA7-497A-A382-190B2DA71A4B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600" b="0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rPr>
            <a:t>Областной бюджет</a:t>
          </a:r>
          <a:endParaRPr lang="ru-RU" sz="1600" b="0" i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libri" panose="020F0502020204030204" pitchFamily="34" charset="0"/>
          </a:endParaRPr>
        </a:p>
      </dgm:t>
    </dgm:pt>
    <dgm:pt modelId="{B45397D4-C883-40B7-91AF-C412D996A20A}" type="parTrans" cxnId="{3D234181-3EB6-4C73-A7F5-A96D4B30B88B}">
      <dgm:prSet/>
      <dgm:spPr/>
      <dgm:t>
        <a:bodyPr/>
        <a:lstStyle/>
        <a:p>
          <a:endParaRPr lang="ru-RU"/>
        </a:p>
      </dgm:t>
    </dgm:pt>
    <dgm:pt modelId="{DEA1A601-E2DE-4955-88F8-01220D8E970E}" type="sibTrans" cxnId="{3D234181-3EB6-4C73-A7F5-A96D4B30B88B}">
      <dgm:prSet/>
      <dgm:spPr/>
      <dgm:t>
        <a:bodyPr/>
        <a:lstStyle/>
        <a:p>
          <a:endParaRPr lang="ru-RU"/>
        </a:p>
      </dgm:t>
    </dgm:pt>
    <dgm:pt modelId="{CD02D9B6-E329-40E3-85FF-434A6A4EA2C1}">
      <dgm:prSet phldrT="[Текст]" custT="1"/>
      <dgm:spPr>
        <a:solidFill>
          <a:srgbClr val="39B153"/>
        </a:solidFill>
      </dgm:spPr>
      <dgm:t>
        <a:bodyPr/>
        <a:lstStyle/>
        <a:p>
          <a:r>
            <a:rPr lang="ru-RU" sz="1600" b="0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rPr>
            <a:t>Местный</a:t>
          </a:r>
          <a:r>
            <a:rPr lang="ru-RU" sz="1600" b="0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бюджет</a:t>
          </a:r>
          <a:endParaRPr lang="ru-RU" sz="1600" b="0" i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CAC849A-0F04-4206-9013-81F898BA5954}" type="parTrans" cxnId="{81B33578-5DFC-4840-9D69-28CB6FBC0313}">
      <dgm:prSet/>
      <dgm:spPr/>
      <dgm:t>
        <a:bodyPr/>
        <a:lstStyle/>
        <a:p>
          <a:endParaRPr lang="ru-RU"/>
        </a:p>
      </dgm:t>
    </dgm:pt>
    <dgm:pt modelId="{AAB306ED-FA47-4865-A984-3B94388C683E}" type="sibTrans" cxnId="{81B33578-5DFC-4840-9D69-28CB6FBC0313}">
      <dgm:prSet/>
      <dgm:spPr/>
      <dgm:t>
        <a:bodyPr/>
        <a:lstStyle/>
        <a:p>
          <a:endParaRPr lang="ru-RU"/>
        </a:p>
      </dgm:t>
    </dgm:pt>
    <dgm:pt modelId="{B61EF808-31E2-4CA5-97A7-A361418832CA}">
      <dgm:prSet phldrT="[Текст]" custT="1"/>
      <dgm:spPr>
        <a:solidFill>
          <a:srgbClr val="39B153"/>
        </a:solidFill>
      </dgm:spPr>
      <dgm:t>
        <a:bodyPr/>
        <a:lstStyle/>
        <a:p>
          <a:r>
            <a:rPr lang="ru-RU" sz="1600" i="1" dirty="0" smtClean="0"/>
            <a:t>Бюджеты поселений</a:t>
          </a:r>
          <a:endParaRPr lang="ru-RU" sz="1600" i="1" dirty="0"/>
        </a:p>
      </dgm:t>
    </dgm:pt>
    <dgm:pt modelId="{513F6230-64BD-4FA5-BE60-ED71DA270625}" type="parTrans" cxnId="{82C11F91-559D-4AE2-B2D1-0CD3AC2173A5}">
      <dgm:prSet/>
      <dgm:spPr/>
      <dgm:t>
        <a:bodyPr/>
        <a:lstStyle/>
        <a:p>
          <a:endParaRPr lang="ru-RU"/>
        </a:p>
      </dgm:t>
    </dgm:pt>
    <dgm:pt modelId="{15E65F3E-F447-48A2-8882-63CE0184D6E4}" type="sibTrans" cxnId="{82C11F91-559D-4AE2-B2D1-0CD3AC2173A5}">
      <dgm:prSet/>
      <dgm:spPr/>
      <dgm:t>
        <a:bodyPr/>
        <a:lstStyle/>
        <a:p>
          <a:endParaRPr lang="ru-RU"/>
        </a:p>
      </dgm:t>
    </dgm:pt>
    <dgm:pt modelId="{EDE93FC1-07DB-407F-9375-0C2724634347}" type="pres">
      <dgm:prSet presAssocID="{0F3D3D6B-4386-4F93-BFCC-14B80420917A}" presName="Name0" presStyleCnt="0">
        <dgm:presLayoutVars>
          <dgm:dir/>
          <dgm:animLvl val="lvl"/>
          <dgm:resizeHandles val="exact"/>
        </dgm:presLayoutVars>
      </dgm:prSet>
      <dgm:spPr/>
    </dgm:pt>
    <dgm:pt modelId="{85D35931-D3E2-43C6-B5FA-E071D77A0207}" type="pres">
      <dgm:prSet presAssocID="{E27B50F3-2EF9-40AC-AD81-A0D6052EEB33}" presName="Name8" presStyleCnt="0"/>
      <dgm:spPr/>
    </dgm:pt>
    <dgm:pt modelId="{937395B1-6D9A-408F-A7A9-B06937B70AA0}" type="pres">
      <dgm:prSet presAssocID="{E27B50F3-2EF9-40AC-AD81-A0D6052EEB33}" presName="level" presStyleLbl="node1" presStyleIdx="0" presStyleCnt="4" custScaleY="247069" custLinFactNeighborX="-3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DCF86-3E55-4958-8B93-D84033469E25}" type="pres">
      <dgm:prSet presAssocID="{E27B50F3-2EF9-40AC-AD81-A0D6052EEB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C6F66-57AA-4C13-9539-71F8A7A4483E}" type="pres">
      <dgm:prSet presAssocID="{70E33588-DBA7-497A-A382-190B2DA71A4B}" presName="Name8" presStyleCnt="0"/>
      <dgm:spPr/>
    </dgm:pt>
    <dgm:pt modelId="{53893370-B129-4AD6-A59D-60BD9E2B5995}" type="pres">
      <dgm:prSet presAssocID="{70E33588-DBA7-497A-A382-190B2DA71A4B}" presName="level" presStyleLbl="node1" presStyleIdx="1" presStyleCnt="4" custScaleY="994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379E9-069E-4FCA-9A43-9493ED2326F0}" type="pres">
      <dgm:prSet presAssocID="{70E33588-DBA7-497A-A382-190B2DA71A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56B51-3CF4-4A23-802A-C81CBE7B21DC}" type="pres">
      <dgm:prSet presAssocID="{CD02D9B6-E329-40E3-85FF-434A6A4EA2C1}" presName="Name8" presStyleCnt="0"/>
      <dgm:spPr/>
    </dgm:pt>
    <dgm:pt modelId="{EE5B4828-98F3-4F22-ACCA-515C39BD9BC9}" type="pres">
      <dgm:prSet presAssocID="{CD02D9B6-E329-40E3-85FF-434A6A4EA2C1}" presName="level" presStyleLbl="node1" presStyleIdx="2" presStyleCnt="4" custScaleY="798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10845-4AEB-4313-A21A-2E6D5ED33E86}" type="pres">
      <dgm:prSet presAssocID="{CD02D9B6-E329-40E3-85FF-434A6A4EA2C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9BD8C-43C6-43F7-9399-7EBBA5CF2A3C}" type="pres">
      <dgm:prSet presAssocID="{B61EF808-31E2-4CA5-97A7-A361418832CA}" presName="Name8" presStyleCnt="0"/>
      <dgm:spPr/>
    </dgm:pt>
    <dgm:pt modelId="{5EABFEBC-8BE5-48E6-9665-FEAC1B978827}" type="pres">
      <dgm:prSet presAssocID="{B61EF808-31E2-4CA5-97A7-A361418832CA}" presName="level" presStyleLbl="node1" presStyleIdx="3" presStyleCnt="4" custScaleY="551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E64DC-E1E6-4675-9E33-84BE9D8550A0}" type="pres">
      <dgm:prSet presAssocID="{B61EF808-31E2-4CA5-97A7-A361418832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17F7C3-4C7B-4C2C-9017-DCB120C62066}" type="presOf" srcId="{70E33588-DBA7-497A-A382-190B2DA71A4B}" destId="{53893370-B129-4AD6-A59D-60BD9E2B5995}" srcOrd="0" destOrd="0" presId="urn:microsoft.com/office/officeart/2005/8/layout/pyramid1"/>
    <dgm:cxn modelId="{CAA7071C-381E-4FD2-8796-1DF28FFDB6AA}" type="presOf" srcId="{B61EF808-31E2-4CA5-97A7-A361418832CA}" destId="{5EABFEBC-8BE5-48E6-9665-FEAC1B978827}" srcOrd="0" destOrd="0" presId="urn:microsoft.com/office/officeart/2005/8/layout/pyramid1"/>
    <dgm:cxn modelId="{517FC101-6726-42AD-9039-0C09E49B2B07}" type="presOf" srcId="{E27B50F3-2EF9-40AC-AD81-A0D6052EEB33}" destId="{2F7DCF86-3E55-4958-8B93-D84033469E25}" srcOrd="1" destOrd="0" presId="urn:microsoft.com/office/officeart/2005/8/layout/pyramid1"/>
    <dgm:cxn modelId="{82C11F91-559D-4AE2-B2D1-0CD3AC2173A5}" srcId="{0F3D3D6B-4386-4F93-BFCC-14B80420917A}" destId="{B61EF808-31E2-4CA5-97A7-A361418832CA}" srcOrd="3" destOrd="0" parTransId="{513F6230-64BD-4FA5-BE60-ED71DA270625}" sibTransId="{15E65F3E-F447-48A2-8882-63CE0184D6E4}"/>
    <dgm:cxn modelId="{7BD36EB6-4E7D-4AC9-B5E0-A9F5870D2B07}" type="presOf" srcId="{B61EF808-31E2-4CA5-97A7-A361418832CA}" destId="{219E64DC-E1E6-4675-9E33-84BE9D8550A0}" srcOrd="1" destOrd="0" presId="urn:microsoft.com/office/officeart/2005/8/layout/pyramid1"/>
    <dgm:cxn modelId="{CA4E7CC8-A8BA-4F86-8BA3-A9131F5B8E6E}" type="presOf" srcId="{CD02D9B6-E329-40E3-85FF-434A6A4EA2C1}" destId="{EE5B4828-98F3-4F22-ACCA-515C39BD9BC9}" srcOrd="0" destOrd="0" presId="urn:microsoft.com/office/officeart/2005/8/layout/pyramid1"/>
    <dgm:cxn modelId="{81B33578-5DFC-4840-9D69-28CB6FBC0313}" srcId="{0F3D3D6B-4386-4F93-BFCC-14B80420917A}" destId="{CD02D9B6-E329-40E3-85FF-434A6A4EA2C1}" srcOrd="2" destOrd="0" parTransId="{1CAC849A-0F04-4206-9013-81F898BA5954}" sibTransId="{AAB306ED-FA47-4865-A984-3B94388C683E}"/>
    <dgm:cxn modelId="{55359A2B-9B75-4424-A446-B07DA2CC3392}" type="presOf" srcId="{70E33588-DBA7-497A-A382-190B2DA71A4B}" destId="{B32379E9-069E-4FCA-9A43-9493ED2326F0}" srcOrd="1" destOrd="0" presId="urn:microsoft.com/office/officeart/2005/8/layout/pyramid1"/>
    <dgm:cxn modelId="{ACADD07F-2907-413E-8245-26BE383EEA00}" type="presOf" srcId="{0F3D3D6B-4386-4F93-BFCC-14B80420917A}" destId="{EDE93FC1-07DB-407F-9375-0C2724634347}" srcOrd="0" destOrd="0" presId="urn:microsoft.com/office/officeart/2005/8/layout/pyramid1"/>
    <dgm:cxn modelId="{A681953B-69A4-42A1-9928-BCA0AEF477D8}" type="presOf" srcId="{CD02D9B6-E329-40E3-85FF-434A6A4EA2C1}" destId="{BF310845-4AEB-4313-A21A-2E6D5ED33E86}" srcOrd="1" destOrd="0" presId="urn:microsoft.com/office/officeart/2005/8/layout/pyramid1"/>
    <dgm:cxn modelId="{3D234181-3EB6-4C73-A7F5-A96D4B30B88B}" srcId="{0F3D3D6B-4386-4F93-BFCC-14B80420917A}" destId="{70E33588-DBA7-497A-A382-190B2DA71A4B}" srcOrd="1" destOrd="0" parTransId="{B45397D4-C883-40B7-91AF-C412D996A20A}" sibTransId="{DEA1A601-E2DE-4955-88F8-01220D8E970E}"/>
    <dgm:cxn modelId="{3C17EDB1-367F-4300-9ECA-CE5EFA5E650A}" srcId="{0F3D3D6B-4386-4F93-BFCC-14B80420917A}" destId="{E27B50F3-2EF9-40AC-AD81-A0D6052EEB33}" srcOrd="0" destOrd="0" parTransId="{4B6DA244-C175-4475-B803-C973C0444EAD}" sibTransId="{5F9EC569-0111-4E4D-A7DB-AC9BE7F3F9F0}"/>
    <dgm:cxn modelId="{5F963DFE-8796-4EFB-A734-1B7AFAB9CFA5}" type="presOf" srcId="{E27B50F3-2EF9-40AC-AD81-A0D6052EEB33}" destId="{937395B1-6D9A-408F-A7A9-B06937B70AA0}" srcOrd="0" destOrd="0" presId="urn:microsoft.com/office/officeart/2005/8/layout/pyramid1"/>
    <dgm:cxn modelId="{DFD88EE4-8537-4410-BC93-4D9388C1CC2A}" type="presParOf" srcId="{EDE93FC1-07DB-407F-9375-0C2724634347}" destId="{85D35931-D3E2-43C6-B5FA-E071D77A0207}" srcOrd="0" destOrd="0" presId="urn:microsoft.com/office/officeart/2005/8/layout/pyramid1"/>
    <dgm:cxn modelId="{2E483BEA-9F08-42BA-A4E4-B9C905E6E5D5}" type="presParOf" srcId="{85D35931-D3E2-43C6-B5FA-E071D77A0207}" destId="{937395B1-6D9A-408F-A7A9-B06937B70AA0}" srcOrd="0" destOrd="0" presId="urn:microsoft.com/office/officeart/2005/8/layout/pyramid1"/>
    <dgm:cxn modelId="{DF77C68A-C848-489B-8811-A96ED6016E5F}" type="presParOf" srcId="{85D35931-D3E2-43C6-B5FA-E071D77A0207}" destId="{2F7DCF86-3E55-4958-8B93-D84033469E25}" srcOrd="1" destOrd="0" presId="urn:microsoft.com/office/officeart/2005/8/layout/pyramid1"/>
    <dgm:cxn modelId="{C5026A25-95C9-4262-B1AD-C72F02E6F4FB}" type="presParOf" srcId="{EDE93FC1-07DB-407F-9375-0C2724634347}" destId="{9A7C6F66-57AA-4C13-9539-71F8A7A4483E}" srcOrd="1" destOrd="0" presId="urn:microsoft.com/office/officeart/2005/8/layout/pyramid1"/>
    <dgm:cxn modelId="{BCB45E41-83AC-4D55-B97B-DD8AF0136A16}" type="presParOf" srcId="{9A7C6F66-57AA-4C13-9539-71F8A7A4483E}" destId="{53893370-B129-4AD6-A59D-60BD9E2B5995}" srcOrd="0" destOrd="0" presId="urn:microsoft.com/office/officeart/2005/8/layout/pyramid1"/>
    <dgm:cxn modelId="{B6976176-3605-403E-8C6E-F151B0714C4A}" type="presParOf" srcId="{9A7C6F66-57AA-4C13-9539-71F8A7A4483E}" destId="{B32379E9-069E-4FCA-9A43-9493ED2326F0}" srcOrd="1" destOrd="0" presId="urn:microsoft.com/office/officeart/2005/8/layout/pyramid1"/>
    <dgm:cxn modelId="{D98B5843-96F7-4BB8-BF81-71424FDBAD57}" type="presParOf" srcId="{EDE93FC1-07DB-407F-9375-0C2724634347}" destId="{15356B51-3CF4-4A23-802A-C81CBE7B21DC}" srcOrd="2" destOrd="0" presId="urn:microsoft.com/office/officeart/2005/8/layout/pyramid1"/>
    <dgm:cxn modelId="{436221AA-44D8-4896-9213-FD7A2BA6AFD5}" type="presParOf" srcId="{15356B51-3CF4-4A23-802A-C81CBE7B21DC}" destId="{EE5B4828-98F3-4F22-ACCA-515C39BD9BC9}" srcOrd="0" destOrd="0" presId="urn:microsoft.com/office/officeart/2005/8/layout/pyramid1"/>
    <dgm:cxn modelId="{53ADAC10-CE96-4892-A8D6-4FBFE65B7FDC}" type="presParOf" srcId="{15356B51-3CF4-4A23-802A-C81CBE7B21DC}" destId="{BF310845-4AEB-4313-A21A-2E6D5ED33E86}" srcOrd="1" destOrd="0" presId="urn:microsoft.com/office/officeart/2005/8/layout/pyramid1"/>
    <dgm:cxn modelId="{3C68F567-7748-4213-93E1-BEA00FE4D694}" type="presParOf" srcId="{EDE93FC1-07DB-407F-9375-0C2724634347}" destId="{C949BD8C-43C6-43F7-9399-7EBBA5CF2A3C}" srcOrd="3" destOrd="0" presId="urn:microsoft.com/office/officeart/2005/8/layout/pyramid1"/>
    <dgm:cxn modelId="{9A18644B-851D-4156-8C17-34B733A50F4E}" type="presParOf" srcId="{C949BD8C-43C6-43F7-9399-7EBBA5CF2A3C}" destId="{5EABFEBC-8BE5-48E6-9665-FEAC1B978827}" srcOrd="0" destOrd="0" presId="urn:microsoft.com/office/officeart/2005/8/layout/pyramid1"/>
    <dgm:cxn modelId="{0125A595-E6D5-4014-B878-FF68CE8CA7A9}" type="presParOf" srcId="{C949BD8C-43C6-43F7-9399-7EBBA5CF2A3C}" destId="{219E64DC-E1E6-4675-9E33-84BE9D8550A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93D289-7387-42AC-8FA9-4BD62FF7D76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D4155C-5248-483C-B133-5A32CA6C7521}">
      <dgm:prSet phldrT="[Текст]"/>
      <dgm:spPr>
        <a:xfrm>
          <a:off x="433454" y="8868"/>
          <a:ext cx="2316878" cy="86207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Конституция Российской Федерации</a:t>
          </a:r>
        </a:p>
      </dgm:t>
    </dgm:pt>
    <dgm:pt modelId="{4DFE0549-5D23-4F0C-9584-4B0CCE48AD19}" type="parTrans" cxnId="{D3CA4217-19F9-4EF5-B6AE-A8D323B99BD3}">
      <dgm:prSet/>
      <dgm:spPr/>
      <dgm:t>
        <a:bodyPr/>
        <a:lstStyle/>
        <a:p>
          <a:endParaRPr lang="ru-RU"/>
        </a:p>
      </dgm:t>
    </dgm:pt>
    <dgm:pt modelId="{7B0A95DB-8650-4A01-9D6E-23C019DA199B}" type="sibTrans" cxnId="{D3CA4217-19F9-4EF5-B6AE-A8D323B99BD3}">
      <dgm:prSet/>
      <dgm:spPr/>
      <dgm:t>
        <a:bodyPr/>
        <a:lstStyle/>
        <a:p>
          <a:endParaRPr lang="ru-RU"/>
        </a:p>
      </dgm:t>
    </dgm:pt>
    <dgm:pt modelId="{15C1693A-346F-46CC-BC85-53744B48E2C9}">
      <dgm:prSet phldrT="[Текст]"/>
      <dgm:spPr>
        <a:xfrm>
          <a:off x="2982020" y="8868"/>
          <a:ext cx="2316878" cy="86207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Бюджетный кодекс Российской Федерации</a:t>
          </a:r>
        </a:p>
      </dgm:t>
    </dgm:pt>
    <dgm:pt modelId="{D73428E7-44D9-4A6D-B09B-2ACBBFB04219}" type="parTrans" cxnId="{4CFD03CA-01E2-473D-89B3-92D2C9CFE78C}">
      <dgm:prSet/>
      <dgm:spPr/>
      <dgm:t>
        <a:bodyPr/>
        <a:lstStyle/>
        <a:p>
          <a:endParaRPr lang="ru-RU"/>
        </a:p>
      </dgm:t>
    </dgm:pt>
    <dgm:pt modelId="{6AB5FF04-7359-41D6-B9FB-C1CF8F9EB38B}" type="sibTrans" cxnId="{4CFD03CA-01E2-473D-89B3-92D2C9CFE78C}">
      <dgm:prSet/>
      <dgm:spPr/>
      <dgm:t>
        <a:bodyPr/>
        <a:lstStyle/>
        <a:p>
          <a:endParaRPr lang="ru-RU"/>
        </a:p>
      </dgm:t>
    </dgm:pt>
    <dgm:pt modelId="{F9ACBB46-51AC-43FF-8C2F-0292D48AD4BC}">
      <dgm:prSet phldrT="[Текст]"/>
      <dgm:spPr>
        <a:xfrm>
          <a:off x="5530587" y="2335"/>
          <a:ext cx="2316878" cy="87514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Налоговый кодекс Российской Федерации</a:t>
          </a:r>
        </a:p>
      </dgm:t>
    </dgm:pt>
    <dgm:pt modelId="{4E81A2ED-EFBD-419E-8CD2-FBD83D525776}" type="parTrans" cxnId="{4D65724B-586C-4CAA-BFEC-0AB135505558}">
      <dgm:prSet/>
      <dgm:spPr/>
      <dgm:t>
        <a:bodyPr/>
        <a:lstStyle/>
        <a:p>
          <a:endParaRPr lang="ru-RU"/>
        </a:p>
      </dgm:t>
    </dgm:pt>
    <dgm:pt modelId="{50511191-4954-4822-A74A-F475F884EAB4}" type="sibTrans" cxnId="{4D65724B-586C-4CAA-BFEC-0AB135505558}">
      <dgm:prSet/>
      <dgm:spPr/>
      <dgm:t>
        <a:bodyPr/>
        <a:lstStyle/>
        <a:p>
          <a:endParaRPr lang="ru-RU"/>
        </a:p>
      </dgm:t>
    </dgm:pt>
    <dgm:pt modelId="{6ED90D17-D0C2-455F-827E-B8384853D176}">
      <dgm:prSet phldrT="[Текст]"/>
      <dgm:spPr>
        <a:xfrm>
          <a:off x="1706046" y="1289240"/>
          <a:ext cx="4808403" cy="91050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Федеральный закон «Об общих принципах организации местного самоуправления в Российской Федерации»</a:t>
          </a:r>
        </a:p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от 6 октября 2003 г. № 131-ФЗ</a:t>
          </a:r>
        </a:p>
      </dgm:t>
    </dgm:pt>
    <dgm:pt modelId="{98C0BCAF-F461-4B14-8CE5-2CAE8B39CF21}" type="parTrans" cxnId="{28B9DCA2-1B6D-48BE-816C-F78CA32BFAB5}">
      <dgm:prSet/>
      <dgm:spPr/>
      <dgm:t>
        <a:bodyPr/>
        <a:lstStyle/>
        <a:p>
          <a:endParaRPr lang="ru-RU"/>
        </a:p>
      </dgm:t>
    </dgm:pt>
    <dgm:pt modelId="{89F06BC3-F203-4A24-B8AA-A372384B125E}" type="sibTrans" cxnId="{28B9DCA2-1B6D-48BE-816C-F78CA32BFAB5}">
      <dgm:prSet/>
      <dgm:spPr/>
      <dgm:t>
        <a:bodyPr/>
        <a:lstStyle/>
        <a:p>
          <a:endParaRPr lang="ru-RU"/>
        </a:p>
      </dgm:t>
    </dgm:pt>
    <dgm:pt modelId="{804D747C-BF26-4B2E-A9D2-84EAD6BB69E1}">
      <dgm:prSet phldrT="[Текст]"/>
      <dgm:spPr>
        <a:xfrm>
          <a:off x="1699593" y="2374313"/>
          <a:ext cx="4821864" cy="672891"/>
        </a:xfrm>
        <a:solidFill>
          <a:srgbClr val="7030A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Закон </a:t>
          </a:r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Белгородской области от 16 ноября 2007 года № 162 «О бюджетном устройстве и бюджетном процессе в Белгородской области»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48B8D5A-7BBE-4DCF-AA35-063E47033B24}" type="parTrans" cxnId="{050F79FA-ABB2-4125-A533-012864D5DEC2}">
      <dgm:prSet/>
      <dgm:spPr/>
      <dgm:t>
        <a:bodyPr/>
        <a:lstStyle/>
        <a:p>
          <a:endParaRPr lang="ru-RU"/>
        </a:p>
      </dgm:t>
    </dgm:pt>
    <dgm:pt modelId="{24C1C7C5-2C6A-46D8-8788-512E5D160C89}" type="sibTrans" cxnId="{050F79FA-ABB2-4125-A533-012864D5DEC2}">
      <dgm:prSet/>
      <dgm:spPr/>
      <dgm:t>
        <a:bodyPr/>
        <a:lstStyle/>
        <a:p>
          <a:endParaRPr lang="ru-RU"/>
        </a:p>
      </dgm:t>
    </dgm:pt>
    <dgm:pt modelId="{B62BA4B8-FCE7-4111-A598-52E1285F5C9C}">
      <dgm:prSet phldrT="[Текст]"/>
      <dgm:spPr>
        <a:xfrm>
          <a:off x="4688448" y="3525403"/>
          <a:ext cx="2316878" cy="1390127"/>
        </a:xfrm>
        <a:solidFill>
          <a:srgbClr val="39B153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Решение Совета депутатов Шебекинского городского округа № 44 от 18 ноября 2018 года «Об утверждении Положения о бюджетном устройстве и бюджетном процессе в Шебекинском городском округе»</a:t>
          </a:r>
        </a:p>
      </dgm:t>
    </dgm:pt>
    <dgm:pt modelId="{315F4BF7-A921-4352-8F39-A1C61821AC10}" type="parTrans" cxnId="{90F6C764-69C3-4CDA-9D94-C9B460FD09AE}">
      <dgm:prSet/>
      <dgm:spPr/>
      <dgm:t>
        <a:bodyPr/>
        <a:lstStyle/>
        <a:p>
          <a:endParaRPr lang="ru-RU"/>
        </a:p>
      </dgm:t>
    </dgm:pt>
    <dgm:pt modelId="{2A02CBAA-2DB0-4FDC-9045-86C0471E092C}" type="sibTrans" cxnId="{90F6C764-69C3-4CDA-9D94-C9B460FD09AE}">
      <dgm:prSet/>
      <dgm:spPr/>
      <dgm:t>
        <a:bodyPr/>
        <a:lstStyle/>
        <a:p>
          <a:endParaRPr lang="ru-RU"/>
        </a:p>
      </dgm:t>
    </dgm:pt>
    <dgm:pt modelId="{982F59B4-5C40-487C-9DD8-CF88AA73225B}">
      <dgm:prSet phldrT="[Текст]"/>
      <dgm:spPr>
        <a:xfrm>
          <a:off x="936112" y="3528397"/>
          <a:ext cx="2316878" cy="1309068"/>
        </a:xfrm>
        <a:solidFill>
          <a:srgbClr val="39B153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Устав Шебекинского городского округа</a:t>
          </a:r>
        </a:p>
      </dgm:t>
    </dgm:pt>
    <dgm:pt modelId="{D2C38931-4CAA-44B7-9489-C9DD779D0E63}" type="parTrans" cxnId="{36CDE788-3C66-496F-A8FD-4D526CF4F808}">
      <dgm:prSet/>
      <dgm:spPr/>
      <dgm:t>
        <a:bodyPr/>
        <a:lstStyle/>
        <a:p>
          <a:endParaRPr lang="ru-RU"/>
        </a:p>
      </dgm:t>
    </dgm:pt>
    <dgm:pt modelId="{5260C3A8-B925-4421-B0F3-A3038AC0B54C}" type="sibTrans" cxnId="{36CDE788-3C66-496F-A8FD-4D526CF4F808}">
      <dgm:prSet/>
      <dgm:spPr/>
      <dgm:t>
        <a:bodyPr/>
        <a:lstStyle/>
        <a:p>
          <a:endParaRPr lang="ru-RU"/>
        </a:p>
      </dgm:t>
    </dgm:pt>
    <dgm:pt modelId="{0B61DB80-8D50-4C8B-94EB-CB843464BC67}" type="pres">
      <dgm:prSet presAssocID="{A493D289-7387-42AC-8FA9-4BD62FF7D7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6DA273-4959-43CB-B8A6-40F704FF7D6A}" type="pres">
      <dgm:prSet presAssocID="{75D4155C-5248-483C-B133-5A32CA6C7521}" presName="node" presStyleLbl="node1" presStyleIdx="0" presStyleCnt="7" custScaleY="6201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C091493-2ACB-4132-A45B-136465E22B87}" type="pres">
      <dgm:prSet presAssocID="{7B0A95DB-8650-4A01-9D6E-23C019DA199B}" presName="sibTrans" presStyleCnt="0"/>
      <dgm:spPr/>
    </dgm:pt>
    <dgm:pt modelId="{6C44C277-9F8A-48B0-B6D8-32982DAE3343}" type="pres">
      <dgm:prSet presAssocID="{15C1693A-346F-46CC-BC85-53744B48E2C9}" presName="node" presStyleLbl="node1" presStyleIdx="1" presStyleCnt="7" custScaleY="6201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231691E-0699-48F8-A4DE-084BCB441944}" type="pres">
      <dgm:prSet presAssocID="{6AB5FF04-7359-41D6-B9FB-C1CF8F9EB38B}" presName="sibTrans" presStyleCnt="0"/>
      <dgm:spPr/>
    </dgm:pt>
    <dgm:pt modelId="{B22F8D94-D038-4D1C-BE90-B8FA342C547E}" type="pres">
      <dgm:prSet presAssocID="{F9ACBB46-51AC-43FF-8C2F-0292D48AD4BC}" presName="node" presStyleLbl="node1" presStyleIdx="2" presStyleCnt="7" custScaleY="6295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D1D21F7-20CD-4121-870D-9ACF41D1B22E}" type="pres">
      <dgm:prSet presAssocID="{50511191-4954-4822-A74A-F475F884EAB4}" presName="sibTrans" presStyleCnt="0"/>
      <dgm:spPr/>
    </dgm:pt>
    <dgm:pt modelId="{50B4A06F-00B6-48BB-BF16-BF37FE64D3C3}" type="pres">
      <dgm:prSet presAssocID="{6ED90D17-D0C2-455F-827E-B8384853D176}" presName="node" presStyleLbl="node1" presStyleIdx="3" presStyleCnt="7" custScaleX="207538" custScaleY="65498" custLinFactNeighborX="-1304" custLinFactNeighborY="1295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A72FA00-A6FB-424E-AF2B-7B321A58CAB2}" type="pres">
      <dgm:prSet presAssocID="{89F06BC3-F203-4A24-B8AA-A372384B125E}" presName="sibTrans" presStyleCnt="0"/>
      <dgm:spPr/>
    </dgm:pt>
    <dgm:pt modelId="{CE365C17-8ED2-4BB5-B542-815246EE6D53}" type="pres">
      <dgm:prSet presAssocID="{804D747C-BF26-4B2E-A9D2-84EAD6BB69E1}" presName="node" presStyleLbl="node1" presStyleIdx="4" presStyleCnt="7" custScaleX="208119" custScaleY="48405" custLinFactNeighborX="53708" custLinFactNeighborY="-1403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97700DF-2B64-4960-93D1-E3C43031A3AA}" type="pres">
      <dgm:prSet presAssocID="{24C1C7C5-2C6A-46D8-8788-512E5D160C89}" presName="sibTrans" presStyleCnt="0"/>
      <dgm:spPr/>
    </dgm:pt>
    <dgm:pt modelId="{097CDA4A-E6A5-49D7-9FB8-A1E5F50B90E4}" type="pres">
      <dgm:prSet presAssocID="{982F59B4-5C40-487C-9DD8-CF88AA73225B}" presName="node" presStyleLbl="node1" presStyleIdx="5" presStyleCnt="7" custScaleY="94169" custLinFactX="-97364" custLinFactNeighborX="-100000" custLinFactNeighborY="9186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0A73D04-361F-4DD4-85AE-B56D856AAEB7}" type="pres">
      <dgm:prSet presAssocID="{5260C3A8-B925-4421-B0F3-A3038AC0B54C}" presName="sibTrans" presStyleCnt="0"/>
      <dgm:spPr/>
    </dgm:pt>
    <dgm:pt modelId="{C0999326-5F4F-48E4-8048-D8488F14E46E}" type="pres">
      <dgm:prSet presAssocID="{B62BA4B8-FCE7-4111-A598-52E1285F5C9C}" presName="node" presStyleLbl="node1" presStyleIdx="6" presStyleCnt="7" custLinFactNeighborX="73652" custLinFactNeighborY="-1918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D3CA4217-19F9-4EF5-B6AE-A8D323B99BD3}" srcId="{A493D289-7387-42AC-8FA9-4BD62FF7D760}" destId="{75D4155C-5248-483C-B133-5A32CA6C7521}" srcOrd="0" destOrd="0" parTransId="{4DFE0549-5D23-4F0C-9584-4B0CCE48AD19}" sibTransId="{7B0A95DB-8650-4A01-9D6E-23C019DA199B}"/>
    <dgm:cxn modelId="{69030AD1-A05B-44F9-A66D-9CA47000EAE0}" type="presOf" srcId="{F9ACBB46-51AC-43FF-8C2F-0292D48AD4BC}" destId="{B22F8D94-D038-4D1C-BE90-B8FA342C547E}" srcOrd="0" destOrd="0" presId="urn:microsoft.com/office/officeart/2005/8/layout/default"/>
    <dgm:cxn modelId="{90F6C764-69C3-4CDA-9D94-C9B460FD09AE}" srcId="{A493D289-7387-42AC-8FA9-4BD62FF7D760}" destId="{B62BA4B8-FCE7-4111-A598-52E1285F5C9C}" srcOrd="6" destOrd="0" parTransId="{315F4BF7-A921-4352-8F39-A1C61821AC10}" sibTransId="{2A02CBAA-2DB0-4FDC-9045-86C0471E092C}"/>
    <dgm:cxn modelId="{8CE34C1E-6FFC-4567-AE4C-CF67EE8316AC}" type="presOf" srcId="{6ED90D17-D0C2-455F-827E-B8384853D176}" destId="{50B4A06F-00B6-48BB-BF16-BF37FE64D3C3}" srcOrd="0" destOrd="0" presId="urn:microsoft.com/office/officeart/2005/8/layout/default"/>
    <dgm:cxn modelId="{48141678-B13A-43C9-9F30-BDD74F0D31BA}" type="presOf" srcId="{804D747C-BF26-4B2E-A9D2-84EAD6BB69E1}" destId="{CE365C17-8ED2-4BB5-B542-815246EE6D53}" srcOrd="0" destOrd="0" presId="urn:microsoft.com/office/officeart/2005/8/layout/default"/>
    <dgm:cxn modelId="{28B9DCA2-1B6D-48BE-816C-F78CA32BFAB5}" srcId="{A493D289-7387-42AC-8FA9-4BD62FF7D760}" destId="{6ED90D17-D0C2-455F-827E-B8384853D176}" srcOrd="3" destOrd="0" parTransId="{98C0BCAF-F461-4B14-8CE5-2CAE8B39CF21}" sibTransId="{89F06BC3-F203-4A24-B8AA-A372384B125E}"/>
    <dgm:cxn modelId="{36CDE788-3C66-496F-A8FD-4D526CF4F808}" srcId="{A493D289-7387-42AC-8FA9-4BD62FF7D760}" destId="{982F59B4-5C40-487C-9DD8-CF88AA73225B}" srcOrd="5" destOrd="0" parTransId="{D2C38931-4CAA-44B7-9489-C9DD779D0E63}" sibTransId="{5260C3A8-B925-4421-B0F3-A3038AC0B54C}"/>
    <dgm:cxn modelId="{4D65724B-586C-4CAA-BFEC-0AB135505558}" srcId="{A493D289-7387-42AC-8FA9-4BD62FF7D760}" destId="{F9ACBB46-51AC-43FF-8C2F-0292D48AD4BC}" srcOrd="2" destOrd="0" parTransId="{4E81A2ED-EFBD-419E-8CD2-FBD83D525776}" sibTransId="{50511191-4954-4822-A74A-F475F884EAB4}"/>
    <dgm:cxn modelId="{D6CD5EF2-6440-4847-897E-45CC3772BAD4}" type="presOf" srcId="{982F59B4-5C40-487C-9DD8-CF88AA73225B}" destId="{097CDA4A-E6A5-49D7-9FB8-A1E5F50B90E4}" srcOrd="0" destOrd="0" presId="urn:microsoft.com/office/officeart/2005/8/layout/default"/>
    <dgm:cxn modelId="{7251B9CF-2D9D-495B-9104-EC5AE1D750C4}" type="presOf" srcId="{A493D289-7387-42AC-8FA9-4BD62FF7D760}" destId="{0B61DB80-8D50-4C8B-94EB-CB843464BC67}" srcOrd="0" destOrd="0" presId="urn:microsoft.com/office/officeart/2005/8/layout/default"/>
    <dgm:cxn modelId="{8E84F1AA-16BD-46D8-8DE6-A021C2281EEE}" type="presOf" srcId="{B62BA4B8-FCE7-4111-A598-52E1285F5C9C}" destId="{C0999326-5F4F-48E4-8048-D8488F14E46E}" srcOrd="0" destOrd="0" presId="urn:microsoft.com/office/officeart/2005/8/layout/default"/>
    <dgm:cxn modelId="{050F79FA-ABB2-4125-A533-012864D5DEC2}" srcId="{A493D289-7387-42AC-8FA9-4BD62FF7D760}" destId="{804D747C-BF26-4B2E-A9D2-84EAD6BB69E1}" srcOrd="4" destOrd="0" parTransId="{D48B8D5A-7BBE-4DCF-AA35-063E47033B24}" sibTransId="{24C1C7C5-2C6A-46D8-8788-512E5D160C89}"/>
    <dgm:cxn modelId="{5BF462BF-D880-4582-8E62-07B33FC11C70}" type="presOf" srcId="{15C1693A-346F-46CC-BC85-53744B48E2C9}" destId="{6C44C277-9F8A-48B0-B6D8-32982DAE3343}" srcOrd="0" destOrd="0" presId="urn:microsoft.com/office/officeart/2005/8/layout/default"/>
    <dgm:cxn modelId="{536E39F7-A39E-4129-970F-F859E5282E28}" type="presOf" srcId="{75D4155C-5248-483C-B133-5A32CA6C7521}" destId="{026DA273-4959-43CB-B8A6-40F704FF7D6A}" srcOrd="0" destOrd="0" presId="urn:microsoft.com/office/officeart/2005/8/layout/default"/>
    <dgm:cxn modelId="{4CFD03CA-01E2-473D-89B3-92D2C9CFE78C}" srcId="{A493D289-7387-42AC-8FA9-4BD62FF7D760}" destId="{15C1693A-346F-46CC-BC85-53744B48E2C9}" srcOrd="1" destOrd="0" parTransId="{D73428E7-44D9-4A6D-B09B-2ACBBFB04219}" sibTransId="{6AB5FF04-7359-41D6-B9FB-C1CF8F9EB38B}"/>
    <dgm:cxn modelId="{F85174F2-3129-41CD-A521-E7938220DA5E}" type="presParOf" srcId="{0B61DB80-8D50-4C8B-94EB-CB843464BC67}" destId="{026DA273-4959-43CB-B8A6-40F704FF7D6A}" srcOrd="0" destOrd="0" presId="urn:microsoft.com/office/officeart/2005/8/layout/default"/>
    <dgm:cxn modelId="{8135D3DB-55A5-4F1F-8A30-AAC3C1285E6C}" type="presParOf" srcId="{0B61DB80-8D50-4C8B-94EB-CB843464BC67}" destId="{6C091493-2ACB-4132-A45B-136465E22B87}" srcOrd="1" destOrd="0" presId="urn:microsoft.com/office/officeart/2005/8/layout/default"/>
    <dgm:cxn modelId="{6824E830-0662-4A71-AB46-4B222DD7B3CA}" type="presParOf" srcId="{0B61DB80-8D50-4C8B-94EB-CB843464BC67}" destId="{6C44C277-9F8A-48B0-B6D8-32982DAE3343}" srcOrd="2" destOrd="0" presId="urn:microsoft.com/office/officeart/2005/8/layout/default"/>
    <dgm:cxn modelId="{7355C3FA-AEED-4615-BEF3-14E170EC2B57}" type="presParOf" srcId="{0B61DB80-8D50-4C8B-94EB-CB843464BC67}" destId="{6231691E-0699-48F8-A4DE-084BCB441944}" srcOrd="3" destOrd="0" presId="urn:microsoft.com/office/officeart/2005/8/layout/default"/>
    <dgm:cxn modelId="{0109447A-1482-469C-9F63-757B6A07309B}" type="presParOf" srcId="{0B61DB80-8D50-4C8B-94EB-CB843464BC67}" destId="{B22F8D94-D038-4D1C-BE90-B8FA342C547E}" srcOrd="4" destOrd="0" presId="urn:microsoft.com/office/officeart/2005/8/layout/default"/>
    <dgm:cxn modelId="{30069015-25FE-4AB0-A197-DDBABA47AF4F}" type="presParOf" srcId="{0B61DB80-8D50-4C8B-94EB-CB843464BC67}" destId="{3D1D21F7-20CD-4121-870D-9ACF41D1B22E}" srcOrd="5" destOrd="0" presId="urn:microsoft.com/office/officeart/2005/8/layout/default"/>
    <dgm:cxn modelId="{62CB6E77-FF0A-4374-92F8-3539BF97E007}" type="presParOf" srcId="{0B61DB80-8D50-4C8B-94EB-CB843464BC67}" destId="{50B4A06F-00B6-48BB-BF16-BF37FE64D3C3}" srcOrd="6" destOrd="0" presId="urn:microsoft.com/office/officeart/2005/8/layout/default"/>
    <dgm:cxn modelId="{97E9251E-1497-4913-A9A4-0B7A74EDC017}" type="presParOf" srcId="{0B61DB80-8D50-4C8B-94EB-CB843464BC67}" destId="{4A72FA00-A6FB-424E-AF2B-7B321A58CAB2}" srcOrd="7" destOrd="0" presId="urn:microsoft.com/office/officeart/2005/8/layout/default"/>
    <dgm:cxn modelId="{19276925-8428-41B7-8514-B306A985DB45}" type="presParOf" srcId="{0B61DB80-8D50-4C8B-94EB-CB843464BC67}" destId="{CE365C17-8ED2-4BB5-B542-815246EE6D53}" srcOrd="8" destOrd="0" presId="urn:microsoft.com/office/officeart/2005/8/layout/default"/>
    <dgm:cxn modelId="{C072929E-2EFD-4F05-A99F-C8D43EF988DC}" type="presParOf" srcId="{0B61DB80-8D50-4C8B-94EB-CB843464BC67}" destId="{797700DF-2B64-4960-93D1-E3C43031A3AA}" srcOrd="9" destOrd="0" presId="urn:microsoft.com/office/officeart/2005/8/layout/default"/>
    <dgm:cxn modelId="{ABD57699-AA69-4673-8640-B4E82D8C4955}" type="presParOf" srcId="{0B61DB80-8D50-4C8B-94EB-CB843464BC67}" destId="{097CDA4A-E6A5-49D7-9FB8-A1E5F50B90E4}" srcOrd="10" destOrd="0" presId="urn:microsoft.com/office/officeart/2005/8/layout/default"/>
    <dgm:cxn modelId="{E67A510C-C62E-42A6-A428-6896DBE610E3}" type="presParOf" srcId="{0B61DB80-8D50-4C8B-94EB-CB843464BC67}" destId="{F0A73D04-361F-4DD4-85AE-B56D856AAEB7}" srcOrd="11" destOrd="0" presId="urn:microsoft.com/office/officeart/2005/8/layout/default"/>
    <dgm:cxn modelId="{C9B8E35C-2510-45C1-AA2F-7569F25BFE2B}" type="presParOf" srcId="{0B61DB80-8D50-4C8B-94EB-CB843464BC67}" destId="{C0999326-5F4F-48E4-8048-D8488F14E46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F7A23E-24DC-4E49-B785-C6E1B765A72C}" type="doc">
      <dgm:prSet loTypeId="urn:microsoft.com/office/officeart/2005/8/layout/cycle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969EFF-8129-4A40-934F-8482D4242668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b="1" dirty="0">
              <a:solidFill>
                <a:schemeClr val="bg2">
                  <a:lumMod val="10000"/>
                </a:schemeClr>
              </a:solidFill>
            </a:rPr>
            <a:t>Публичные слушания по проекту  бюджета</a:t>
          </a:r>
        </a:p>
      </dgm:t>
    </dgm:pt>
    <dgm:pt modelId="{AC7BDA8A-6D83-4B29-8D9A-CD7043F845D3}" type="parTrans" cxnId="{8934E8AD-2CD2-428E-AA21-8C2BDB0AA62E}">
      <dgm:prSet/>
      <dgm:spPr/>
      <dgm:t>
        <a:bodyPr/>
        <a:lstStyle/>
        <a:p>
          <a:endParaRPr lang="ru-RU"/>
        </a:p>
      </dgm:t>
    </dgm:pt>
    <dgm:pt modelId="{1BA4F1D9-F15B-4696-8D0B-5BFEEE901A43}" type="sibTrans" cxnId="{8934E8AD-2CD2-428E-AA21-8C2BDB0AA62E}">
      <dgm:prSet/>
      <dgm:spPr/>
      <dgm:t>
        <a:bodyPr/>
        <a:lstStyle/>
        <a:p>
          <a:endParaRPr lang="ru-RU"/>
        </a:p>
      </dgm:t>
    </dgm:pt>
    <dgm:pt modelId="{3D817744-CC51-4A1D-B3B4-C210B7EB7710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b="1" dirty="0">
              <a:solidFill>
                <a:schemeClr val="bg2">
                  <a:lumMod val="10000"/>
                </a:schemeClr>
              </a:solidFill>
            </a:rPr>
            <a:t>Вынесение проекта бюджета на Совет депутатов </a:t>
          </a:r>
        </a:p>
        <a:p>
          <a:r>
            <a:rPr lang="ru-RU" b="1" dirty="0">
              <a:solidFill>
                <a:schemeClr val="bg1"/>
              </a:solidFill>
            </a:rPr>
            <a:t>до 15 ноября</a:t>
          </a:r>
        </a:p>
      </dgm:t>
    </dgm:pt>
    <dgm:pt modelId="{21EC0CE1-9D41-4AF5-9FCE-2E21F8CF719F}" type="parTrans" cxnId="{5D482730-15CE-4D7D-85C9-BC6B302CAD47}">
      <dgm:prSet/>
      <dgm:spPr/>
      <dgm:t>
        <a:bodyPr/>
        <a:lstStyle/>
        <a:p>
          <a:endParaRPr lang="ru-RU"/>
        </a:p>
      </dgm:t>
    </dgm:pt>
    <dgm:pt modelId="{8F07FAB2-9F07-4312-9D8C-A978F64E7EB5}" type="sibTrans" cxnId="{5D482730-15CE-4D7D-85C9-BC6B302CAD47}">
      <dgm:prSet/>
      <dgm:spPr/>
      <dgm:t>
        <a:bodyPr/>
        <a:lstStyle/>
        <a:p>
          <a:endParaRPr lang="ru-RU"/>
        </a:p>
      </dgm:t>
    </dgm:pt>
    <dgm:pt modelId="{346BF1CB-3E6B-4475-BF68-82327E6FC958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b="1" dirty="0">
              <a:solidFill>
                <a:schemeClr val="bg2">
                  <a:lumMod val="10000"/>
                </a:schemeClr>
              </a:solidFill>
            </a:rPr>
            <a:t>Рассмотрение проекта бюджета в первом чтении </a:t>
          </a:r>
        </a:p>
        <a:p>
          <a:r>
            <a:rPr lang="ru-RU" b="1" dirty="0">
              <a:solidFill>
                <a:schemeClr val="bg1"/>
              </a:solidFill>
            </a:rPr>
            <a:t>до 10 декабря</a:t>
          </a:r>
        </a:p>
      </dgm:t>
    </dgm:pt>
    <dgm:pt modelId="{31A89423-F7D1-41EA-8AA3-79F7E56B6F65}" type="parTrans" cxnId="{0D87CA3D-0E16-4C7B-B715-CB20D78FD7F8}">
      <dgm:prSet/>
      <dgm:spPr/>
      <dgm:t>
        <a:bodyPr/>
        <a:lstStyle/>
        <a:p>
          <a:endParaRPr lang="ru-RU"/>
        </a:p>
      </dgm:t>
    </dgm:pt>
    <dgm:pt modelId="{8351FC17-EF47-411B-B4F6-B346F9AAB557}" type="sibTrans" cxnId="{0D87CA3D-0E16-4C7B-B715-CB20D78FD7F8}">
      <dgm:prSet/>
      <dgm:spPr/>
      <dgm:t>
        <a:bodyPr/>
        <a:lstStyle/>
        <a:p>
          <a:endParaRPr lang="ru-RU"/>
        </a:p>
      </dgm:t>
    </dgm:pt>
    <dgm:pt modelId="{486DFF4C-4D0F-4B29-A4C0-D67971FC08CA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 dirty="0"/>
            <a:t>Публичные слушания по отчету об исполнении бюджета</a:t>
          </a:r>
        </a:p>
      </dgm:t>
    </dgm:pt>
    <dgm:pt modelId="{1696E1E1-B9D3-4352-8903-584040C41DE4}" type="parTrans" cxnId="{A2A3110F-E340-4F8A-BC29-7FAE3206BD4A}">
      <dgm:prSet/>
      <dgm:spPr/>
      <dgm:t>
        <a:bodyPr/>
        <a:lstStyle/>
        <a:p>
          <a:endParaRPr lang="ru-RU"/>
        </a:p>
      </dgm:t>
    </dgm:pt>
    <dgm:pt modelId="{EED08947-68D8-4BB2-9481-DC0AE352542D}" type="sibTrans" cxnId="{A2A3110F-E340-4F8A-BC29-7FAE3206BD4A}">
      <dgm:prSet/>
      <dgm:spPr/>
      <dgm:t>
        <a:bodyPr/>
        <a:lstStyle/>
        <a:p>
          <a:endParaRPr lang="ru-RU"/>
        </a:p>
      </dgm:t>
    </dgm:pt>
    <dgm:pt modelId="{F0AD4088-64E4-4A02-A6DA-D960FC86201C}">
      <dgm:prSet phldrT="[Текст]"/>
      <dgm:spPr/>
      <dgm:t>
        <a:bodyPr/>
        <a:lstStyle/>
        <a:p>
          <a:r>
            <a:rPr lang="ru-RU" b="1" dirty="0"/>
            <a:t>Утверждение отчета об исполнении бюджета</a:t>
          </a:r>
        </a:p>
      </dgm:t>
    </dgm:pt>
    <dgm:pt modelId="{2F3157F4-6E02-4582-9D2D-AFD1B45A24B7}" type="parTrans" cxnId="{BA16DA62-9EC8-455E-A0FA-4C85F3D6815B}">
      <dgm:prSet/>
      <dgm:spPr/>
      <dgm:t>
        <a:bodyPr/>
        <a:lstStyle/>
        <a:p>
          <a:endParaRPr lang="ru-RU"/>
        </a:p>
      </dgm:t>
    </dgm:pt>
    <dgm:pt modelId="{2CD59DD1-A12E-4F90-9EF3-19DD6B211F61}" type="sibTrans" cxnId="{BA16DA62-9EC8-455E-A0FA-4C85F3D6815B}">
      <dgm:prSet/>
      <dgm:spPr/>
      <dgm:t>
        <a:bodyPr/>
        <a:lstStyle/>
        <a:p>
          <a:endParaRPr lang="ru-RU"/>
        </a:p>
      </dgm:t>
    </dgm:pt>
    <dgm:pt modelId="{1AA93580-CF63-45C8-BB97-A0425A1DA1FC}">
      <dgm:prSet phldrT="[Текст]"/>
      <dgm:spPr/>
      <dgm:t>
        <a:bodyPr/>
        <a:lstStyle/>
        <a:p>
          <a:r>
            <a:rPr lang="ru-RU" b="1" dirty="0"/>
            <a:t>Вынесение отчета на Совет депутатов</a:t>
          </a:r>
        </a:p>
        <a:p>
          <a:r>
            <a:rPr lang="ru-RU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b="1" dirty="0">
              <a:solidFill>
                <a:srgbClr val="FFFF00"/>
              </a:solidFill>
            </a:rPr>
            <a:t>до 1 мая</a:t>
          </a:r>
        </a:p>
      </dgm:t>
    </dgm:pt>
    <dgm:pt modelId="{5B5A6D95-848A-45E6-95BC-BD9C7A5F542D}" type="parTrans" cxnId="{5EC6F0A9-0636-45BD-A1B7-1631A4CC1D68}">
      <dgm:prSet/>
      <dgm:spPr/>
      <dgm:t>
        <a:bodyPr/>
        <a:lstStyle/>
        <a:p>
          <a:endParaRPr lang="ru-RU"/>
        </a:p>
      </dgm:t>
    </dgm:pt>
    <dgm:pt modelId="{07DCCD34-FB8A-4DEF-A3ED-41890DEB47ED}" type="sibTrans" cxnId="{5EC6F0A9-0636-45BD-A1B7-1631A4CC1D68}">
      <dgm:prSet/>
      <dgm:spPr/>
      <dgm:t>
        <a:bodyPr/>
        <a:lstStyle/>
        <a:p>
          <a:endParaRPr lang="ru-RU"/>
        </a:p>
      </dgm:t>
    </dgm:pt>
    <dgm:pt modelId="{54D83C2F-10D6-4B73-B659-1225DC58B3A4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b="1" dirty="0">
              <a:solidFill>
                <a:schemeClr val="bg2">
                  <a:lumMod val="10000"/>
                </a:schemeClr>
              </a:solidFill>
            </a:rPr>
            <a:t>Утверждение проекта бюджета во втором чтении </a:t>
          </a:r>
        </a:p>
        <a:p>
          <a:r>
            <a:rPr lang="ru-RU" b="1" dirty="0">
              <a:solidFill>
                <a:schemeClr val="bg1"/>
              </a:solidFill>
            </a:rPr>
            <a:t>до 28 декабря</a:t>
          </a:r>
        </a:p>
      </dgm:t>
    </dgm:pt>
    <dgm:pt modelId="{E779F542-C708-4236-BCEB-62035727384D}" type="parTrans" cxnId="{195F0F82-4D17-420D-B365-2F48EFC16F4A}">
      <dgm:prSet/>
      <dgm:spPr/>
      <dgm:t>
        <a:bodyPr/>
        <a:lstStyle/>
        <a:p>
          <a:endParaRPr lang="ru-RU"/>
        </a:p>
      </dgm:t>
    </dgm:pt>
    <dgm:pt modelId="{B8E943AF-98A5-4254-A2F2-698A6C4EA53B}" type="sibTrans" cxnId="{195F0F82-4D17-420D-B365-2F48EFC16F4A}">
      <dgm:prSet/>
      <dgm:spPr/>
      <dgm:t>
        <a:bodyPr/>
        <a:lstStyle/>
        <a:p>
          <a:endParaRPr lang="ru-RU"/>
        </a:p>
      </dgm:t>
    </dgm:pt>
    <dgm:pt modelId="{DF49C33F-9617-446E-85F6-A0BBF72206A0}">
      <dgm:prSet/>
      <dgm:spPr>
        <a:solidFill>
          <a:srgbClr val="7030A0"/>
        </a:solidFill>
      </dgm:spPr>
      <dgm:t>
        <a:bodyPr/>
        <a:lstStyle/>
        <a:p>
          <a:r>
            <a:rPr lang="ru-RU" b="1" dirty="0"/>
            <a:t>Внешняя поверка отчета КСП </a:t>
          </a:r>
        </a:p>
        <a:p>
          <a:r>
            <a:rPr lang="ru-RU" b="1" dirty="0">
              <a:solidFill>
                <a:srgbClr val="FFFF00"/>
              </a:solidFill>
            </a:rPr>
            <a:t>до 1 апреля</a:t>
          </a:r>
        </a:p>
      </dgm:t>
    </dgm:pt>
    <dgm:pt modelId="{A0D16920-A10D-45A4-882F-2BA10D9FF237}" type="parTrans" cxnId="{8E64911D-E680-4274-BB85-B3E436D4FAD0}">
      <dgm:prSet/>
      <dgm:spPr/>
      <dgm:t>
        <a:bodyPr/>
        <a:lstStyle/>
        <a:p>
          <a:endParaRPr lang="ru-RU"/>
        </a:p>
      </dgm:t>
    </dgm:pt>
    <dgm:pt modelId="{C55694FF-A44B-41A8-ABAD-ABE889869509}" type="sibTrans" cxnId="{8E64911D-E680-4274-BB85-B3E436D4FAD0}">
      <dgm:prSet/>
      <dgm:spPr/>
      <dgm:t>
        <a:bodyPr/>
        <a:lstStyle/>
        <a:p>
          <a:endParaRPr lang="ru-RU"/>
        </a:p>
      </dgm:t>
    </dgm:pt>
    <dgm:pt modelId="{C7B34363-96D3-42EB-900C-CF799B89BDE0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Исполнение бюджета  (финансовый год)</a:t>
          </a:r>
        </a:p>
      </dgm:t>
    </dgm:pt>
    <dgm:pt modelId="{0DEE8D86-A1B2-45CA-8D0F-A00E77AF494B}" type="parTrans" cxnId="{C23D6826-B6D0-4CC2-9F22-CC14D1B983AA}">
      <dgm:prSet/>
      <dgm:spPr/>
      <dgm:t>
        <a:bodyPr/>
        <a:lstStyle/>
        <a:p>
          <a:endParaRPr lang="ru-RU"/>
        </a:p>
      </dgm:t>
    </dgm:pt>
    <dgm:pt modelId="{513204FF-4A8D-4667-9C9E-260FD6594F8C}" type="sibTrans" cxnId="{C23D6826-B6D0-4CC2-9F22-CC14D1B983AA}">
      <dgm:prSet/>
      <dgm:spPr/>
      <dgm:t>
        <a:bodyPr/>
        <a:lstStyle/>
        <a:p>
          <a:endParaRPr lang="ru-RU"/>
        </a:p>
      </dgm:t>
    </dgm:pt>
    <dgm:pt modelId="{03259C0B-CE32-42F6-B422-A3CAC041FCDB}" type="pres">
      <dgm:prSet presAssocID="{E7F7A23E-24DC-4E49-B785-C6E1B765A7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FD2280-D262-4B12-B208-2AAA1C808B0A}" type="pres">
      <dgm:prSet presAssocID="{E7F7A23E-24DC-4E49-B785-C6E1B765A72C}" presName="cycle" presStyleCnt="0"/>
      <dgm:spPr/>
    </dgm:pt>
    <dgm:pt modelId="{37C60019-80BC-4F77-AD35-9BBA5A710D81}" type="pres">
      <dgm:prSet presAssocID="{89969EFF-8129-4A40-934F-8482D4242668}" presName="node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E3E33-428F-41D2-820E-3B33CF47DCFD}" type="pres">
      <dgm:prSet presAssocID="{1BA4F1D9-F15B-4696-8D0B-5BFEEE901A43}" presName="sibTransFirstNode" presStyleLbl="bgShp" presStyleIdx="0" presStyleCnt="1" custLinFactNeighborX="-2641" custLinFactNeighborY="-2025"/>
      <dgm:spPr/>
      <dgm:t>
        <a:bodyPr/>
        <a:lstStyle/>
        <a:p>
          <a:endParaRPr lang="ru-RU"/>
        </a:p>
      </dgm:t>
    </dgm:pt>
    <dgm:pt modelId="{DEE7F88B-5C2C-42F4-BFFA-A6662CD3EE9E}" type="pres">
      <dgm:prSet presAssocID="{3D817744-CC51-4A1D-B3B4-C210B7EB7710}" presName="nodeFollowingNodes" presStyleLbl="node1" presStyleIdx="1" presStyleCnt="9" custRadScaleRad="105767" custRadScaleInc="14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04433-468A-44BF-917F-78F47F0806A4}" type="pres">
      <dgm:prSet presAssocID="{346BF1CB-3E6B-4475-BF68-82327E6FC958}" presName="nodeFollowingNodes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4DC5D-520F-4936-AB59-B5CC669889C7}" type="pres">
      <dgm:prSet presAssocID="{54D83C2F-10D6-4B73-B659-1225DC58B3A4}" presName="nodeFollowingNodes" presStyleLbl="node1" presStyleIdx="3" presStyleCnt="9" custRadScaleRad="98406" custRadScaleInc="-13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F085C-E6BF-4CFC-9EA4-36E194401448}" type="pres">
      <dgm:prSet presAssocID="{C7B34363-96D3-42EB-900C-CF799B89BDE0}" presName="nodeFollowingNodes" presStyleLbl="node1" presStyleIdx="4" presStyleCnt="9" custRadScaleRad="108283" custRadScaleInc="-27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98177-BFEB-490C-A634-50D80436D078}" type="pres">
      <dgm:prSet presAssocID="{486DFF4C-4D0F-4B29-A4C0-D67971FC08CA}" presName="nodeFollowingNodes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93571-402D-4688-9DBF-BA59FDCBC8E9}" type="pres">
      <dgm:prSet presAssocID="{DF49C33F-9617-446E-85F6-A0BBF72206A0}" presName="nodeFollowingNodes" presStyleLbl="node1" presStyleIdx="6" presStyleCnt="9" custRadScaleRad="106972" custRadScaleInc="22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15772-9B1D-4FDE-B9B6-5C509D4579D7}" type="pres">
      <dgm:prSet presAssocID="{1AA93580-CF63-45C8-BB97-A0425A1DA1FC}" presName="nodeFollowingNodes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47CEB-37A7-414E-A764-D23510CFD7C2}" type="pres">
      <dgm:prSet presAssocID="{F0AD4088-64E4-4A02-A6DA-D960FC86201C}" presName="nodeFollowingNodes" presStyleLbl="node1" presStyleIdx="8" presStyleCnt="9" custRadScaleRad="106764" custRadScaleInc="-10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DDAF65-5711-4556-86B7-FD18C3B12EB6}" type="presOf" srcId="{486DFF4C-4D0F-4B29-A4C0-D67971FC08CA}" destId="{DD398177-BFEB-490C-A634-50D80436D078}" srcOrd="0" destOrd="0" presId="urn:microsoft.com/office/officeart/2005/8/layout/cycle3"/>
    <dgm:cxn modelId="{0D87CA3D-0E16-4C7B-B715-CB20D78FD7F8}" srcId="{E7F7A23E-24DC-4E49-B785-C6E1B765A72C}" destId="{346BF1CB-3E6B-4475-BF68-82327E6FC958}" srcOrd="2" destOrd="0" parTransId="{31A89423-F7D1-41EA-8AA3-79F7E56B6F65}" sibTransId="{8351FC17-EF47-411B-B4F6-B346F9AAB557}"/>
    <dgm:cxn modelId="{DA92E424-D5D4-4EC6-952E-679DA173FEFD}" type="presOf" srcId="{54D83C2F-10D6-4B73-B659-1225DC58B3A4}" destId="{0814DC5D-520F-4936-AB59-B5CC669889C7}" srcOrd="0" destOrd="0" presId="urn:microsoft.com/office/officeart/2005/8/layout/cycle3"/>
    <dgm:cxn modelId="{E196751B-EA65-4399-8C5D-0DA3B2EDDD35}" type="presOf" srcId="{89969EFF-8129-4A40-934F-8482D4242668}" destId="{37C60019-80BC-4F77-AD35-9BBA5A710D81}" srcOrd="0" destOrd="0" presId="urn:microsoft.com/office/officeart/2005/8/layout/cycle3"/>
    <dgm:cxn modelId="{195F0F82-4D17-420D-B365-2F48EFC16F4A}" srcId="{E7F7A23E-24DC-4E49-B785-C6E1B765A72C}" destId="{54D83C2F-10D6-4B73-B659-1225DC58B3A4}" srcOrd="3" destOrd="0" parTransId="{E779F542-C708-4236-BCEB-62035727384D}" sibTransId="{B8E943AF-98A5-4254-A2F2-698A6C4EA53B}"/>
    <dgm:cxn modelId="{BA16DA62-9EC8-455E-A0FA-4C85F3D6815B}" srcId="{E7F7A23E-24DC-4E49-B785-C6E1B765A72C}" destId="{F0AD4088-64E4-4A02-A6DA-D960FC86201C}" srcOrd="8" destOrd="0" parTransId="{2F3157F4-6E02-4582-9D2D-AFD1B45A24B7}" sibTransId="{2CD59DD1-A12E-4F90-9EF3-19DD6B211F61}"/>
    <dgm:cxn modelId="{8934E8AD-2CD2-428E-AA21-8C2BDB0AA62E}" srcId="{E7F7A23E-24DC-4E49-B785-C6E1B765A72C}" destId="{89969EFF-8129-4A40-934F-8482D4242668}" srcOrd="0" destOrd="0" parTransId="{AC7BDA8A-6D83-4B29-8D9A-CD7043F845D3}" sibTransId="{1BA4F1D9-F15B-4696-8D0B-5BFEEE901A43}"/>
    <dgm:cxn modelId="{A2A3110F-E340-4F8A-BC29-7FAE3206BD4A}" srcId="{E7F7A23E-24DC-4E49-B785-C6E1B765A72C}" destId="{486DFF4C-4D0F-4B29-A4C0-D67971FC08CA}" srcOrd="5" destOrd="0" parTransId="{1696E1E1-B9D3-4352-8903-584040C41DE4}" sibTransId="{EED08947-68D8-4BB2-9481-DC0AE352542D}"/>
    <dgm:cxn modelId="{38738DA7-67C4-4FF8-9E94-66FAF477F0E3}" type="presOf" srcId="{1BA4F1D9-F15B-4696-8D0B-5BFEEE901A43}" destId="{0DAE3E33-428F-41D2-820E-3B33CF47DCFD}" srcOrd="0" destOrd="0" presId="urn:microsoft.com/office/officeart/2005/8/layout/cycle3"/>
    <dgm:cxn modelId="{862551A6-17B3-4699-A629-C18FA822963B}" type="presOf" srcId="{1AA93580-CF63-45C8-BB97-A0425A1DA1FC}" destId="{35C15772-9B1D-4FDE-B9B6-5C509D4579D7}" srcOrd="0" destOrd="0" presId="urn:microsoft.com/office/officeart/2005/8/layout/cycle3"/>
    <dgm:cxn modelId="{C23D6826-B6D0-4CC2-9F22-CC14D1B983AA}" srcId="{E7F7A23E-24DC-4E49-B785-C6E1B765A72C}" destId="{C7B34363-96D3-42EB-900C-CF799B89BDE0}" srcOrd="4" destOrd="0" parTransId="{0DEE8D86-A1B2-45CA-8D0F-A00E77AF494B}" sibTransId="{513204FF-4A8D-4667-9C9E-260FD6594F8C}"/>
    <dgm:cxn modelId="{819E7261-FFDE-4ED2-A882-71C0114E6427}" type="presOf" srcId="{C7B34363-96D3-42EB-900C-CF799B89BDE0}" destId="{A0FF085C-E6BF-4CFC-9EA4-36E194401448}" srcOrd="0" destOrd="0" presId="urn:microsoft.com/office/officeart/2005/8/layout/cycle3"/>
    <dgm:cxn modelId="{597714DB-C83F-401B-9E7E-013E61DE8C78}" type="presOf" srcId="{F0AD4088-64E4-4A02-A6DA-D960FC86201C}" destId="{8F447CEB-37A7-414E-A764-D23510CFD7C2}" srcOrd="0" destOrd="0" presId="urn:microsoft.com/office/officeart/2005/8/layout/cycle3"/>
    <dgm:cxn modelId="{5D482730-15CE-4D7D-85C9-BC6B302CAD47}" srcId="{E7F7A23E-24DC-4E49-B785-C6E1B765A72C}" destId="{3D817744-CC51-4A1D-B3B4-C210B7EB7710}" srcOrd="1" destOrd="0" parTransId="{21EC0CE1-9D41-4AF5-9FCE-2E21F8CF719F}" sibTransId="{8F07FAB2-9F07-4312-9D8C-A978F64E7EB5}"/>
    <dgm:cxn modelId="{5EC6F0A9-0636-45BD-A1B7-1631A4CC1D68}" srcId="{E7F7A23E-24DC-4E49-B785-C6E1B765A72C}" destId="{1AA93580-CF63-45C8-BB97-A0425A1DA1FC}" srcOrd="7" destOrd="0" parTransId="{5B5A6D95-848A-45E6-95BC-BD9C7A5F542D}" sibTransId="{07DCCD34-FB8A-4DEF-A3ED-41890DEB47ED}"/>
    <dgm:cxn modelId="{F197A8BB-7330-4377-BD84-C325B31A7259}" type="presOf" srcId="{E7F7A23E-24DC-4E49-B785-C6E1B765A72C}" destId="{03259C0B-CE32-42F6-B422-A3CAC041FCDB}" srcOrd="0" destOrd="0" presId="urn:microsoft.com/office/officeart/2005/8/layout/cycle3"/>
    <dgm:cxn modelId="{23C1AB0D-60CE-46A1-A30F-473D29A192B3}" type="presOf" srcId="{346BF1CB-3E6B-4475-BF68-82327E6FC958}" destId="{70204433-468A-44BF-917F-78F47F0806A4}" srcOrd="0" destOrd="0" presId="urn:microsoft.com/office/officeart/2005/8/layout/cycle3"/>
    <dgm:cxn modelId="{733F6227-20EA-408B-9D4D-4FD684E5DA8E}" type="presOf" srcId="{3D817744-CC51-4A1D-B3B4-C210B7EB7710}" destId="{DEE7F88B-5C2C-42F4-BFFA-A6662CD3EE9E}" srcOrd="0" destOrd="0" presId="urn:microsoft.com/office/officeart/2005/8/layout/cycle3"/>
    <dgm:cxn modelId="{8E64911D-E680-4274-BB85-B3E436D4FAD0}" srcId="{E7F7A23E-24DC-4E49-B785-C6E1B765A72C}" destId="{DF49C33F-9617-446E-85F6-A0BBF72206A0}" srcOrd="6" destOrd="0" parTransId="{A0D16920-A10D-45A4-882F-2BA10D9FF237}" sibTransId="{C55694FF-A44B-41A8-ABAD-ABE889869509}"/>
    <dgm:cxn modelId="{DFEB5134-014E-499E-A3B4-BE91A11E5F13}" type="presOf" srcId="{DF49C33F-9617-446E-85F6-A0BBF72206A0}" destId="{82E93571-402D-4688-9DBF-BA59FDCBC8E9}" srcOrd="0" destOrd="0" presId="urn:microsoft.com/office/officeart/2005/8/layout/cycle3"/>
    <dgm:cxn modelId="{D905F2ED-6118-4499-AABE-6065616DE5FF}" type="presParOf" srcId="{03259C0B-CE32-42F6-B422-A3CAC041FCDB}" destId="{45FD2280-D262-4B12-B208-2AAA1C808B0A}" srcOrd="0" destOrd="0" presId="urn:microsoft.com/office/officeart/2005/8/layout/cycle3"/>
    <dgm:cxn modelId="{B5DEEB59-9325-45C4-9DED-A9E09AEE097B}" type="presParOf" srcId="{45FD2280-D262-4B12-B208-2AAA1C808B0A}" destId="{37C60019-80BC-4F77-AD35-9BBA5A710D81}" srcOrd="0" destOrd="0" presId="urn:microsoft.com/office/officeart/2005/8/layout/cycle3"/>
    <dgm:cxn modelId="{E45DB540-17EF-40AE-8307-3E69E1F733A1}" type="presParOf" srcId="{45FD2280-D262-4B12-B208-2AAA1C808B0A}" destId="{0DAE3E33-428F-41D2-820E-3B33CF47DCFD}" srcOrd="1" destOrd="0" presId="urn:microsoft.com/office/officeart/2005/8/layout/cycle3"/>
    <dgm:cxn modelId="{8CE378D8-552E-46A7-8E8C-66B684AAE330}" type="presParOf" srcId="{45FD2280-D262-4B12-B208-2AAA1C808B0A}" destId="{DEE7F88B-5C2C-42F4-BFFA-A6662CD3EE9E}" srcOrd="2" destOrd="0" presId="urn:microsoft.com/office/officeart/2005/8/layout/cycle3"/>
    <dgm:cxn modelId="{1E9CE3D0-C265-4EF6-9ECB-21EB708E166D}" type="presParOf" srcId="{45FD2280-D262-4B12-B208-2AAA1C808B0A}" destId="{70204433-468A-44BF-917F-78F47F0806A4}" srcOrd="3" destOrd="0" presId="urn:microsoft.com/office/officeart/2005/8/layout/cycle3"/>
    <dgm:cxn modelId="{9C44A202-CC56-4353-ADAD-239A597F3E57}" type="presParOf" srcId="{45FD2280-D262-4B12-B208-2AAA1C808B0A}" destId="{0814DC5D-520F-4936-AB59-B5CC669889C7}" srcOrd="4" destOrd="0" presId="urn:microsoft.com/office/officeart/2005/8/layout/cycle3"/>
    <dgm:cxn modelId="{0CCE16FB-922C-47EC-B8F4-C7A6BE682D21}" type="presParOf" srcId="{45FD2280-D262-4B12-B208-2AAA1C808B0A}" destId="{A0FF085C-E6BF-4CFC-9EA4-36E194401448}" srcOrd="5" destOrd="0" presId="urn:microsoft.com/office/officeart/2005/8/layout/cycle3"/>
    <dgm:cxn modelId="{C13FE957-D673-4523-B6F9-AB68226996F8}" type="presParOf" srcId="{45FD2280-D262-4B12-B208-2AAA1C808B0A}" destId="{DD398177-BFEB-490C-A634-50D80436D078}" srcOrd="6" destOrd="0" presId="urn:microsoft.com/office/officeart/2005/8/layout/cycle3"/>
    <dgm:cxn modelId="{EA3043B9-85D5-4051-8433-ED07257952A6}" type="presParOf" srcId="{45FD2280-D262-4B12-B208-2AAA1C808B0A}" destId="{82E93571-402D-4688-9DBF-BA59FDCBC8E9}" srcOrd="7" destOrd="0" presId="urn:microsoft.com/office/officeart/2005/8/layout/cycle3"/>
    <dgm:cxn modelId="{F631BB57-F447-48D2-B76A-8F8B212FD556}" type="presParOf" srcId="{45FD2280-D262-4B12-B208-2AAA1C808B0A}" destId="{35C15772-9B1D-4FDE-B9B6-5C509D4579D7}" srcOrd="8" destOrd="0" presId="urn:microsoft.com/office/officeart/2005/8/layout/cycle3"/>
    <dgm:cxn modelId="{4A5E3945-20FC-4122-8A10-6EDC51F7152D}" type="presParOf" srcId="{45FD2280-D262-4B12-B208-2AAA1C808B0A}" destId="{8F447CEB-37A7-414E-A764-D23510CFD7C2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395B1-6D9A-408F-A7A9-B06937B70AA0}">
      <dsp:nvSpPr>
        <dsp:cNvPr id="0" name=""/>
        <dsp:cNvSpPr/>
      </dsp:nvSpPr>
      <dsp:spPr>
        <a:xfrm>
          <a:off x="1611277" y="0"/>
          <a:ext cx="3422946" cy="1967162"/>
        </a:xfrm>
        <a:prstGeom prst="trapezoid">
          <a:avLst>
            <a:gd name="adj" fmla="val 87002"/>
          </a:avLst>
        </a:prstGeom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i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i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i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1" kern="1200" dirty="0" smtClean="0"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rPr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rPr>
            <a:t>бюджет</a:t>
          </a:r>
          <a:endParaRPr lang="ru-RU" sz="1600" b="0" i="1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libri" panose="020F0502020204030204" pitchFamily="34" charset="0"/>
          </a:endParaRPr>
        </a:p>
      </dsp:txBody>
      <dsp:txXfrm>
        <a:off x="1611277" y="0"/>
        <a:ext cx="3422946" cy="1967162"/>
      </dsp:txXfrm>
    </dsp:sp>
    <dsp:sp modelId="{53893370-B129-4AD6-A59D-60BD9E2B5995}">
      <dsp:nvSpPr>
        <dsp:cNvPr id="0" name=""/>
        <dsp:cNvSpPr/>
      </dsp:nvSpPr>
      <dsp:spPr>
        <a:xfrm>
          <a:off x="935332" y="1967162"/>
          <a:ext cx="4801398" cy="792194"/>
        </a:xfrm>
        <a:prstGeom prst="trapezoid">
          <a:avLst>
            <a:gd name="adj" fmla="val 87002"/>
          </a:avLst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rPr>
            <a:t>Областной бюджет</a:t>
          </a:r>
          <a:endParaRPr lang="ru-RU" sz="1600" b="0" i="1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libri" panose="020F0502020204030204" pitchFamily="34" charset="0"/>
          </a:endParaRPr>
        </a:p>
      </dsp:txBody>
      <dsp:txXfrm>
        <a:off x="1775577" y="1967162"/>
        <a:ext cx="3120909" cy="792194"/>
      </dsp:txXfrm>
    </dsp:sp>
    <dsp:sp modelId="{EE5B4828-98F3-4F22-ACCA-515C39BD9BC9}">
      <dsp:nvSpPr>
        <dsp:cNvPr id="0" name=""/>
        <dsp:cNvSpPr/>
      </dsp:nvSpPr>
      <dsp:spPr>
        <a:xfrm>
          <a:off x="382168" y="2759357"/>
          <a:ext cx="5907727" cy="635805"/>
        </a:xfrm>
        <a:prstGeom prst="trapezoid">
          <a:avLst>
            <a:gd name="adj" fmla="val 87002"/>
          </a:avLst>
        </a:prstGeom>
        <a:solidFill>
          <a:srgbClr val="39B15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rPr>
            <a:t>Местный</a:t>
          </a:r>
          <a:r>
            <a:rPr lang="ru-RU" sz="1600" b="0" i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бюджет</a:t>
          </a:r>
          <a:endParaRPr lang="ru-RU" sz="1600" b="0" i="1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416020" y="2759357"/>
        <a:ext cx="3840022" cy="635805"/>
      </dsp:txXfrm>
    </dsp:sp>
    <dsp:sp modelId="{5EABFEBC-8BE5-48E6-9665-FEAC1B978827}">
      <dsp:nvSpPr>
        <dsp:cNvPr id="0" name=""/>
        <dsp:cNvSpPr/>
      </dsp:nvSpPr>
      <dsp:spPr>
        <a:xfrm>
          <a:off x="0" y="3395162"/>
          <a:ext cx="6672064" cy="439263"/>
        </a:xfrm>
        <a:prstGeom prst="trapezoid">
          <a:avLst>
            <a:gd name="adj" fmla="val 87002"/>
          </a:avLst>
        </a:prstGeom>
        <a:solidFill>
          <a:srgbClr val="39B15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Бюджеты поселений</a:t>
          </a:r>
          <a:endParaRPr lang="ru-RU" sz="1600" i="1" kern="1200" dirty="0"/>
        </a:p>
      </dsp:txBody>
      <dsp:txXfrm>
        <a:off x="1167611" y="3395162"/>
        <a:ext cx="4336841" cy="4392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DA273-4959-43CB-B8A6-40F704FF7D6A}">
      <dsp:nvSpPr>
        <dsp:cNvPr id="0" name=""/>
        <dsp:cNvSpPr/>
      </dsp:nvSpPr>
      <dsp:spPr>
        <a:xfrm>
          <a:off x="1371527" y="589972"/>
          <a:ext cx="1730582" cy="643922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Конституция Российской Федерации</a:t>
          </a:r>
        </a:p>
      </dsp:txBody>
      <dsp:txXfrm>
        <a:off x="1371527" y="589972"/>
        <a:ext cx="1730582" cy="643922"/>
      </dsp:txXfrm>
    </dsp:sp>
    <dsp:sp modelId="{6C44C277-9F8A-48B0-B6D8-32982DAE3343}">
      <dsp:nvSpPr>
        <dsp:cNvPr id="0" name=""/>
        <dsp:cNvSpPr/>
      </dsp:nvSpPr>
      <dsp:spPr>
        <a:xfrm>
          <a:off x="3275168" y="589972"/>
          <a:ext cx="1730582" cy="643922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Бюджетный кодекс Российской Федерации</a:t>
          </a:r>
        </a:p>
      </dsp:txBody>
      <dsp:txXfrm>
        <a:off x="3275168" y="589972"/>
        <a:ext cx="1730582" cy="643922"/>
      </dsp:txXfrm>
    </dsp:sp>
    <dsp:sp modelId="{B22F8D94-D038-4D1C-BE90-B8FA342C547E}">
      <dsp:nvSpPr>
        <dsp:cNvPr id="0" name=""/>
        <dsp:cNvSpPr/>
      </dsp:nvSpPr>
      <dsp:spPr>
        <a:xfrm>
          <a:off x="5178809" y="585092"/>
          <a:ext cx="1730582" cy="653682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Налоговый кодекс Российской Федерации</a:t>
          </a:r>
        </a:p>
      </dsp:txBody>
      <dsp:txXfrm>
        <a:off x="5178809" y="585092"/>
        <a:ext cx="1730582" cy="653682"/>
      </dsp:txXfrm>
    </dsp:sp>
    <dsp:sp modelId="{50B4A06F-00B6-48BB-BF16-BF37FE64D3C3}">
      <dsp:nvSpPr>
        <dsp:cNvPr id="0" name=""/>
        <dsp:cNvSpPr/>
      </dsp:nvSpPr>
      <dsp:spPr>
        <a:xfrm>
          <a:off x="434719" y="1546341"/>
          <a:ext cx="3591617" cy="68009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Федеральный закон «Об общих принципах организации местного самоуправления в Российской Федерации»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от 6 октября 2003 г. № 131-ФЗ</a:t>
          </a:r>
        </a:p>
      </dsp:txBody>
      <dsp:txXfrm>
        <a:off x="434719" y="1546341"/>
        <a:ext cx="3591617" cy="680098"/>
      </dsp:txXfrm>
    </dsp:sp>
    <dsp:sp modelId="{CE365C17-8ED2-4BB5-B542-815246EE6D53}">
      <dsp:nvSpPr>
        <dsp:cNvPr id="0" name=""/>
        <dsp:cNvSpPr/>
      </dsp:nvSpPr>
      <dsp:spPr>
        <a:xfrm>
          <a:off x="4679248" y="1354822"/>
          <a:ext cx="3601671" cy="502613"/>
        </a:xfrm>
        <a:prstGeom prst="rect">
          <a:avLst/>
        </a:prstGeom>
        <a:solidFill>
          <a:srgbClr val="7030A0"/>
        </a:solidFill>
        <a:ln w="254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Закон </a:t>
          </a:r>
          <a:r>
            <a:rPr lang="ru-RU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Белгородской области от 16 ноября 2007 года № 162 «О бюджетном устройстве и бюджетном процессе в Белгородской области»</a:t>
          </a:r>
          <a:endParaRPr lang="ru-RU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679248" y="1354822"/>
        <a:ext cx="3601671" cy="502613"/>
      </dsp:txXfrm>
    </dsp:sp>
    <dsp:sp modelId="{097CDA4A-E6A5-49D7-9FB8-A1E5F50B90E4}">
      <dsp:nvSpPr>
        <dsp:cNvPr id="0" name=""/>
        <dsp:cNvSpPr/>
      </dsp:nvSpPr>
      <dsp:spPr>
        <a:xfrm>
          <a:off x="0" y="2910628"/>
          <a:ext cx="1730582" cy="977803"/>
        </a:xfrm>
        <a:prstGeom prst="rect">
          <a:avLst/>
        </a:prstGeom>
        <a:solidFill>
          <a:srgbClr val="39B153"/>
        </a:solidFill>
        <a:ln w="254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Устав Шебекинского городского округа</a:t>
          </a:r>
        </a:p>
      </dsp:txBody>
      <dsp:txXfrm>
        <a:off x="0" y="2910628"/>
        <a:ext cx="1730582" cy="977803"/>
      </dsp:txXfrm>
    </dsp:sp>
    <dsp:sp modelId="{C0999326-5F4F-48E4-8048-D8488F14E46E}">
      <dsp:nvSpPr>
        <dsp:cNvPr id="0" name=""/>
        <dsp:cNvSpPr/>
      </dsp:nvSpPr>
      <dsp:spPr>
        <a:xfrm>
          <a:off x="5501598" y="2065772"/>
          <a:ext cx="1730582" cy="1038349"/>
        </a:xfrm>
        <a:prstGeom prst="rect">
          <a:avLst/>
        </a:prstGeom>
        <a:solidFill>
          <a:srgbClr val="39B153"/>
        </a:solidFill>
        <a:ln w="254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Решение Совета депутатов Шебекинского городского округа № 44 от 18 ноября 2018 года «Об утверждении Положения о бюджетном устройстве и бюджетном процессе в Шебекинском городском округе»</a:t>
          </a:r>
        </a:p>
      </dsp:txBody>
      <dsp:txXfrm>
        <a:off x="5501598" y="2065772"/>
        <a:ext cx="1730582" cy="1038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E3E33-428F-41D2-820E-3B33CF47DCFD}">
      <dsp:nvSpPr>
        <dsp:cNvPr id="0" name=""/>
        <dsp:cNvSpPr/>
      </dsp:nvSpPr>
      <dsp:spPr>
        <a:xfrm>
          <a:off x="3245037" y="-132358"/>
          <a:ext cx="4368416" cy="4368416"/>
        </a:xfrm>
        <a:prstGeom prst="circularArrow">
          <a:avLst>
            <a:gd name="adj1" fmla="val 5544"/>
            <a:gd name="adj2" fmla="val 330680"/>
            <a:gd name="adj3" fmla="val 14737646"/>
            <a:gd name="adj4" fmla="val 16824254"/>
            <a:gd name="adj5" fmla="val 5757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7C60019-80BC-4F77-AD35-9BBA5A710D81}">
      <dsp:nvSpPr>
        <dsp:cNvPr id="0" name=""/>
        <dsp:cNvSpPr/>
      </dsp:nvSpPr>
      <dsp:spPr>
        <a:xfrm>
          <a:off x="4972692" y="3311"/>
          <a:ext cx="1143847" cy="571923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>
              <a:solidFill>
                <a:schemeClr val="bg2">
                  <a:lumMod val="10000"/>
                </a:schemeClr>
              </a:solidFill>
            </a:rPr>
            <a:t>Публичные слушания по проекту  бюджета</a:t>
          </a:r>
        </a:p>
      </dsp:txBody>
      <dsp:txXfrm>
        <a:off x="5000611" y="31230"/>
        <a:ext cx="1088009" cy="516085"/>
      </dsp:txXfrm>
    </dsp:sp>
    <dsp:sp modelId="{DEE7F88B-5C2C-42F4-BFFA-A6662CD3EE9E}">
      <dsp:nvSpPr>
        <dsp:cNvPr id="0" name=""/>
        <dsp:cNvSpPr/>
      </dsp:nvSpPr>
      <dsp:spPr>
        <a:xfrm>
          <a:off x="6370673" y="477754"/>
          <a:ext cx="1143847" cy="571923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>
              <a:solidFill>
                <a:schemeClr val="bg2">
                  <a:lumMod val="10000"/>
                </a:schemeClr>
              </a:solidFill>
            </a:rPr>
            <a:t>Вынесение проекта бюджета на Совет депутатов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>
              <a:solidFill>
                <a:schemeClr val="bg1"/>
              </a:solidFill>
            </a:rPr>
            <a:t>до 15 ноября</a:t>
          </a:r>
        </a:p>
      </dsp:txBody>
      <dsp:txXfrm>
        <a:off x="6398592" y="505673"/>
        <a:ext cx="1088009" cy="516085"/>
      </dsp:txXfrm>
    </dsp:sp>
    <dsp:sp modelId="{70204433-468A-44BF-917F-78F47F0806A4}">
      <dsp:nvSpPr>
        <dsp:cNvPr id="0" name=""/>
        <dsp:cNvSpPr/>
      </dsp:nvSpPr>
      <dsp:spPr>
        <a:xfrm>
          <a:off x="6807255" y="1542692"/>
          <a:ext cx="1143847" cy="571923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>
              <a:solidFill>
                <a:schemeClr val="bg2">
                  <a:lumMod val="10000"/>
                </a:schemeClr>
              </a:solidFill>
            </a:rPr>
            <a:t>Рассмотрение проекта бюджета в первом чтении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>
              <a:solidFill>
                <a:schemeClr val="bg1"/>
              </a:solidFill>
            </a:rPr>
            <a:t>до 10 декабря</a:t>
          </a:r>
        </a:p>
      </dsp:txBody>
      <dsp:txXfrm>
        <a:off x="6835174" y="1570611"/>
        <a:ext cx="1088009" cy="516085"/>
      </dsp:txXfrm>
    </dsp:sp>
    <dsp:sp modelId="{0814DC5D-520F-4936-AB59-B5CC669889C7}">
      <dsp:nvSpPr>
        <dsp:cNvPr id="0" name=""/>
        <dsp:cNvSpPr/>
      </dsp:nvSpPr>
      <dsp:spPr>
        <a:xfrm>
          <a:off x="6633173" y="2642908"/>
          <a:ext cx="1143847" cy="571923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>
              <a:solidFill>
                <a:schemeClr val="bg2">
                  <a:lumMod val="10000"/>
                </a:schemeClr>
              </a:solidFill>
            </a:rPr>
            <a:t>Утверждение проекта бюджета во втором чтении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>
              <a:solidFill>
                <a:schemeClr val="bg1"/>
              </a:solidFill>
            </a:rPr>
            <a:t>до 28 декабря</a:t>
          </a:r>
        </a:p>
      </dsp:txBody>
      <dsp:txXfrm>
        <a:off x="6661092" y="2670827"/>
        <a:ext cx="1088009" cy="516085"/>
      </dsp:txXfrm>
    </dsp:sp>
    <dsp:sp modelId="{A0FF085C-E6BF-4CFC-9EA4-36E194401448}">
      <dsp:nvSpPr>
        <dsp:cNvPr id="0" name=""/>
        <dsp:cNvSpPr/>
      </dsp:nvSpPr>
      <dsp:spPr>
        <a:xfrm>
          <a:off x="5975916" y="3616174"/>
          <a:ext cx="1143847" cy="57192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>
              <a:solidFill>
                <a:schemeClr val="bg1"/>
              </a:solidFill>
            </a:rPr>
            <a:t>Исполнение бюджета  (финансовый год)</a:t>
          </a:r>
        </a:p>
      </dsp:txBody>
      <dsp:txXfrm>
        <a:off x="6003835" y="3644093"/>
        <a:ext cx="1088009" cy="516085"/>
      </dsp:txXfrm>
    </dsp:sp>
    <dsp:sp modelId="{DD398177-BFEB-490C-A634-50D80436D078}">
      <dsp:nvSpPr>
        <dsp:cNvPr id="0" name=""/>
        <dsp:cNvSpPr/>
      </dsp:nvSpPr>
      <dsp:spPr>
        <a:xfrm>
          <a:off x="4335555" y="3616694"/>
          <a:ext cx="1143847" cy="57192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/>
            <a:t>Публичные слушания по отчету об исполнении бюджета</a:t>
          </a:r>
        </a:p>
      </dsp:txBody>
      <dsp:txXfrm>
        <a:off x="4363474" y="3644613"/>
        <a:ext cx="1088009" cy="516085"/>
      </dsp:txXfrm>
    </dsp:sp>
    <dsp:sp modelId="{82E93571-402D-4688-9DBF-BA59FDCBC8E9}">
      <dsp:nvSpPr>
        <dsp:cNvPr id="0" name=""/>
        <dsp:cNvSpPr/>
      </dsp:nvSpPr>
      <dsp:spPr>
        <a:xfrm>
          <a:off x="3121788" y="2604538"/>
          <a:ext cx="1143847" cy="571923"/>
        </a:xfrm>
        <a:prstGeom prst="round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/>
            <a:t>Внешняя поверка отчета КСП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>
              <a:solidFill>
                <a:srgbClr val="FFFF00"/>
              </a:solidFill>
            </a:rPr>
            <a:t>до 1 апреля</a:t>
          </a:r>
        </a:p>
      </dsp:txBody>
      <dsp:txXfrm>
        <a:off x="3149707" y="2632457"/>
        <a:ext cx="1088009" cy="516085"/>
      </dsp:txXfrm>
    </dsp:sp>
    <dsp:sp modelId="{35C15772-9B1D-4FDE-B9B6-5C509D4579D7}">
      <dsp:nvSpPr>
        <dsp:cNvPr id="0" name=""/>
        <dsp:cNvSpPr/>
      </dsp:nvSpPr>
      <dsp:spPr>
        <a:xfrm>
          <a:off x="3138129" y="1542692"/>
          <a:ext cx="1143847" cy="5719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/>
            <a:t>Вынесение отчета на Совет депутатов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700" b="1" kern="1200" dirty="0">
              <a:solidFill>
                <a:srgbClr val="FFFF00"/>
              </a:solidFill>
            </a:rPr>
            <a:t>до 1 мая</a:t>
          </a:r>
        </a:p>
      </dsp:txBody>
      <dsp:txXfrm>
        <a:off x="3166048" y="1570611"/>
        <a:ext cx="1088009" cy="516085"/>
      </dsp:txXfrm>
    </dsp:sp>
    <dsp:sp modelId="{8F447CEB-37A7-414E-A764-D23510CFD7C2}">
      <dsp:nvSpPr>
        <dsp:cNvPr id="0" name=""/>
        <dsp:cNvSpPr/>
      </dsp:nvSpPr>
      <dsp:spPr>
        <a:xfrm>
          <a:off x="3598769" y="428144"/>
          <a:ext cx="1143847" cy="5719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/>
            <a:t>Утверждение отчета об исполнении бюджета</a:t>
          </a:r>
        </a:p>
      </dsp:txBody>
      <dsp:txXfrm>
        <a:off x="3626688" y="456063"/>
        <a:ext cx="1088009" cy="516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0.36893</cdr:x>
      <cdr:y>0.72529</cdr:y>
    </cdr:from>
    <cdr:to>
      <cdr:x>0.67961</cdr:x>
      <cdr:y>0.7845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736304" y="3528392"/>
          <a:ext cx="230425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Образование; 2 197 704; 43,1%</a:t>
          </a:r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0.2353</cdr:x>
      <cdr:y>0.39096</cdr:y>
    </cdr:from>
    <cdr:to>
      <cdr:x>0.43918</cdr:x>
      <cdr:y>0.50938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088232" y="1571625"/>
          <a:ext cx="1809423" cy="4760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l"/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Культура;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476 </a:t>
          </a:r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603;                             </a:t>
          </a:r>
        </a:p>
        <a:p xmlns:a="http://schemas.openxmlformats.org/drawingml/2006/main">
          <a:pPr algn="l"/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9,4%</a:t>
          </a:r>
        </a:p>
      </cdr:txBody>
    </cdr:sp>
  </cdr:relSizeAnchor>
  <cdr:relSizeAnchor xmlns:cdr="http://schemas.openxmlformats.org/drawingml/2006/chartDrawing">
    <cdr:from>
      <cdr:x>0.29209</cdr:x>
      <cdr:y>0.14018</cdr:y>
    </cdr:from>
    <cdr:to>
      <cdr:x>0.48489</cdr:x>
      <cdr:y>0.2882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592288" y="563513"/>
          <a:ext cx="1711115" cy="5950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политика;                                              667 908;    13,1%</a:t>
          </a:r>
        </a:p>
      </cdr:txBody>
    </cdr:sp>
  </cdr:relSizeAnchor>
  <cdr:relSizeAnchor xmlns:cdr="http://schemas.openxmlformats.org/drawingml/2006/chartDrawing">
    <cdr:from>
      <cdr:x>0.58418</cdr:x>
      <cdr:y>0.4447</cdr:y>
    </cdr:from>
    <cdr:to>
      <cdr:x>0.77828</cdr:x>
      <cdr:y>0.56311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184576" y="1787649"/>
          <a:ext cx="1722626" cy="4759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ЖКХ;  </a:t>
          </a:r>
        </a:p>
        <a:p xmlns:a="http://schemas.openxmlformats.org/drawingml/2006/main"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556 057;  10,9%</a:t>
          </a:r>
        </a:p>
      </cdr:txBody>
    </cdr:sp>
  </cdr:relSizeAnchor>
  <cdr:relSizeAnchor xmlns:cdr="http://schemas.openxmlformats.org/drawingml/2006/chartDrawing">
    <cdr:from>
      <cdr:x>0.56117</cdr:x>
      <cdr:y>0.23683</cdr:y>
    </cdr:from>
    <cdr:to>
      <cdr:x>0.78058</cdr:x>
      <cdr:y>0.35524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788272" y="1152128"/>
          <a:ext cx="1872208" cy="576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Нац.экономика</a:t>
          </a:r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684 189;</a:t>
          </a:r>
        </a:p>
        <a:p xmlns:a="http://schemas.openxmlformats.org/drawingml/2006/main"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13,4%                                             </a:t>
          </a:r>
        </a:p>
      </cdr:txBody>
    </cdr:sp>
  </cdr:relSizeAnchor>
  <cdr:relSizeAnchor xmlns:cdr="http://schemas.openxmlformats.org/drawingml/2006/chartDrawing">
    <cdr:from>
      <cdr:x>0.35019</cdr:x>
      <cdr:y>0.50326</cdr:y>
    </cdr:from>
    <cdr:to>
      <cdr:x>0.63712</cdr:x>
      <cdr:y>0.62168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988072" y="2448272"/>
          <a:ext cx="2448272" cy="576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5 093 445</a:t>
          </a:r>
        </a:p>
      </cdr:txBody>
    </cdr:sp>
  </cdr:relSizeAnchor>
  <cdr:relSizeAnchor xmlns:cdr="http://schemas.openxmlformats.org/drawingml/2006/chartDrawing">
    <cdr:from>
      <cdr:x>0.1075</cdr:x>
      <cdr:y>0</cdr:y>
    </cdr:from>
    <cdr:to>
      <cdr:x>0.32487</cdr:x>
      <cdr:y>0.15809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954063" y="0"/>
          <a:ext cx="1929140" cy="6355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и спорт; 156 094;                                                                                     3,1%</a:t>
          </a:r>
        </a:p>
      </cdr:txBody>
    </cdr:sp>
  </cdr:relSizeAnchor>
  <cdr:relSizeAnchor xmlns:cdr="http://schemas.openxmlformats.org/drawingml/2006/chartDrawing">
    <cdr:from>
      <cdr:x>0.68784</cdr:x>
      <cdr:y>0.00086</cdr:y>
    </cdr:from>
    <cdr:to>
      <cdr:x>0.95205</cdr:x>
      <cdr:y>0.11982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6104562" y="3448"/>
          <a:ext cx="2344857" cy="4782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Общегосударственные </a:t>
          </a:r>
          <a:endParaRPr lang="ru-RU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вопросы</a:t>
          </a:r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286 466; 5,6%</a:t>
          </a:r>
        </a:p>
      </cdr:txBody>
    </cdr:sp>
  </cdr:relSizeAnchor>
  <cdr:relSizeAnchor xmlns:cdr="http://schemas.openxmlformats.org/drawingml/2006/chartDrawing">
    <cdr:from>
      <cdr:x>0.79391</cdr:x>
      <cdr:y>0.14018</cdr:y>
    </cdr:from>
    <cdr:to>
      <cdr:x>0.99457</cdr:x>
      <cdr:y>0.38765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7045936" y="563513"/>
          <a:ext cx="1780846" cy="9947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безопасность и                    правоохранительная деятельность;  49 393; 1% </a:t>
          </a:r>
        </a:p>
      </cdr:txBody>
    </cdr:sp>
  </cdr:relSizeAnchor>
  <cdr:relSizeAnchor xmlns:cdr="http://schemas.openxmlformats.org/drawingml/2006/chartDrawing">
    <cdr:from>
      <cdr:x>0.01263</cdr:x>
      <cdr:y>0.16906</cdr:y>
    </cdr:from>
    <cdr:to>
      <cdr:x>0.17297</cdr:x>
      <cdr:y>0.3014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112091" y="679603"/>
          <a:ext cx="1423008" cy="5319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Здравоохранение; 15 750; 0,3%</a:t>
          </a:r>
        </a:p>
      </cdr:txBody>
    </cdr:sp>
  </cdr:relSizeAnchor>
  <cdr:relSizeAnchor xmlns:cdr="http://schemas.openxmlformats.org/drawingml/2006/chartDrawing">
    <cdr:from>
      <cdr:x>0.30832</cdr:x>
      <cdr:y>0.0327</cdr:y>
    </cdr:from>
    <cdr:to>
      <cdr:x>0.47059</cdr:x>
      <cdr:y>0.05062</cdr:y>
    </cdr:to>
    <cdr:cxnSp macro="">
      <cdr:nvCxnSpPr>
        <cdr:cNvPr id="13" name="Прямая соединительная линия 12">
          <a:extLst xmlns:a="http://schemas.openxmlformats.org/drawingml/2006/main">
            <a:ext uri="{FF2B5EF4-FFF2-40B4-BE49-F238E27FC236}">
              <a16:creationId xmlns="" xmlns:a16="http://schemas.microsoft.com/office/drawing/2014/main" id="{964B6A9E-87AB-F192-FF00-AA1614F3A9B0}"/>
            </a:ext>
          </a:extLst>
        </cdr:cNvPr>
        <cdr:cNvCxnSpPr/>
      </cdr:nvCxnSpPr>
      <cdr:spPr>
        <a:xfrm xmlns:a="http://schemas.openxmlformats.org/drawingml/2006/main">
          <a:off x="2736304" y="131465"/>
          <a:ext cx="1440160" cy="720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0.17297</cdr:x>
      <cdr:y>0.23523</cdr:y>
    </cdr:from>
    <cdr:to>
      <cdr:x>0.31643</cdr:x>
      <cdr:y>0.26557</cdr:y>
    </cdr:to>
    <cdr:cxnSp macro="">
      <cdr:nvCxnSpPr>
        <cdr:cNvPr id="25" name="Прямая соединительная линия 24">
          <a:extLst xmlns:a="http://schemas.openxmlformats.org/drawingml/2006/main">
            <a:ext uri="{FF2B5EF4-FFF2-40B4-BE49-F238E27FC236}">
              <a16:creationId xmlns="" xmlns:a16="http://schemas.microsoft.com/office/drawing/2014/main" id="{3DE21BAD-F7BC-20A1-E757-80432D40DC05}"/>
            </a:ext>
          </a:extLst>
        </cdr:cNvPr>
        <cdr:cNvCxnSpPr>
          <a:stCxn xmlns:a="http://schemas.openxmlformats.org/drawingml/2006/main" id="11" idx="3"/>
        </cdr:cNvCxnSpPr>
      </cdr:nvCxnSpPr>
      <cdr:spPr>
        <a:xfrm xmlns:a="http://schemas.openxmlformats.org/drawingml/2006/main">
          <a:off x="1535099" y="945594"/>
          <a:ext cx="1273213" cy="1219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0.54361</cdr:x>
      <cdr:y>0.03278</cdr:y>
    </cdr:from>
    <cdr:to>
      <cdr:x>0.59492</cdr:x>
      <cdr:y>0.05062</cdr:y>
    </cdr:to>
    <cdr:cxnSp macro="">
      <cdr:nvCxnSpPr>
        <cdr:cNvPr id="31" name="Прямая соединительная линия 30">
          <a:extLst xmlns:a="http://schemas.openxmlformats.org/drawingml/2006/main">
            <a:ext uri="{FF2B5EF4-FFF2-40B4-BE49-F238E27FC236}">
              <a16:creationId xmlns="" xmlns:a16="http://schemas.microsoft.com/office/drawing/2014/main" id="{9590403B-1D1D-7E91-AED3-78493BB7BE6D}"/>
            </a:ext>
          </a:extLst>
        </cdr:cNvPr>
        <cdr:cNvCxnSpPr/>
      </cdr:nvCxnSpPr>
      <cdr:spPr>
        <a:xfrm xmlns:a="http://schemas.openxmlformats.org/drawingml/2006/main" flipV="1">
          <a:off x="4824536" y="131772"/>
          <a:ext cx="455345" cy="7170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0.59492</cdr:x>
      <cdr:y>0.0327</cdr:y>
    </cdr:from>
    <cdr:to>
      <cdr:x>0.68154</cdr:x>
      <cdr:y>0.03278</cdr:y>
    </cdr:to>
    <cdr:cxnSp macro="">
      <cdr:nvCxnSpPr>
        <cdr:cNvPr id="37" name="Прямая соединительная линия 36">
          <a:extLst xmlns:a="http://schemas.openxmlformats.org/drawingml/2006/main">
            <a:ext uri="{FF2B5EF4-FFF2-40B4-BE49-F238E27FC236}">
              <a16:creationId xmlns="" xmlns:a16="http://schemas.microsoft.com/office/drawing/2014/main" id="{B62512CD-E153-81C2-D238-44713285317C}"/>
            </a:ext>
          </a:extLst>
        </cdr:cNvPr>
        <cdr:cNvCxnSpPr/>
      </cdr:nvCxnSpPr>
      <cdr:spPr>
        <a:xfrm xmlns:a="http://schemas.openxmlformats.org/drawingml/2006/main" flipV="1">
          <a:off x="5279881" y="131465"/>
          <a:ext cx="768791" cy="30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0.63712</cdr:x>
      <cdr:y>0.054</cdr:y>
    </cdr:from>
    <cdr:to>
      <cdr:x>0.79934</cdr:x>
      <cdr:y>0.24165</cdr:y>
    </cdr:to>
    <cdr:cxnSp macro="">
      <cdr:nvCxnSpPr>
        <cdr:cNvPr id="44" name="Прямая соединительная линия 43">
          <a:extLst xmlns:a="http://schemas.openxmlformats.org/drawingml/2006/main">
            <a:ext uri="{FF2B5EF4-FFF2-40B4-BE49-F238E27FC236}">
              <a16:creationId xmlns="" xmlns:a16="http://schemas.microsoft.com/office/drawing/2014/main" id="{EAB1CFE5-B298-E21C-6A29-DA4683E81F86}"/>
            </a:ext>
          </a:extLst>
        </cdr:cNvPr>
        <cdr:cNvCxnSpPr/>
      </cdr:nvCxnSpPr>
      <cdr:spPr>
        <a:xfrm xmlns:a="http://schemas.openxmlformats.org/drawingml/2006/main">
          <a:off x="5654404" y="217074"/>
          <a:ext cx="1439693" cy="75434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0.57607</cdr:x>
      <cdr:y>0.054</cdr:y>
    </cdr:from>
    <cdr:to>
      <cdr:x>0.63712</cdr:x>
      <cdr:y>0.08644</cdr:y>
    </cdr:to>
    <cdr:cxnSp macro="">
      <cdr:nvCxnSpPr>
        <cdr:cNvPr id="51" name="Прямая соединительная линия 50">
          <a:extLst xmlns:a="http://schemas.openxmlformats.org/drawingml/2006/main">
            <a:ext uri="{FF2B5EF4-FFF2-40B4-BE49-F238E27FC236}">
              <a16:creationId xmlns="" xmlns:a16="http://schemas.microsoft.com/office/drawing/2014/main" id="{9DAA9EE5-5E17-D4EA-3A47-63A2E0D4772F}"/>
            </a:ext>
          </a:extLst>
        </cdr:cNvPr>
        <cdr:cNvCxnSpPr/>
      </cdr:nvCxnSpPr>
      <cdr:spPr>
        <a:xfrm xmlns:a="http://schemas.openxmlformats.org/drawingml/2006/main" flipV="1">
          <a:off x="5112568" y="217075"/>
          <a:ext cx="541836" cy="13041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0.10548</cdr:x>
      <cdr:y>0.62383</cdr:y>
    </cdr:from>
    <cdr:to>
      <cdr:x>0.25738</cdr:x>
      <cdr:y>0.75166</cdr:y>
    </cdr:to>
    <cdr:sp macro="" textlink="">
      <cdr:nvSpPr>
        <cdr:cNvPr id="62" name="Прямоугольник 61"/>
        <cdr:cNvSpPr/>
      </cdr:nvSpPr>
      <cdr:spPr>
        <a:xfrm xmlns:a="http://schemas.openxmlformats.org/drawingml/2006/main">
          <a:off x="936104" y="2507729"/>
          <a:ext cx="1348104" cy="5138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СМИ; 1210; 0%</a:t>
          </a:r>
        </a:p>
      </cdr:txBody>
    </cdr:sp>
  </cdr:relSizeAnchor>
  <cdr:relSizeAnchor xmlns:cdr="http://schemas.openxmlformats.org/drawingml/2006/chartDrawing">
    <cdr:from>
      <cdr:x>0.22718</cdr:x>
      <cdr:y>0.53426</cdr:y>
    </cdr:from>
    <cdr:to>
      <cdr:x>0.28625</cdr:x>
      <cdr:y>0.61096</cdr:y>
    </cdr:to>
    <cdr:cxnSp macro="">
      <cdr:nvCxnSpPr>
        <cdr:cNvPr id="64" name="Прямая соединительная линия 63">
          <a:extLst xmlns:a="http://schemas.openxmlformats.org/drawingml/2006/main">
            <a:ext uri="{FF2B5EF4-FFF2-40B4-BE49-F238E27FC236}">
              <a16:creationId xmlns="" xmlns:a16="http://schemas.microsoft.com/office/drawing/2014/main" id="{F43964D9-8705-4015-7846-69FB3701593B}"/>
            </a:ext>
          </a:extLst>
        </cdr:cNvPr>
        <cdr:cNvCxnSpPr/>
      </cdr:nvCxnSpPr>
      <cdr:spPr>
        <a:xfrm xmlns:a="http://schemas.openxmlformats.org/drawingml/2006/main" flipV="1">
          <a:off x="2016224" y="2147689"/>
          <a:ext cx="524243" cy="30832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0.74332</cdr:x>
      <cdr:y>0.64174</cdr:y>
    </cdr:from>
    <cdr:to>
      <cdr:x>0.91678</cdr:x>
      <cdr:y>0.80407</cdr:y>
    </cdr:to>
    <cdr:sp macro="" textlink="">
      <cdr:nvSpPr>
        <cdr:cNvPr id="69" name="Прямоугольник 68"/>
        <cdr:cNvSpPr/>
      </cdr:nvSpPr>
      <cdr:spPr>
        <a:xfrm xmlns:a="http://schemas.openxmlformats.org/drawingml/2006/main">
          <a:off x="6596936" y="2579737"/>
          <a:ext cx="1539448" cy="6525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Охрана окружающей среды; 2 071; 0,1%</a:t>
          </a:r>
        </a:p>
      </cdr:txBody>
    </cdr:sp>
  </cdr:relSizeAnchor>
  <cdr:relSizeAnchor xmlns:cdr="http://schemas.openxmlformats.org/drawingml/2006/chartDrawing">
    <cdr:from>
      <cdr:x>0.69802</cdr:x>
      <cdr:y>0.68332</cdr:y>
    </cdr:from>
    <cdr:to>
      <cdr:x>0.73178</cdr:x>
      <cdr:y>0.6961</cdr:y>
    </cdr:to>
    <cdr:cxnSp macro="">
      <cdr:nvCxnSpPr>
        <cdr:cNvPr id="71" name="Прямая соединительная линия 70">
          <a:extLst xmlns:a="http://schemas.openxmlformats.org/drawingml/2006/main">
            <a:ext uri="{FF2B5EF4-FFF2-40B4-BE49-F238E27FC236}">
              <a16:creationId xmlns="" xmlns:a16="http://schemas.microsoft.com/office/drawing/2014/main" id="{C39EA256-F6AC-05AE-05A5-77FD4F018B5C}"/>
            </a:ext>
          </a:extLst>
        </cdr:cNvPr>
        <cdr:cNvCxnSpPr/>
      </cdr:nvCxnSpPr>
      <cdr:spPr>
        <a:xfrm xmlns:a="http://schemas.openxmlformats.org/drawingml/2006/main" rot="540000">
          <a:off x="6194863" y="2746872"/>
          <a:ext cx="299618" cy="5137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Слайд 1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29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C34EF33-2E95-4651-8664-7A4C6020A91D}" type="datetimeFigureOut">
              <a:rPr lang="ru-RU"/>
              <a:pPr>
                <a:defRPr/>
              </a:pPr>
              <a:t>09.04.2024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29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BB13DF4-3946-4F76-B077-B3DDDC121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995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Слайд 1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29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5C83E62-E0A9-437D-91C0-B9253169BEC6}" type="datetimeFigureOut">
              <a:rPr lang="ru-RU"/>
              <a:pPr>
                <a:defRPr/>
              </a:pPr>
              <a:t>09.04.2024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29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C4F8247-7120-4BB6-B58C-91033B86E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4221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5" indent="0" algn="ctr">
              <a:buNone/>
              <a:defRPr sz="2000"/>
            </a:lvl2pPr>
            <a:lvl3pPr marL="914290" indent="0" algn="ctr">
              <a:buNone/>
              <a:defRPr sz="1800"/>
            </a:lvl3pPr>
            <a:lvl4pPr marL="1371435" indent="0" algn="ctr">
              <a:buNone/>
              <a:defRPr sz="1600"/>
            </a:lvl4pPr>
            <a:lvl5pPr marL="1828581" indent="0" algn="ctr">
              <a:buNone/>
              <a:defRPr sz="1600"/>
            </a:lvl5pPr>
            <a:lvl6pPr marL="2285726" indent="0" algn="ctr">
              <a:buNone/>
              <a:defRPr sz="1600"/>
            </a:lvl6pPr>
            <a:lvl7pPr marL="2742871" indent="0" algn="ctr">
              <a:buNone/>
              <a:defRPr sz="1600"/>
            </a:lvl7pPr>
            <a:lvl8pPr marL="3200016" indent="0" algn="ctr">
              <a:buNone/>
              <a:defRPr sz="1600"/>
            </a:lvl8pPr>
            <a:lvl9pPr marL="365716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A48BB-A607-4FAE-B429-B7C693BCF456}" type="datetime1">
              <a:rPr lang="ru-RU"/>
              <a:pPr>
                <a:defRPr/>
              </a:pPr>
              <a:t>09.04.2024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D1A5-CF67-4D1B-AC82-8A16AD20A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71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7E7A5-0207-4442-9BF3-98D089AD7A34}" type="datetime1">
              <a:rPr lang="ru-RU"/>
              <a:pPr>
                <a:defRPr/>
              </a:pPr>
              <a:t>09.04.2024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10428-1C18-4F24-AB2F-A6BEA334A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89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719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94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D32EA-5048-4EAB-A2F1-AAA09199D4AE}" type="datetime1">
              <a:rPr lang="ru-RU"/>
              <a:pPr>
                <a:defRPr/>
              </a:pPr>
              <a:t>09.04.2024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CC94F-0AAF-46BB-AAF3-0675E1606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329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8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43B6A-66D3-4739-87C2-C82673E30C48}" type="datetime1">
              <a:rPr lang="ru-RU"/>
              <a:pPr>
                <a:defRPr/>
              </a:pPr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3F005-2A9F-4E4F-AE12-320DC35A8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221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A2C4E-7457-4E6E-B285-BD02730407AE}" type="datetime1">
              <a:rPr lang="ru-RU"/>
              <a:pPr>
                <a:defRPr/>
              </a:pPr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54FCB-4E05-4B04-B99F-EDD7178D3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52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3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C319D-4A59-4081-9732-8C1FE3C8B989}" type="datetime1">
              <a:rPr lang="ru-RU"/>
              <a:pPr>
                <a:defRPr/>
              </a:pPr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03CD1-5D8E-4663-A6EA-79880120F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12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6A4C9-CFB0-4B3B-B070-F75DEA5C4796}" type="datetime1">
              <a:rPr lang="ru-RU"/>
              <a:pPr>
                <a:defRPr/>
              </a:pPr>
              <a:t>09.04.2024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96198-B4B4-4606-9A3E-875BC97F3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29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2D631-13BF-4230-9D7F-B2A2771B45F4}" type="datetime1">
              <a:rPr lang="ru-RU"/>
              <a:pPr>
                <a:defRPr/>
              </a:pPr>
              <a:t>09.04.2024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E9DF0-36A2-4F89-8700-E1A72AB1F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33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2991F-649A-4C46-B4B2-5DBA40FAAD9F}" type="datetime1">
              <a:rPr lang="ru-RU"/>
              <a:pPr>
                <a:defRPr/>
              </a:pPr>
              <a:t>09.04.2024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A18F3-F4A4-496C-9FD1-1E01E22F0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69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3BAC2-7645-4AB5-9D36-3CC4202C4C17}" type="datetime1">
              <a:rPr lang="ru-RU"/>
              <a:pPr>
                <a:defRPr/>
              </a:pPr>
              <a:t>09.04.2024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AEB76-9A15-43A6-96B8-C95992390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946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4D16-57F0-465B-B5B5-EFCACEC86F7E}" type="datetime1">
              <a:rPr lang="ru-RU"/>
              <a:pPr>
                <a:defRPr/>
              </a:pPr>
              <a:t>09.04.2024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7C641-F72D-4EB3-8969-E8DDC3D70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53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3BA59-8E2F-45E1-B2D4-9BB8BB13F542}" type="datetime1">
              <a:rPr lang="ru-RU"/>
              <a:pPr>
                <a:defRPr/>
              </a:pPr>
              <a:t>09.04.2024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953F9-FC93-4394-AC00-1A643F9E6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115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10C7A-2B43-4F47-A3B5-1FC0425FD897}" type="datetime1">
              <a:rPr lang="ru-RU"/>
              <a:pPr>
                <a:defRPr/>
              </a:pPr>
              <a:t>09.04.2024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30111-9BB3-4857-A491-458397127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296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9782C-2B57-4534-B426-C102FEA64FCF}" type="datetime1">
              <a:rPr lang="ru-RU"/>
              <a:pPr>
                <a:defRPr/>
              </a:pPr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96A1C-FC9E-4C9F-9B24-9D8A27D43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401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D8866-855E-4398-A300-2E312425CDFD}" type="datetime1">
              <a:rPr lang="ru-RU"/>
              <a:pPr>
                <a:defRPr/>
              </a:pPr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08612-65A5-4543-ACAA-F48EF3544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41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2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92" y="3443261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A2A1D-851D-43FA-BF41-7BE7E9C97381}" type="datetime1">
              <a:rPr lang="ru-RU"/>
              <a:pPr>
                <a:defRPr/>
              </a:pPr>
              <a:t>09.04.2024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ED742-C304-41C1-9179-8BEA85B2D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56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E1F67-A450-4150-B2E1-26388DAD0EC3}" type="datetime1">
              <a:rPr lang="ru-RU"/>
              <a:pPr>
                <a:defRPr/>
              </a:pPr>
              <a:t>09.04.2024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F4C0C-73FA-418D-9BA2-42CDD132B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16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4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012D0-E1A8-4E89-84FE-41FD03AAA02A}" type="datetime1">
              <a:rPr lang="ru-RU"/>
              <a:pPr>
                <a:defRPr/>
              </a:pPr>
              <a:t>09.04.2024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7F857-5E75-4BA6-B112-A8DC6EFB9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25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BBEFC-0CD2-4966-9805-ABB2F530D322}" type="datetime1">
              <a:rPr lang="ru-RU"/>
              <a:pPr>
                <a:defRPr/>
              </a:pPr>
              <a:t>09.04.2024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87860-D1CC-4871-A40D-3FC5CE36B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7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2DCD-995B-49E8-8C23-DB35D5225273}" type="datetime1">
              <a:rPr lang="ru-RU"/>
              <a:pPr>
                <a:defRPr/>
              </a:pPr>
              <a:t>09.04.2024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EBF1C-C426-42E7-85A0-AE3EB00F5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5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5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45" indent="0">
              <a:buNone/>
              <a:defRPr sz="1400"/>
            </a:lvl2pPr>
            <a:lvl3pPr marL="914290" indent="0">
              <a:buNone/>
              <a:defRPr sz="1200"/>
            </a:lvl3pPr>
            <a:lvl4pPr marL="1371435" indent="0">
              <a:buNone/>
              <a:defRPr sz="1000"/>
            </a:lvl4pPr>
            <a:lvl5pPr marL="1828581" indent="0">
              <a:buNone/>
              <a:defRPr sz="1000"/>
            </a:lvl5pPr>
            <a:lvl6pPr marL="2285726" indent="0">
              <a:buNone/>
              <a:defRPr sz="1000"/>
            </a:lvl6pPr>
            <a:lvl7pPr marL="2742871" indent="0">
              <a:buNone/>
              <a:defRPr sz="1000"/>
            </a:lvl7pPr>
            <a:lvl8pPr marL="3200016" indent="0">
              <a:buNone/>
              <a:defRPr sz="1000"/>
            </a:lvl8pPr>
            <a:lvl9pPr marL="36571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DCD95-CEBC-4C81-82EF-C976F257E90F}" type="datetime1">
              <a:rPr lang="ru-RU"/>
              <a:pPr>
                <a:defRPr/>
              </a:pPr>
              <a:t>09.04.2024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B42EF-8EF8-4F89-A413-DC1F56CB0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5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5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5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45" indent="0">
              <a:buNone/>
              <a:defRPr sz="1400"/>
            </a:lvl2pPr>
            <a:lvl3pPr marL="914290" indent="0">
              <a:buNone/>
              <a:defRPr sz="1200"/>
            </a:lvl3pPr>
            <a:lvl4pPr marL="1371435" indent="0">
              <a:buNone/>
              <a:defRPr sz="1000"/>
            </a:lvl4pPr>
            <a:lvl5pPr marL="1828581" indent="0">
              <a:buNone/>
              <a:defRPr sz="1000"/>
            </a:lvl5pPr>
            <a:lvl6pPr marL="2285726" indent="0">
              <a:buNone/>
              <a:defRPr sz="1000"/>
            </a:lvl6pPr>
            <a:lvl7pPr marL="2742871" indent="0">
              <a:buNone/>
              <a:defRPr sz="1000"/>
            </a:lvl7pPr>
            <a:lvl8pPr marL="3200016" indent="0">
              <a:buNone/>
              <a:defRPr sz="1000"/>
            </a:lvl8pPr>
            <a:lvl9pPr marL="36571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3979-8A71-443E-BEAC-B1A65FA57029}" type="datetime1">
              <a:rPr lang="ru-RU"/>
              <a:pPr>
                <a:defRPr/>
              </a:pPr>
              <a:t>09.04.2024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BDB95-A2AB-4107-9CD6-4F9F95ABC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53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850"/>
            <a:ext cx="2057400" cy="273050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 defTabSz="91429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078376-539E-44FD-9319-5ADB361F1E07}" type="datetime1">
              <a:rPr lang="ru-RU"/>
              <a:pPr>
                <a:defRPr/>
              </a:pPr>
              <a:t>09.04.2024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850"/>
            <a:ext cx="3086100" cy="273050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 defTabSz="91429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850"/>
            <a:ext cx="2057400" cy="273050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 defTabSz="91429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494411-A7B4-40B7-9050-B269C10C2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hf sldNum="0" hdr="0" ftr="0" dt="0"/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013" indent="-227013" algn="l" defTabSz="912813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 defTabSz="91429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8DADCD-6F74-4029-A461-3F7C170CC9B8}" type="datetime1">
              <a:rPr lang="ru-RU"/>
              <a:pPr>
                <a:defRPr/>
              </a:pPr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 defTabSz="91429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 defTabSz="91429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19A10E-80B3-48BD-B085-AC9D4888A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</p:sldLayoutIdLst>
  <p:hf sldNum="0" hdr="0" ftr="0" dt="0"/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3.xls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11" Type="http://schemas.openxmlformats.org/officeDocument/2006/relationships/oleObject" Target="../embeddings/Microsoft_Excel_97-2003_Worksheet4.xls"/><Relationship Id="rId5" Type="http://schemas.openxmlformats.org/officeDocument/2006/relationships/oleObject" Target="../embeddings/Microsoft_Excel_97-2003_Worksheet2.xls"/><Relationship Id="rId15" Type="http://schemas.openxmlformats.org/officeDocument/2006/relationships/image" Target="../media/image13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png"/><Relationship Id="rId14" Type="http://schemas.openxmlformats.org/officeDocument/2006/relationships/oleObject" Target="../embeddings/Microsoft_Excel_97-2003_Worksheet5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oleObject" Target="../embeddings/Microsoft_Excel_97-2003_Worksheet6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1762" y="835366"/>
            <a:ext cx="5040558" cy="926294"/>
          </a:xfrm>
        </p:spPr>
        <p:txBody>
          <a:bodyPr rtlCol="0">
            <a:noAutofit/>
          </a:bodyPr>
          <a:lstStyle/>
          <a:p>
            <a:pPr defTabSz="914290" fontAlgn="auto">
              <a:spcAft>
                <a:spcPts val="0"/>
              </a:spcAft>
              <a:defRPr/>
            </a:pPr>
            <a:r>
              <a:rPr lang="ru-RU" sz="35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 для граждан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9802" y="2176831"/>
            <a:ext cx="3653862" cy="1451301"/>
          </a:xfrm>
          <a:solidFill>
            <a:schemeClr val="bg1">
              <a:alpha val="76000"/>
            </a:schemeClr>
          </a:solidFill>
        </p:spPr>
        <p:txBody>
          <a:bodyPr rtlCol="0">
            <a:normAutofit fontScale="92500" lnSpcReduction="20000"/>
          </a:bodyPr>
          <a:lstStyle/>
          <a:p>
            <a:pPr defTabSz="91429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388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2022 </a:t>
            </a:r>
          </a:p>
          <a:p>
            <a:pPr defTabSz="91429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5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ИТОГИ</a:t>
            </a:r>
          </a:p>
          <a:p>
            <a:pPr defTabSz="91429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ИСПОЛНЕНИЯ</a:t>
            </a:r>
          </a:p>
        </p:txBody>
      </p:sp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8041093" y="961184"/>
            <a:ext cx="684803" cy="359815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25" b="1" dirty="0">
                <a:solidFill>
                  <a:schemeClr val="tx2"/>
                </a:solidFill>
                <a:latin typeface="+mn-lt"/>
                <a:cs typeface="+mn-cs"/>
              </a:rPr>
              <a:t>ФИЗИЧЕСКАЯ   КУЛЬТУРА   И   СПОРТ        КУЛЬТУРА  </a:t>
            </a: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691860" y="1306336"/>
            <a:ext cx="684803" cy="340847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25" b="1" dirty="0">
                <a:solidFill>
                  <a:schemeClr val="tx2"/>
                </a:solidFill>
                <a:latin typeface="+mn-lt"/>
                <a:cs typeface="+mn-cs"/>
              </a:rPr>
              <a:t>ОБРАЗОВАНИЕ             СОЦИАЛЬНАЯ   ЗАЩИТА</a:t>
            </a: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2573778" y="4190002"/>
            <a:ext cx="4374486" cy="4924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n w="11430"/>
                <a:solidFill>
                  <a:schemeClr val="tx2"/>
                </a:solidFill>
                <a:latin typeface="+mn-lt"/>
                <a:cs typeface="+mn-cs"/>
              </a:rPr>
              <a:t>Комитет финансов и бюджетной политики администрации Шебекинского городского округа</a:t>
            </a:r>
          </a:p>
        </p:txBody>
      </p:sp>
      <p:pic>
        <p:nvPicPr>
          <p:cNvPr id="9" name="Рисунок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25401" y="0"/>
            <a:ext cx="1008861" cy="96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13" y="134938"/>
            <a:ext cx="9074150" cy="396875"/>
          </a:xfrm>
        </p:spPr>
        <p:txBody>
          <a:bodyPr rtlCol="0">
            <a:normAutofit fontScale="90000"/>
          </a:bodyPr>
          <a:lstStyle/>
          <a:p>
            <a:pPr algn="ctr" defTabSz="914290" fontAlgn="auto">
              <a:spcAft>
                <a:spcPts val="0"/>
              </a:spcAft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</a:t>
            </a:r>
            <a:b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Шебекинского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4837113" y="561975"/>
            <a:ext cx="303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Налоговые доходы – 1 347 825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Box 9"/>
          <p:cNvSpPr txBox="1">
            <a:spLocks noChangeArrowheads="1"/>
          </p:cNvSpPr>
          <p:nvPr/>
        </p:nvSpPr>
        <p:spPr bwMode="auto">
          <a:xfrm>
            <a:off x="4837113" y="2598738"/>
            <a:ext cx="30051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u="sng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Неналоговые доходы – 104 102</a:t>
            </a:r>
          </a:p>
        </p:txBody>
      </p:sp>
      <p:sp>
        <p:nvSpPr>
          <p:cNvPr id="7173" name="TextBox 10"/>
          <p:cNvSpPr txBox="1">
            <a:spLocks noChangeArrowheads="1"/>
          </p:cNvSpPr>
          <p:nvPr/>
        </p:nvSpPr>
        <p:spPr bwMode="auto">
          <a:xfrm>
            <a:off x="250825" y="2881313"/>
            <a:ext cx="2811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u="sng">
                <a:solidFill>
                  <a:srgbClr val="3792F7"/>
                </a:solidFill>
                <a:latin typeface="Times New Roman" pitchFamily="18" charset="0"/>
                <a:cs typeface="Times New Roman" pitchFamily="18" charset="0"/>
              </a:rPr>
              <a:t>Поступления из других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u="sng">
                <a:solidFill>
                  <a:srgbClr val="3792F7"/>
                </a:solidFill>
                <a:latin typeface="Times New Roman" pitchFamily="18" charset="0"/>
                <a:cs typeface="Times New Roman" pitchFamily="18" charset="0"/>
              </a:rPr>
              <a:t>уровней бюджета – 3 729 014</a:t>
            </a:r>
          </a:p>
        </p:txBody>
      </p:sp>
      <p:sp>
        <p:nvSpPr>
          <p:cNvPr id="7174" name="TextBox 3"/>
          <p:cNvSpPr txBox="1">
            <a:spLocks noChangeArrowheads="1"/>
          </p:cNvSpPr>
          <p:nvPr/>
        </p:nvSpPr>
        <p:spPr bwMode="auto">
          <a:xfrm>
            <a:off x="8097838" y="534988"/>
            <a:ext cx="9159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7176" name="Диаграмма 5"/>
          <p:cNvGraphicFramePr>
            <a:graphicFrameLocks/>
          </p:cNvGraphicFramePr>
          <p:nvPr/>
        </p:nvGraphicFramePr>
        <p:xfrm>
          <a:off x="-195263" y="692150"/>
          <a:ext cx="4791076" cy="291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" r:id="rId5" imgW="4791871" imgH="2914141" progId="Excel.Chart.8">
                  <p:embed/>
                </p:oleObj>
              </mc:Choice>
              <mc:Fallback>
                <p:oleObj r:id="rId5" imgW="4791871" imgH="2914141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5263" y="692150"/>
                        <a:ext cx="4791076" cy="291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729978"/>
              </p:ext>
            </p:extLst>
          </p:nvPr>
        </p:nvGraphicFramePr>
        <p:xfrm>
          <a:off x="4521200" y="641350"/>
          <a:ext cx="4543425" cy="2126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3" r:id="rId8" imgW="4541914" imgH="2060627" progId="Excel.Chart.8">
                  <p:embed/>
                </p:oleObj>
              </mc:Choice>
              <mc:Fallback>
                <p:oleObj r:id="rId8" imgW="4541914" imgH="2060627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641350"/>
                        <a:ext cx="4543425" cy="21264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Диаграмма 12"/>
          <p:cNvGraphicFramePr>
            <a:graphicFrameLocks/>
          </p:cNvGraphicFramePr>
          <p:nvPr/>
        </p:nvGraphicFramePr>
        <p:xfrm>
          <a:off x="4371975" y="2733675"/>
          <a:ext cx="4692650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4" r:id="rId11" imgW="4694327" imgH="2475191" progId="Excel.Chart.8">
                  <p:embed/>
                </p:oleObj>
              </mc:Choice>
              <mc:Fallback>
                <p:oleObj r:id="rId11" imgW="4694327" imgH="2475191" progId="Excel.Chart.8">
                  <p:embed/>
                  <p:pic>
                    <p:nvPicPr>
                      <p:cNvPr id="0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975" y="2733675"/>
                        <a:ext cx="4692650" cy="247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910320"/>
              </p:ext>
            </p:extLst>
          </p:nvPr>
        </p:nvGraphicFramePr>
        <p:xfrm>
          <a:off x="-324544" y="3272780"/>
          <a:ext cx="4930776" cy="1900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5" r:id="rId14" imgW="4932091" imgH="1731414" progId="Excel.Chart.8">
                  <p:embed/>
                </p:oleObj>
              </mc:Choice>
              <mc:Fallback>
                <p:oleObj r:id="rId14" imgW="4932091" imgH="1731414" progId="Excel.Chart.8">
                  <p:embed/>
                  <p:pic>
                    <p:nvPicPr>
                      <p:cNvPr id="0" name="Диаграмма 15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4544" y="3272780"/>
                        <a:ext cx="4930776" cy="19008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2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25401" y="0"/>
            <a:ext cx="65816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971550" y="77788"/>
            <a:ext cx="7286625" cy="512762"/>
          </a:xfrm>
        </p:spPr>
        <p:txBody>
          <a:bodyPr/>
          <a:lstStyle/>
          <a:p>
            <a:pPr algn="ctr"/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Поступления НДФЛ по категориям плательщиков </a:t>
            </a:r>
          </a:p>
        </p:txBody>
      </p:sp>
      <p:graphicFrame>
        <p:nvGraphicFramePr>
          <p:cNvPr id="10244" name="Диаграмма 5"/>
          <p:cNvGraphicFramePr>
            <a:graphicFrameLocks/>
          </p:cNvGraphicFramePr>
          <p:nvPr/>
        </p:nvGraphicFramePr>
        <p:xfrm>
          <a:off x="47625" y="539750"/>
          <a:ext cx="9102725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r:id="rId4" imgW="9102117" imgH="4432176" progId="Excel.Chart.8">
                  <p:embed/>
                </p:oleObj>
              </mc:Choice>
              <mc:Fallback>
                <p:oleObj r:id="rId4" imgW="9102117" imgH="4432176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539750"/>
                        <a:ext cx="9102725" cy="442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8509000" y="404813"/>
            <a:ext cx="446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pic>
        <p:nvPicPr>
          <p:cNvPr id="6" name="Рисунок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25401" y="0"/>
            <a:ext cx="65816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857250"/>
          </a:xfrm>
        </p:spPr>
        <p:txBody>
          <a:bodyPr/>
          <a:lstStyle/>
          <a:p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Бюджет Шебекинского городского округа </a:t>
            </a:r>
            <a:b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в разрезе отраслей</a:t>
            </a:r>
          </a:p>
        </p:txBody>
      </p:sp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8043863" y="693738"/>
            <a:ext cx="10795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</a:p>
        </p:txBody>
      </p:sp>
      <p:pic>
        <p:nvPicPr>
          <p:cNvPr id="7" name="Рисунок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25401" y="0"/>
            <a:ext cx="65816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26744769"/>
              </p:ext>
            </p:extLst>
          </p:nvPr>
        </p:nvGraphicFramePr>
        <p:xfrm>
          <a:off x="107504" y="1000125"/>
          <a:ext cx="8874943" cy="4019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388" y="841524"/>
            <a:ext cx="4251325" cy="53263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Ежемесячная денежная компенсация на оплату ЖКУ отдельным категориям граждан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 </a:t>
            </a: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504 чел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4739" y="1346200"/>
            <a:ext cx="2376488" cy="2698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101 128 тыс. 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387" y="1736725"/>
            <a:ext cx="4251325" cy="9572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9" tIns="45715" rIns="91429" bIns="45715">
            <a:spAutoFit/>
          </a:bodyPr>
          <a:lstStyle/>
          <a:p>
            <a:pPr algn="ctr" defTabSz="91429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Предоставление ЕДК расходов на уплату взноса на капитальный ремонт общего имущества в многоквартирном доме лица, достигшим возраста 70 и 80 лет   </a:t>
            </a:r>
            <a:r>
              <a:rPr lang="ru-RU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921 чел.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27125" y="2627313"/>
            <a:ext cx="2376488" cy="2698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1 871 тыс.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388" y="2990385"/>
            <a:ext cx="4251325" cy="74500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Выплата пособий малоимущим гражданам и гражданам, оказавшимся в трудной жизненной ситуации</a:t>
            </a:r>
          </a:p>
          <a:p>
            <a:pPr algn="ctr">
              <a:lnSpc>
                <a:spcPct val="115000"/>
              </a:lnSpc>
            </a:pP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57 чел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2473" y="3652838"/>
            <a:ext cx="2376487" cy="2698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829 тыс.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549" y="4080055"/>
            <a:ext cx="4251325" cy="76481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Предоставление гражданам субсидий на оплату жилого помещения и коммунальных услуг </a:t>
            </a:r>
          </a:p>
          <a:p>
            <a:pPr algn="ctr">
              <a:lnSpc>
                <a:spcPct val="115000"/>
              </a:lnSpc>
            </a:pP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466 чел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92473" y="4778375"/>
            <a:ext cx="2376488" cy="2698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5 906 тыс.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18061" y="1736725"/>
            <a:ext cx="4146425" cy="55244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ветеранам труда, ветеранам военной службы </a:t>
            </a:r>
          </a:p>
          <a:p>
            <a:pPr algn="ctr">
              <a:lnSpc>
                <a:spcPct val="115000"/>
              </a:lnSpc>
            </a:pP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2 908 чел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59448" y="2260600"/>
            <a:ext cx="2376488" cy="2698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37 118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18062" y="2755720"/>
            <a:ext cx="4146426" cy="76481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>
            <a:spAutoFit/>
          </a:bodyPr>
          <a:lstStyle/>
          <a:p>
            <a:pPr algn="ctr" defTabSz="91429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реабилитированным лицам и лицам, пострадавшим от политических репрессий, труженикам  тыла</a:t>
            </a:r>
          </a:p>
          <a:p>
            <a:pPr algn="ctr" defTabSz="91429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48 чел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84836" y="3465512"/>
            <a:ext cx="2376488" cy="2698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699 тыс. руб.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18063" y="3922713"/>
            <a:ext cx="4146424" cy="76481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лицам, родившимся в период с 22 июня 1923 года по 3 сентября 1945 года (Дети войны)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5 245 чел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77171" y="4643438"/>
            <a:ext cx="2376488" cy="2698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64 080 тыс. руб.</a:t>
            </a:r>
          </a:p>
        </p:txBody>
      </p:sp>
      <p:sp>
        <p:nvSpPr>
          <p:cNvPr id="20" name="Левая фигурная скобка 19"/>
          <p:cNvSpPr/>
          <p:nvPr/>
        </p:nvSpPr>
        <p:spPr>
          <a:xfrm rot="5400000">
            <a:off x="6728557" y="-415924"/>
            <a:ext cx="325437" cy="3979862"/>
          </a:xfrm>
          <a:prstGeom prst="leftBrace">
            <a:avLst>
              <a:gd name="adj1" fmla="val 56642"/>
              <a:gd name="adj2" fmla="val 4665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78497" y="796925"/>
            <a:ext cx="2525713" cy="5492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Ежемесячные денежные выплаты</a:t>
            </a:r>
          </a:p>
        </p:txBody>
      </p:sp>
      <p:sp>
        <p:nvSpPr>
          <p:cNvPr id="33810" name="TextBox 21"/>
          <p:cNvSpPr txBox="1">
            <a:spLocks noChangeArrowheads="1"/>
          </p:cNvSpPr>
          <p:nvPr/>
        </p:nvSpPr>
        <p:spPr bwMode="auto">
          <a:xfrm>
            <a:off x="900113" y="15875"/>
            <a:ext cx="73437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граждан Шебекинского городского округа в 2022 году</a:t>
            </a:r>
          </a:p>
        </p:txBody>
      </p:sp>
      <p:pic>
        <p:nvPicPr>
          <p:cNvPr id="22" name="Рисунок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25401" y="0"/>
            <a:ext cx="65816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6778" y="901699"/>
            <a:ext cx="4433094" cy="11191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>
            <a:spAutoFit/>
          </a:bodyPr>
          <a:lstStyle/>
          <a:p>
            <a:pPr algn="ctr" defTabSz="91429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Меры социальной поддержки на оплату жилого помещения и коммунальных услуг отдельным категориям граждан    </a:t>
            </a:r>
            <a:r>
              <a:rPr 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5 785 чел.</a:t>
            </a:r>
          </a:p>
          <a:p>
            <a:pPr algn="ctr" defTabSz="91429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4564" y="1885949"/>
            <a:ext cx="2376487" cy="2698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45 483 тыс.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0825" y="2319337"/>
            <a:ext cx="4433094" cy="10826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>
            <a:spAutoFit/>
          </a:bodyPr>
          <a:lstStyle/>
          <a:p>
            <a:pPr algn="ctr" defTabSz="91429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Выплата ежемесячных пособий гражданам, имеющим детей</a:t>
            </a:r>
          </a:p>
          <a:p>
            <a:pPr algn="ctr" defTabSz="91429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2 630 чел.</a:t>
            </a:r>
          </a:p>
          <a:p>
            <a:pPr algn="ctr" defTabSz="91429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44563" y="3195637"/>
            <a:ext cx="2376488" cy="2698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19 518 тыс.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778" y="3611211"/>
            <a:ext cx="4433094" cy="10833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>
            <a:spAutoFit/>
          </a:bodyPr>
          <a:lstStyle/>
          <a:p>
            <a:pPr algn="ctr" defTabSz="91429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Выплата семьям, родившим третьего и последующих детей по предоставлению регионального материнского (семейного) капитала    </a:t>
            </a:r>
          </a:p>
          <a:p>
            <a:pPr algn="ctr" defTabSz="91429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65 семей </a:t>
            </a:r>
            <a:endParaRPr lang="ru-RU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01701" y="4618211"/>
            <a:ext cx="2376487" cy="27146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4 777 тыс.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92018" y="1126331"/>
            <a:ext cx="3800475" cy="11191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Выплата денежных средств на содержание ребенка в семье опекуна и приемной семье</a:t>
            </a:r>
          </a:p>
          <a:p>
            <a:pPr algn="ctr">
              <a:lnSpc>
                <a:spcPct val="115000"/>
              </a:lnSpc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104 чел.</a:t>
            </a:r>
          </a:p>
          <a:p>
            <a:pPr algn="ctr">
              <a:lnSpc>
                <a:spcPct val="115000"/>
              </a:lnSpc>
            </a:pPr>
            <a:endParaRPr lang="ru-RU" altLang="ru-RU" sz="14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67401" y="2020887"/>
            <a:ext cx="2438401" cy="2698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12 968 тыс. руб.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8843" y="2393950"/>
            <a:ext cx="3803650" cy="10826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9" tIns="45715" rIns="91429" bIns="45715">
            <a:spAutoFit/>
          </a:bodyPr>
          <a:lstStyle/>
          <a:p>
            <a:pPr algn="ctr" defTabSz="91429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Выплата вознаграждения, причитающегося приемному родителю</a:t>
            </a:r>
          </a:p>
          <a:p>
            <a:pPr algn="ctr" defTabSz="91429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34 чел.</a:t>
            </a:r>
          </a:p>
          <a:p>
            <a:pPr algn="ctr" defTabSz="91429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67402" y="3316287"/>
            <a:ext cx="2425798" cy="2698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5 720 тыс. руб.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30997" y="3742450"/>
            <a:ext cx="3851275" cy="8709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9" tIns="45715" rIns="91429" bIns="45715">
            <a:spAutoFit/>
          </a:bodyPr>
          <a:lstStyle/>
          <a:p>
            <a:pPr algn="ctr" defTabSz="91429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Выплата многодетным семьям (проезд, школьная форма, услуги связи)</a:t>
            </a:r>
          </a:p>
          <a:p>
            <a:pPr algn="ctr" defTabSz="91429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496 чел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54799" y="4594225"/>
            <a:ext cx="2438401" cy="2698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1 954 тыс. руб.</a:t>
            </a:r>
          </a:p>
        </p:txBody>
      </p:sp>
      <p:sp>
        <p:nvSpPr>
          <p:cNvPr id="34831" name="TextBox 24"/>
          <p:cNvSpPr txBox="1">
            <a:spLocks noChangeArrowheads="1"/>
          </p:cNvSpPr>
          <p:nvPr/>
        </p:nvSpPr>
        <p:spPr bwMode="auto">
          <a:xfrm>
            <a:off x="1266825" y="0"/>
            <a:ext cx="683418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граждан Шебекинского городского округа в 2022 году</a:t>
            </a:r>
          </a:p>
        </p:txBody>
      </p:sp>
      <p:pic>
        <p:nvPicPr>
          <p:cNvPr id="20" name="Рисунок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25401" y="0"/>
            <a:ext cx="65816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100" y="4328467"/>
            <a:ext cx="4344417" cy="5878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Выплаты Почетным гражданам, стипендии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студентам-</a:t>
            </a:r>
            <a:r>
              <a:rPr lang="ru-RU" altLang="ru-RU" sz="14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целевикам</a:t>
            </a: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4827559"/>
            <a:ext cx="2081039" cy="2476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1131 тыс. 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5593" y="1939637"/>
            <a:ext cx="4414838" cy="84829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Оказание государственной социальной помощи на основании социального контракта отдельным категориям -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222 чел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1825" y="2771682"/>
            <a:ext cx="1847873" cy="2698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34 224 тыс.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574" y="1503621"/>
            <a:ext cx="4344417" cy="73865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>
            <a:spAutoFit/>
          </a:bodyPr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жильем детей-сирот, детей оставшихся без попечения родителей, и лиц из их числа - 29 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квартир</a:t>
            </a:r>
            <a:endParaRPr lang="ru-RU" sz="1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33475" y="2186997"/>
            <a:ext cx="2070373" cy="2698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60 189 тыс.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575" y="2456872"/>
            <a:ext cx="4344417" cy="83560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>
            <a:spAutoFit/>
          </a:bodyPr>
          <a:lstStyle/>
          <a:p>
            <a:pPr algn="ctr" defTabSz="91429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Обеспечение равной доступности услуг общественного транспорта для отдельных категорий граждан (ЕСПБ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3163" y="3265717"/>
            <a:ext cx="2030685" cy="2698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4 193 тыс.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575" y="760413"/>
            <a:ext cx="4344417" cy="5232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>
            <a:spAutoFit/>
          </a:bodyPr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жильем молодых семей</a:t>
            </a:r>
          </a:p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молодых 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семей</a:t>
            </a:r>
            <a:endParaRPr lang="ru-RU" sz="1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3000" y="1228725"/>
            <a:ext cx="2060848" cy="2698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17 013 тыс. руб.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5575" y="3535592"/>
            <a:ext cx="4344417" cy="62323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Доплата к пенсиям муниципальным служащим 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121 чел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62050" y="4070350"/>
            <a:ext cx="2041798" cy="2698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11 489 тыс. руб.</a:t>
            </a:r>
          </a:p>
        </p:txBody>
      </p:sp>
      <p:sp>
        <p:nvSpPr>
          <p:cNvPr id="35855" name="TextBox 22"/>
          <p:cNvSpPr txBox="1">
            <a:spLocks noChangeArrowheads="1"/>
          </p:cNvSpPr>
          <p:nvPr/>
        </p:nvSpPr>
        <p:spPr bwMode="auto">
          <a:xfrm>
            <a:off x="1266825" y="0"/>
            <a:ext cx="68341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граждан Шебекинского городского округа в 2022 году</a:t>
            </a:r>
          </a:p>
        </p:txBody>
      </p:sp>
      <p:sp>
        <p:nvSpPr>
          <p:cNvPr id="35857" name="AutoShape 4" descr="https://remstroy-vrt.ru/uploads/s/x/j/q/xjqydweyfpkd/img/full_Nduf5RRS.jpg"/>
          <p:cNvSpPr>
            <a:spLocks noChangeAspect="1" noChangeArrowheads="1"/>
          </p:cNvSpPr>
          <p:nvPr/>
        </p:nvSpPr>
        <p:spPr bwMode="auto">
          <a:xfrm>
            <a:off x="155575" y="-1079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032" name="Picture 8" descr="https://mirbelogorya.ru/images/stories/news/2022/08/domasirot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0465"/>
            <a:ext cx="1987738" cy="1112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i?id=00e7aa06fd728a8335f2c59d7a5ac475ed5ed283-8497596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04521"/>
            <a:ext cx="1662148" cy="1134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603751" y="3077979"/>
            <a:ext cx="4396680" cy="37547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>
            <a:spAutoFit/>
          </a:bodyPr>
          <a:lstStyle/>
          <a:p>
            <a:pPr algn="ctr" defTabSz="91429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Подвоз больных на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гемодиализ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884900" y="3424879"/>
            <a:ext cx="1848667" cy="2698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2 873 тыс. руб.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96607" y="3764944"/>
            <a:ext cx="4410968" cy="34008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>
            <a:spAutoFit/>
          </a:bodyPr>
          <a:lstStyle/>
          <a:p>
            <a:pPr algn="ctr" defTabSz="91429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Общественные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организации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85695" y="4093039"/>
            <a:ext cx="1847872" cy="2698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2 701 тыс. руб.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94671" y="4436501"/>
            <a:ext cx="4396681" cy="37547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9" tIns="45715" rIns="91429" bIns="45715">
            <a:spAutoFit/>
          </a:bodyPr>
          <a:lstStyle/>
          <a:p>
            <a:pPr algn="ctr" defTabSz="91429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Мероприятия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878155" y="4781372"/>
            <a:ext cx="1847872" cy="2698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1 655 тыс. руб.</a:t>
            </a:r>
          </a:p>
        </p:txBody>
      </p:sp>
      <p:pic>
        <p:nvPicPr>
          <p:cNvPr id="28" name="Рисунок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25401" y="0"/>
            <a:ext cx="65816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6" y="273845"/>
            <a:ext cx="7759768" cy="67772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Основные понятия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003232" cy="6186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БЮДЖЕТ</a:t>
            </a:r>
            <a:r>
              <a:rPr lang="ru-RU" sz="1800" dirty="0" smtClean="0"/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39552" y="2137279"/>
            <a:ext cx="2952328" cy="24347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ДОХОДЫ БЮДЖЕТА </a:t>
            </a:r>
            <a:r>
              <a:rPr lang="ru-RU" sz="1200" dirty="0" smtClean="0"/>
              <a:t>–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  <a:p>
            <a:pPr marL="0" indent="0" algn="just">
              <a:buNone/>
            </a:pPr>
            <a:r>
              <a:rPr lang="ru-RU" sz="1200" dirty="0" smtClean="0"/>
              <a:t>Превышение доходов над расходами образует положительный остаток бюджета </a:t>
            </a:r>
            <a:r>
              <a:rPr lang="ru-RU" sz="1200" dirty="0" smtClean="0">
                <a:solidFill>
                  <a:srgbClr val="FF0000"/>
                </a:solidFill>
              </a:rPr>
              <a:t>ПРОФИЦИТ</a:t>
            </a:r>
          </a:p>
          <a:p>
            <a:pPr marL="0" indent="0" algn="just">
              <a:buNone/>
            </a:pPr>
            <a:r>
              <a:rPr lang="ru-RU" sz="1200" dirty="0" smtClean="0"/>
              <a:t>При превышении доходов над расходами принимается решение, как их использовать (например, накапливать резервы, остатки, погашать долг)</a:t>
            </a:r>
            <a:endParaRPr lang="ru-RU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334" y="2193708"/>
            <a:ext cx="1740755" cy="100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352" y="3273828"/>
            <a:ext cx="1750737" cy="101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64088" y="2137279"/>
            <a:ext cx="33123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FF0000"/>
                </a:solidFill>
              </a:rPr>
              <a:t>РАСХОДЫ БЮДЖЕТА</a:t>
            </a:r>
            <a:r>
              <a:rPr lang="ru-RU" sz="1200" dirty="0" smtClean="0"/>
              <a:t> – выплачиваемые из бюджета денежные средства (социальные выплаты населению, содержание учреждений городского округа, капитальное строительство и др.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Если расходная часть бюджета превышает доходную, то бюджет формируется с </a:t>
            </a:r>
            <a:r>
              <a:rPr lang="ru-RU" sz="1200" dirty="0" smtClean="0">
                <a:solidFill>
                  <a:srgbClr val="FF0000"/>
                </a:solidFill>
              </a:rPr>
              <a:t>ДЕФИЦИТОМ</a:t>
            </a:r>
          </a:p>
          <a:p>
            <a:pPr algn="just"/>
            <a:endParaRPr lang="ru-RU" sz="1200" dirty="0" smtClean="0">
              <a:solidFill>
                <a:srgbClr val="FF0000"/>
              </a:solidFill>
            </a:endParaRPr>
          </a:p>
          <a:p>
            <a:pPr algn="just"/>
            <a:r>
              <a:rPr lang="ru-RU" sz="1200" dirty="0" smtClean="0"/>
              <a:t>При превышении расходов над доходами принимается решение об источниках покрытия дефицита 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7281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13588"/>
            <a:ext cx="8229600" cy="3429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МЕЖБЮДЖЕТНЫЕ ТРАНСФЕРТЫ</a:t>
            </a:r>
            <a:r>
              <a:rPr lang="ru-RU" sz="1600" dirty="0" smtClean="0"/>
              <a:t> – денежные средства, предоставляемые одним бюджетом другому бюджету бюджетной системы России.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ДОТАЦИИ</a:t>
            </a:r>
            <a:r>
              <a:rPr lang="ru-RU" sz="1600" dirty="0" smtClean="0"/>
              <a:t> – денежные средства, предоставляемые без конкретной цели их использования.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СУБСИДИИ</a:t>
            </a:r>
            <a:r>
              <a:rPr lang="ru-RU" sz="1600" dirty="0" smtClean="0"/>
              <a:t> – денежные средства, предоставляемые на определенные цели на условиях долевого финансирования.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СУБВЕНЦИИ</a:t>
            </a:r>
            <a:r>
              <a:rPr lang="ru-RU" sz="1600" dirty="0" smtClean="0"/>
              <a:t> – денежные средства, предоставляемые на финансирование переданных полномочий.</a:t>
            </a:r>
          </a:p>
          <a:p>
            <a:pPr marL="0" indent="0" algn="just">
              <a:buNone/>
            </a:pPr>
            <a:r>
              <a:rPr lang="ru-RU" sz="1600" dirty="0" smtClean="0"/>
              <a:t>Бюджетным кодексом Российской Федерации определен принцип сбалансированности бюджета, который означает, что объем расходов должен соответствовать объему доходов и поступлений источников финансирования его дефицита.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n w="3200">
                  <a:solidFill>
                    <a:srgbClr val="C6E7FC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4584D3">
                    <a:lumMod val="75000"/>
                  </a:srgbClr>
                </a:solidFill>
              </a:rPr>
              <a:t>Основные понятия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1409"/>
            <a:ext cx="2285778" cy="114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468" y="3747286"/>
            <a:ext cx="1890877" cy="106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5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7474"/>
            <a:ext cx="8064896" cy="1080120"/>
          </a:xfrm>
        </p:spPr>
        <p:txBody>
          <a:bodyPr anchor="ctr">
            <a:normAutofit/>
          </a:bodyPr>
          <a:lstStyle/>
          <a:p>
            <a:pPr marL="0" indent="0" algn="ctr"/>
            <a:r>
              <a:rPr lang="ru-RU" sz="2800" dirty="0">
                <a:solidFill>
                  <a:srgbClr val="0000FF"/>
                </a:solidFill>
              </a:rPr>
              <a:t>В бюджетной системе Российской Федерации существуют три уровня бюджета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30261964"/>
              </p:ext>
            </p:extLst>
          </p:nvPr>
        </p:nvGraphicFramePr>
        <p:xfrm>
          <a:off x="1331640" y="1167594"/>
          <a:ext cx="6672064" cy="3834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1173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EE41B00-2FA4-4A8A-95BF-222EDF3136B7}"/>
              </a:ext>
            </a:extLst>
          </p:cNvPr>
          <p:cNvSpPr txBox="1">
            <a:spLocks/>
          </p:cNvSpPr>
          <p:nvPr/>
        </p:nvSpPr>
        <p:spPr>
          <a:xfrm>
            <a:off x="310208" y="61366"/>
            <a:ext cx="8229600" cy="799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Доходы бюджета</a:t>
            </a:r>
            <a:b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Доходы бюджета –безвозмездные и безвозвратные поступления денежных средств в бюджет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7E0EC147-F551-405F-8686-57582457DA99}"/>
              </a:ext>
            </a:extLst>
          </p:cNvPr>
          <p:cNvSpPr txBox="1">
            <a:spLocks/>
          </p:cNvSpPr>
          <p:nvPr/>
        </p:nvSpPr>
        <p:spPr>
          <a:xfrm>
            <a:off x="457200" y="627534"/>
            <a:ext cx="8229600" cy="4374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Налоговые доходы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Налог на доходы физических лиц – 53,5% (федеральный налог);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Единый налог на вмененный доход- 100% (местный налог);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Единый сельскохозяйственный налог – 100% (федеральный налог);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Налог, взимаемый в связи с применением патентной системы налогообложения – 100% (областной налог);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Доходы от уплаты акцизов – 100% (федеральный налог);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Земельный налог – 100% (местный налог);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Налог на имущество физических лиц – 100% (местный налог);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Государственная пошлина – 100%;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Задолженность по отмененным налогам – 100%.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Неналоговые доходы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Арендная плата за земли – 100%;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Доходы от сдачи в аренду имущества -100%;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Плата за негативное воздействие на окружающую среду – 60 %;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Доходы от реализации имущественного комплекса – 100%;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Штрафы – 100%.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Безвозмездные поступления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Поступления от других бюджетов (межбюджетные трансферты), организаций, граждан (кроме налоговых и неналоговых доходов)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9F96227-DA32-48F5-9FBB-58CDC5F73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312" y="627534"/>
            <a:ext cx="1780480" cy="105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53D539E6-EF61-448A-A14E-3641AB4D5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312" y="2107992"/>
            <a:ext cx="1780480" cy="103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zoo-farm.ru/wp-content/uploads/2012/07/kak-vzyat-zemelnyj-uchastok-v-arendu.jpg">
            <a:hlinkClick r:id="rId4"/>
            <a:extLst>
              <a:ext uri="{FF2B5EF4-FFF2-40B4-BE49-F238E27FC236}">
                <a16:creationId xmlns:a16="http://schemas.microsoft.com/office/drawing/2014/main" xmlns="" id="{D796DBA6-14FC-4856-9F3B-956EC0813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062" y="3286432"/>
            <a:ext cx="1797730" cy="115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41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9C3E796-807A-4C1D-A49E-02EB01F8C49D}"/>
              </a:ext>
            </a:extLst>
          </p:cNvPr>
          <p:cNvSpPr txBox="1">
            <a:spLocks/>
          </p:cNvSpPr>
          <p:nvPr/>
        </p:nvSpPr>
        <p:spPr>
          <a:xfrm>
            <a:off x="896646" y="106533"/>
            <a:ext cx="7561555" cy="602010"/>
          </a:xfrm>
          <a:prstGeom prst="rect">
            <a:avLst/>
          </a:prstGeom>
          <a:ln>
            <a:noFill/>
          </a:ln>
        </p:spPr>
        <p:txBody>
          <a:bodyPr vert="horz" lIns="91429" tIns="45715" rIns="91429" bIns="45715" rtlCol="0" anchor="ctr">
            <a:noAutofit/>
          </a:bodyPr>
          <a:lstStyle>
            <a:lvl1pPr algn="ctr" defTabSz="914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marR="0" lvl="0" indent="0" algn="ctr" defTabSz="9142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</a:rPr>
              <a:t>Организационно-правовые основы бюджетного процесса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</a:rPr>
              <a:t>муниципального образования 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AE8C6D01-A865-453E-8931-7A06AB7767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1074609"/>
              </p:ext>
            </p:extLst>
          </p:nvPr>
        </p:nvGraphicFramePr>
        <p:xfrm>
          <a:off x="538436" y="1059582"/>
          <a:ext cx="828092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6946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0409"/>
            <a:ext cx="8496944" cy="648072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Решение Совета депутатов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Шебекинского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 городского округа 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от 16.11.2018 № 44 «Об утверждении Положения о бюджетном устройстве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 и бюджетном процессе в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Шебекинском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 городском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округе»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86917948"/>
              </p:ext>
            </p:extLst>
          </p:nvPr>
        </p:nvGraphicFramePr>
        <p:xfrm>
          <a:off x="-1044624" y="843558"/>
          <a:ext cx="11089232" cy="4191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0381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200" dirty="0" smtClean="0"/>
              <a:t>Образование</a:t>
            </a:r>
          </a:p>
          <a:p>
            <a:r>
              <a:rPr lang="ru-RU" sz="2200" dirty="0" smtClean="0"/>
              <a:t>Социальная политика</a:t>
            </a:r>
          </a:p>
          <a:p>
            <a:r>
              <a:rPr lang="ru-RU" sz="2200" dirty="0" smtClean="0"/>
              <a:t>Национальная экономика</a:t>
            </a:r>
          </a:p>
          <a:p>
            <a:r>
              <a:rPr lang="ru-RU" sz="2200" dirty="0" smtClean="0"/>
              <a:t>Жилищно-коммунальное хозяйство</a:t>
            </a:r>
          </a:p>
          <a:p>
            <a:r>
              <a:rPr lang="ru-RU" sz="2200" dirty="0" smtClean="0"/>
              <a:t>Общегосударственные вопросы</a:t>
            </a:r>
          </a:p>
          <a:p>
            <a:r>
              <a:rPr lang="ru-RU" sz="2200" dirty="0" smtClean="0"/>
              <a:t>Культура</a:t>
            </a:r>
          </a:p>
          <a:p>
            <a:r>
              <a:rPr lang="ru-RU" sz="2200" dirty="0" smtClean="0"/>
              <a:t>Физическая культура и спорт</a:t>
            </a:r>
          </a:p>
          <a:p>
            <a:r>
              <a:rPr lang="ru-RU" sz="2200" dirty="0" smtClean="0"/>
              <a:t>Национальная безопасность и правоохранительная деятельность</a:t>
            </a:r>
          </a:p>
          <a:p>
            <a:r>
              <a:rPr lang="ru-RU" sz="2200" dirty="0" smtClean="0"/>
              <a:t>Охрана окружающей среды</a:t>
            </a:r>
          </a:p>
          <a:p>
            <a:r>
              <a:rPr lang="ru-RU" sz="2200" dirty="0" smtClean="0"/>
              <a:t>Средства массовой информации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Структура расходов бюджета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55562"/>
            <a:ext cx="7886700" cy="515938"/>
          </a:xfrm>
        </p:spPr>
        <p:txBody>
          <a:bodyPr rtlCol="0">
            <a:normAutofit fontScale="90000"/>
          </a:bodyPr>
          <a:lstStyle/>
          <a:p>
            <a:pPr algn="ctr" defTabSz="914290" fontAlgn="auto">
              <a:spcAft>
                <a:spcPts val="0"/>
              </a:spcAft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доходной части бюджета </a:t>
            </a:r>
            <a:b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Шебекинского городского округа за 2021-2022 гг.</a:t>
            </a:r>
          </a:p>
        </p:txBody>
      </p:sp>
      <p:graphicFrame>
        <p:nvGraphicFramePr>
          <p:cNvPr id="5123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581221"/>
              </p:ext>
            </p:extLst>
          </p:nvPr>
        </p:nvGraphicFramePr>
        <p:xfrm>
          <a:off x="181769" y="504825"/>
          <a:ext cx="8493125" cy="331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r:id="rId4" imgW="8492464" imgH="3316511" progId="Excel.Chart.8">
                  <p:embed/>
                </p:oleObj>
              </mc:Choice>
              <mc:Fallback>
                <p:oleObj r:id="rId4" imgW="8492464" imgH="3316511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9" y="504825"/>
                        <a:ext cx="8493125" cy="331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Таблица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098020"/>
              </p:ext>
            </p:extLst>
          </p:nvPr>
        </p:nvGraphicFramePr>
        <p:xfrm>
          <a:off x="712788" y="3782880"/>
          <a:ext cx="7361236" cy="128283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52537">
                  <a:extLst>
                    <a:ext uri="{9D8B030D-6E8A-4147-A177-3AD203B41FA5}"/>
                  </a:extLst>
                </a:gridCol>
                <a:gridCol w="1661894">
                  <a:extLst>
                    <a:ext uri="{9D8B030D-6E8A-4147-A177-3AD203B41FA5}"/>
                  </a:extLst>
                </a:gridCol>
                <a:gridCol w="1569566">
                  <a:extLst>
                    <a:ext uri="{9D8B030D-6E8A-4147-A177-3AD203B41FA5}"/>
                  </a:extLst>
                </a:gridCol>
                <a:gridCol w="1477239">
                  <a:extLst>
                    <a:ext uri="{9D8B030D-6E8A-4147-A177-3AD203B41FA5}"/>
                  </a:extLst>
                </a:gridCol>
              </a:tblGrid>
              <a:tr h="53981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 </a:t>
                      </a:r>
                    </a:p>
                  </a:txBody>
                  <a:tcPr marL="91452" marR="91452" marT="34299" marB="3429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Отклонения  факта 2022 к факту 2021</a:t>
                      </a:r>
                    </a:p>
                  </a:txBody>
                  <a:tcPr marL="91452" marR="91452" marT="34299" marB="3429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2022 к 2021 без разовых доходов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1452" marR="91452" marT="34299" marB="3429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Отклонения плана 2022 к факту 2022</a:t>
                      </a:r>
                    </a:p>
                  </a:txBody>
                  <a:tcPr marL="91452" marR="91452" marT="34299" marB="34299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9275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</a:t>
                      </a:r>
                    </a:p>
                  </a:txBody>
                  <a:tcPr marL="91452" marR="91452" marT="34299" marB="3429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+ 217,7</a:t>
                      </a:r>
                    </a:p>
                  </a:txBody>
                  <a:tcPr marL="91452" marR="91452" marT="34299" marB="3429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117,6</a:t>
                      </a:r>
                    </a:p>
                  </a:txBody>
                  <a:tcPr marL="91452" marR="91452" marT="34299" marB="3429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+ 68,4</a:t>
                      </a:r>
                    </a:p>
                  </a:txBody>
                  <a:tcPr marL="91452" marR="91452" marT="34299" marB="3429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9989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из других уровней бюджетов</a:t>
                      </a:r>
                    </a:p>
                  </a:txBody>
                  <a:tcPr marL="91452" marR="91452" marT="34299" marB="3429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+ 977,5</a:t>
                      </a:r>
                    </a:p>
                  </a:txBody>
                  <a:tcPr marL="91452" marR="91452" marT="34299" marB="3429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135,5</a:t>
                      </a:r>
                    </a:p>
                  </a:txBody>
                  <a:tcPr marL="91452" marR="91452" marT="34299" marB="3429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- 68,2</a:t>
                      </a:r>
                    </a:p>
                  </a:txBody>
                  <a:tcPr marL="91452" marR="91452" marT="34299" marB="3429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3735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1452" marR="91452" marT="34299" marB="3429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+ 1 195,2</a:t>
                      </a:r>
                    </a:p>
                  </a:txBody>
                  <a:tcPr marL="91452" marR="91452" marT="34299" marB="3429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130,0</a:t>
                      </a:r>
                    </a:p>
                  </a:txBody>
                  <a:tcPr marL="91452" marR="91452" marT="34299" marB="3429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+ 0,2 </a:t>
                      </a:r>
                    </a:p>
                  </a:txBody>
                  <a:tcPr marL="91452" marR="91452" marT="34299" marB="3429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151" name="TextBox 2"/>
          <p:cNvSpPr txBox="1">
            <a:spLocks noChangeArrowheads="1"/>
          </p:cNvSpPr>
          <p:nvPr/>
        </p:nvSpPr>
        <p:spPr bwMode="auto">
          <a:xfrm>
            <a:off x="8062913" y="366713"/>
            <a:ext cx="969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pic>
        <p:nvPicPr>
          <p:cNvPr id="7" name="Рисунок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25401" y="0"/>
            <a:ext cx="65816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12072</TotalTime>
  <Words>1212</Words>
  <Application>Microsoft Office PowerPoint</Application>
  <PresentationFormat>Экран (16:9)</PresentationFormat>
  <Paragraphs>193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1_Тема Office</vt:lpstr>
      <vt:lpstr>4_Тема Office</vt:lpstr>
      <vt:lpstr>Диаграмма Microsoft Excel</vt:lpstr>
      <vt:lpstr>Бюджет для граждан</vt:lpstr>
      <vt:lpstr>Основные понятия</vt:lpstr>
      <vt:lpstr>Основные понятия</vt:lpstr>
      <vt:lpstr>В бюджетной системе Российской Федерации существуют три уровня бюджета</vt:lpstr>
      <vt:lpstr>Презентация PowerPoint</vt:lpstr>
      <vt:lpstr>Презентация PowerPoint</vt:lpstr>
      <vt:lpstr>Решение Совета депутатов Шебекинского городского округа  от 16.11.2018 № 44 «Об утверждении Положения о бюджетном устройстве  и бюджетном процессе в Шебекинском городском округе» </vt:lpstr>
      <vt:lpstr>Структура расходов бюджета</vt:lpstr>
      <vt:lpstr>Динамика доходной части бюджета  Шебекинского городского округа за 2021-2022 гг.</vt:lpstr>
      <vt:lpstr>Основные характеристики бюджета  Шебекинского городского округа </vt:lpstr>
      <vt:lpstr>Поступления НДФЛ по категориям плательщиков </vt:lpstr>
      <vt:lpstr>Бюджет Шебекинского городского округа  в разрезе отраслей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Журавлева Ольга</dc:creator>
  <cp:lastModifiedBy>Luneva_312</cp:lastModifiedBy>
  <cp:revision>570</cp:revision>
  <cp:lastPrinted>2023-04-13T09:41:19Z</cp:lastPrinted>
  <dcterms:created xsi:type="dcterms:W3CDTF">2019-04-03T08:55:26Z</dcterms:created>
  <dcterms:modified xsi:type="dcterms:W3CDTF">2024-04-09T07:55:04Z</dcterms:modified>
</cp:coreProperties>
</file>