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6"/>
  </p:notesMasterIdLst>
  <p:handoutMasterIdLst>
    <p:handoutMasterId r:id="rId27"/>
  </p:handoutMasterIdLst>
  <p:sldIdLst>
    <p:sldId id="603" r:id="rId5"/>
    <p:sldId id="604" r:id="rId6"/>
    <p:sldId id="605" r:id="rId7"/>
    <p:sldId id="608" r:id="rId8"/>
    <p:sldId id="609" r:id="rId9"/>
    <p:sldId id="610" r:id="rId10"/>
    <p:sldId id="559" r:id="rId11"/>
    <p:sldId id="602" r:id="rId12"/>
    <p:sldId id="592" r:id="rId13"/>
    <p:sldId id="257" r:id="rId14"/>
    <p:sldId id="594" r:id="rId15"/>
    <p:sldId id="595" r:id="rId16"/>
    <p:sldId id="579" r:id="rId17"/>
    <p:sldId id="598" r:id="rId18"/>
    <p:sldId id="599" r:id="rId19"/>
    <p:sldId id="553" r:id="rId20"/>
    <p:sldId id="601" r:id="rId21"/>
    <p:sldId id="550" r:id="rId22"/>
    <p:sldId id="454" r:id="rId23"/>
    <p:sldId id="600" r:id="rId24"/>
    <p:sldId id="568" r:id="rId25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FF4B4B"/>
    <a:srgbClr val="987BB7"/>
    <a:srgbClr val="DDF2DA"/>
    <a:srgbClr val="CCFF99"/>
    <a:srgbClr val="FFFFEF"/>
    <a:srgbClr val="FFE0C1"/>
    <a:srgbClr val="FFF2E5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2705" autoAdjust="0"/>
  </p:normalViewPr>
  <p:slideViewPr>
    <p:cSldViewPr snapToGrid="0" showGuides="1">
      <p:cViewPr>
        <p:scale>
          <a:sx n="100" d="100"/>
          <a:sy n="100" d="100"/>
        </p:scale>
        <p:origin x="-73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34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16088760830512"/>
          <c:y val="0.10139768797207867"/>
          <c:w val="0.84744390638406986"/>
          <c:h val="0.8246618473594582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softEdge">
              <a:bevelT w="95250"/>
            </a:sp3d>
          </c:spPr>
          <c:explosion val="8"/>
          <c:dPt>
            <c:idx val="0"/>
            <c:bubble3D val="0"/>
            <c:explosion val="29"/>
            <c:extLst xmlns:c16r2="http://schemas.microsoft.com/office/drawing/2015/06/chart">
              <c:ext xmlns:c16="http://schemas.microsoft.com/office/drawing/2014/chart" uri="{C3380CC4-5D6E-409C-BE32-E72D297353CC}">
                <c16:uniqueId val="{00000000-6BF9-4911-ADEA-88DE7791E748}"/>
              </c:ext>
            </c:extLst>
          </c:dPt>
          <c:dLbls>
            <c:dLbl>
              <c:idx val="0"/>
              <c:layout>
                <c:manualLayout>
                  <c:x val="-0.18910823096950802"/>
                  <c:y val="-0.14643852428595"/>
                </c:manualLayout>
              </c:layout>
              <c:tx>
                <c:rich>
                  <a:bodyPr/>
                  <a:lstStyle/>
                  <a:p>
                    <a:pPr>
                      <a:defRPr sz="2800" b="1" cap="all" baseline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dirty="0"/>
                      <a:t>НДФЛ
633 </a:t>
                    </a:r>
                    <a:r>
                      <a:rPr lang="ru-RU" sz="1800" dirty="0" err="1"/>
                      <a:t>млн.руб</a:t>
                    </a:r>
                    <a:r>
                      <a:rPr lang="ru-RU" sz="1800" dirty="0"/>
                      <a:t>.,
</a:t>
                    </a:r>
                    <a:r>
                      <a:rPr lang="ru-RU" sz="1800" dirty="0" smtClean="0"/>
                      <a:t>64%</a:t>
                    </a:r>
                    <a:endParaRPr lang="ru-RU" sz="2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F9-4911-ADEA-88DE7791E748}"/>
                </c:ext>
              </c:extLst>
            </c:dLbl>
            <c:dLbl>
              <c:idx val="1"/>
              <c:layout>
                <c:manualLayout>
                  <c:x val="2.6773798567083718E-2"/>
                  <c:y val="6.163894399951571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Акцизы
41 млн.руб.,
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F7-4289-8A41-34A6BC981504}"/>
                </c:ext>
              </c:extLst>
            </c:dLbl>
            <c:dLbl>
              <c:idx val="2"/>
              <c:layout>
                <c:manualLayout>
                  <c:x val="-4.2079100618316864E-2"/>
                  <c:y val="4.118565478991612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Спец.режимы</a:t>
                    </a:r>
                    <a:r>
                      <a:rPr lang="ru-RU" sz="1600" dirty="0"/>
                      <a:t>
32 млн.руб.,
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F7-4289-8A41-34A6BC981504}"/>
                </c:ext>
              </c:extLst>
            </c:dLbl>
            <c:dLbl>
              <c:idx val="3"/>
              <c:layout>
                <c:manualLayout>
                  <c:x val="-3.2928275619320171E-2"/>
                  <c:y val="-3.702058859350545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Имущество физических лиц
50 млн.руб.,
5%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F7-4289-8A41-34A6BC981504}"/>
                </c:ext>
              </c:extLst>
            </c:dLbl>
            <c:dLbl>
              <c:idx val="4"/>
              <c:layout>
                <c:manualLayout>
                  <c:x val="-6.4717915779589005E-2"/>
                  <c:y val="3.717625159176225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 Земельный налог
148 млн.руб.,
15%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F7-4289-8A41-34A6BC981504}"/>
                </c:ext>
              </c:extLst>
            </c:dLbl>
            <c:dLbl>
              <c:idx val="5"/>
              <c:layout>
                <c:manualLayout>
                  <c:x val="-3.00814635170526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Доходы от использования муниципального имущества 
67 млн.руб.,
7%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929954478714739"/>
                      <c:h val="0.259470760219167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F9-4911-ADEA-88DE7791E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cap="all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PowerPoint]08.10.2020 (2)'!$B$5:$B$10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Спец.режимы</c:v>
                </c:pt>
                <c:pt idx="3">
                  <c:v>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муниципального имущества </c:v>
                </c:pt>
              </c:strCache>
            </c:strRef>
          </c:cat>
          <c:val>
            <c:numRef>
              <c:f>'[Диаграмма в Microsoft PowerPoint]08.10.2020 (2)'!$C$5:$C$10</c:f>
              <c:numCache>
                <c:formatCode>#,##0</c:formatCode>
                <c:ptCount val="6"/>
                <c:pt idx="0">
                  <c:v>633.29999999999995</c:v>
                </c:pt>
                <c:pt idx="1">
                  <c:v>40.6</c:v>
                </c:pt>
                <c:pt idx="2">
                  <c:v>32.200000000000003</c:v>
                </c:pt>
                <c:pt idx="3">
                  <c:v>50.4</c:v>
                </c:pt>
                <c:pt idx="4">
                  <c:v>147.9</c:v>
                </c:pt>
                <c:pt idx="5">
                  <c:v>67.2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F7-4289-8A41-34A6BC981504}"/>
            </c:ext>
          </c:extLst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PowerPoint]08.10.2020 (2)'!$B$5:$B$10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Спец.режимы</c:v>
                </c:pt>
                <c:pt idx="3">
                  <c:v>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муниципального имущества </c:v>
                </c:pt>
              </c:strCache>
            </c:strRef>
          </c:cat>
          <c:val>
            <c:numRef>
              <c:f>'[Диаграмма в Microsoft PowerPoint]08.10.2020 (2)'!$D$5:$D$10</c:f>
              <c:numCache>
                <c:formatCode>#,##0.0</c:formatCode>
                <c:ptCount val="6"/>
                <c:pt idx="0">
                  <c:v>64.255275974025977</c:v>
                </c:pt>
                <c:pt idx="1">
                  <c:v>4.1193181818181817</c:v>
                </c:pt>
                <c:pt idx="2">
                  <c:v>3.2670454545454546</c:v>
                </c:pt>
                <c:pt idx="3">
                  <c:v>5.1136363636363633</c:v>
                </c:pt>
                <c:pt idx="4">
                  <c:v>15.006087662337663</c:v>
                </c:pt>
                <c:pt idx="5">
                  <c:v>6.8181818181818175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F7-4289-8A41-34A6BC981504}"/>
            </c:ext>
          </c:extLst>
        </c:ser>
        <c:ser>
          <c:idx val="2"/>
          <c:order val="2"/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PowerPoint]08.10.2020 (2)'!$B$5:$B$10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Спец.режимы</c:v>
                </c:pt>
                <c:pt idx="3">
                  <c:v>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муниципального имущества </c:v>
                </c:pt>
              </c:strCache>
            </c:strRef>
          </c:cat>
          <c:val>
            <c:numRef>
              <c:f>'[Диаграмма в Microsoft PowerPoint]08.10.2020 (2)'!$E$5:$E$10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FF7-4289-8A41-34A6BC9815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3630281253872E-2"/>
          <c:y val="8.4562297999313737E-2"/>
          <c:w val="0.96592739437492259"/>
          <c:h val="0.8759752962676732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 ожидаемое поступление</c:v>
                </c:pt>
                <c:pt idx="3">
                  <c:v>2021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555.6</c:v>
                </c:pt>
                <c:pt idx="1">
                  <c:v>607.29999999999995</c:v>
                </c:pt>
                <c:pt idx="2">
                  <c:v>724.3</c:v>
                </c:pt>
                <c:pt idx="3">
                  <c:v>667.8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EF-4BF6-91BB-9826462F9D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7728768"/>
        <c:axId val="60472640"/>
      </c:lineChart>
      <c:catAx>
        <c:axId val="117728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472640"/>
        <c:crosses val="autoZero"/>
        <c:auto val="1"/>
        <c:lblAlgn val="ctr"/>
        <c:lblOffset val="100"/>
        <c:noMultiLvlLbl val="0"/>
      </c:catAx>
      <c:valAx>
        <c:axId val="60472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772876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326943692978365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базовые показатели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 ожидаемое поступление</c:v>
                </c:pt>
                <c:pt idx="3">
                  <c:v>2021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513.20000000000005</c:v>
                </c:pt>
                <c:pt idx="1">
                  <c:v>538.20000000000005</c:v>
                </c:pt>
                <c:pt idx="2">
                  <c:v>574.29999999999995</c:v>
                </c:pt>
                <c:pt idx="3">
                  <c:v>633.29999999999995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F3-47FD-9491-8C2B8EC755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940800"/>
        <c:axId val="62997632"/>
      </c:lineChart>
      <c:catAx>
        <c:axId val="12494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997632"/>
        <c:crosses val="autoZero"/>
        <c:auto val="1"/>
        <c:lblAlgn val="ctr"/>
        <c:lblOffset val="100"/>
        <c:noMultiLvlLbl val="0"/>
      </c:catAx>
      <c:valAx>
        <c:axId val="62997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9408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32149231831766"/>
          <c:y val="0.42572538512424568"/>
          <c:w val="0.57929202531344148"/>
          <c:h val="0.51225758639241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 w="28575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CA-47B1-8231-C7C3E4C5638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CA-47B1-8231-C7C3E4C56384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CA-47B1-8231-C7C3E4C56384}"/>
              </c:ext>
            </c:extLst>
          </c:dPt>
          <c:dPt>
            <c:idx val="5"/>
            <c:bubble3D val="0"/>
            <c:spPr>
              <a:solidFill>
                <a:srgbClr val="FF4B4B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CA-47B1-8231-C7C3E4C56384}"/>
              </c:ext>
            </c:extLst>
          </c:dPt>
          <c:dPt>
            <c:idx val="6"/>
            <c:bubble3D val="0"/>
            <c:spPr>
              <a:solidFill>
                <a:srgbClr val="987BB7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ACA-47B1-8231-C7C3E4C56384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ACA-47B1-8231-C7C3E4C56384}"/>
              </c:ext>
            </c:extLst>
          </c:dPt>
          <c:dLbls>
            <c:dLbl>
              <c:idx val="0"/>
              <c:layout>
                <c:manualLayout>
                  <c:x val="0.10182927385020309"/>
                  <c:y val="-8.08980036840811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
 </a:t>
                    </a:r>
                    <a:r>
                      <a:rPr lang="ru-RU" b="1" dirty="0"/>
                      <a:t>281 112</a:t>
                    </a:r>
                    <a:r>
                      <a:rPr lang="ru-RU" dirty="0"/>
                      <a:t>   
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</a:rPr>
                      <a:t>(+3 330)</a:t>
                    </a:r>
                    <a:endParaRPr lang="ru-RU" dirty="0">
                      <a:solidFill>
                        <a:srgbClr val="0066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CA-47B1-8231-C7C3E4C56384}"/>
                </c:ext>
              </c:extLst>
            </c:dLbl>
            <c:dLbl>
              <c:idx val="1"/>
              <c:layout>
                <c:manualLayout>
                  <c:x val="0.11889416205202542"/>
                  <c:y val="7.650252196850122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 </a:t>
                    </a:r>
                    <a:r>
                      <a:rPr lang="ru-RU" b="1" dirty="0" smtClean="0"/>
                      <a:t>153 229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(-12 392%)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CA-47B1-8231-C7C3E4C56384}"/>
                </c:ext>
              </c:extLst>
            </c:dLbl>
            <c:dLbl>
              <c:idx val="2"/>
              <c:layout>
                <c:manualLayout>
                  <c:x val="5.1950202004908408E-2"/>
                  <c:y val="0.3546907901534558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 
 </a:t>
                    </a:r>
                    <a:r>
                      <a:rPr lang="ru-RU" b="1" dirty="0" smtClean="0"/>
                      <a:t>101 217</a:t>
                    </a:r>
                    <a:r>
                      <a:rPr lang="ru-RU" dirty="0" smtClean="0"/>
                      <a:t>   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(-93</a:t>
                    </a:r>
                    <a:r>
                      <a:rPr lang="ru-RU" b="1" baseline="0" dirty="0" smtClean="0">
                        <a:solidFill>
                          <a:srgbClr val="C00000"/>
                        </a:solidFill>
                      </a:rPr>
                      <a:t> 987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)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CA-47B1-8231-C7C3E4C56384}"/>
                </c:ext>
              </c:extLst>
            </c:dLbl>
            <c:dLbl>
              <c:idx val="3"/>
              <c:layout>
                <c:manualLayout>
                  <c:x val="-0.16328273246072436"/>
                  <c:y val="-0.20743372038750549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Образование
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1 480 328   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</a:rPr>
                      <a:t>(+132 526)</a:t>
                    </a:r>
                    <a:endParaRPr lang="ru-RU" b="1" dirty="0">
                      <a:solidFill>
                        <a:srgbClr val="0066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CA-47B1-8231-C7C3E4C56384}"/>
                </c:ext>
              </c:extLst>
            </c:dLbl>
            <c:dLbl>
              <c:idx val="4"/>
              <c:layout>
                <c:manualLayout>
                  <c:x val="-4.2683645988965515E-3"/>
                  <c:y val="-6.47578803350589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
 </a:t>
                    </a:r>
                    <a:r>
                      <a:rPr lang="ru-RU" b="1" dirty="0" smtClean="0"/>
                      <a:t>260 127</a:t>
                    </a:r>
                    <a:r>
                      <a:rPr lang="ru-RU" dirty="0" smtClean="0"/>
                      <a:t>   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</a:rPr>
                      <a:t>(+13</a:t>
                    </a:r>
                    <a:r>
                      <a:rPr lang="ru-RU" b="1" baseline="0" dirty="0" smtClean="0">
                        <a:solidFill>
                          <a:srgbClr val="006600"/>
                        </a:solidFill>
                      </a:rPr>
                      <a:t> 004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</a:rPr>
                      <a:t>)</a:t>
                    </a:r>
                    <a:endParaRPr lang="ru-RU" b="1" dirty="0">
                      <a:solidFill>
                        <a:srgbClr val="0066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CA-47B1-8231-C7C3E4C56384}"/>
                </c:ext>
              </c:extLst>
            </c:dLbl>
            <c:dLbl>
              <c:idx val="5"/>
              <c:layout>
                <c:manualLayout>
                  <c:x val="6.1910440398895844E-2"/>
                  <c:y val="-0.174413094521265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 
</a:t>
                    </a:r>
                    <a:r>
                      <a:rPr lang="ru-RU" b="1" dirty="0"/>
                      <a:t> 120 131   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006600"/>
                        </a:solidFill>
                      </a:rPr>
                      <a:t>(+8 547)</a:t>
                    </a:r>
                    <a:endParaRPr lang="ru-RU" b="1" dirty="0">
                      <a:solidFill>
                        <a:srgbClr val="0066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CA-47B1-8231-C7C3E4C56384}"/>
                </c:ext>
              </c:extLst>
            </c:dLbl>
            <c:dLbl>
              <c:idx val="6"/>
              <c:layout>
                <c:manualLayout>
                  <c:x val="0.11280012562691964"/>
                  <c:y val="-8.8523885363556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b="1" dirty="0"/>
                      <a:t> </a:t>
                    </a:r>
                    <a:r>
                      <a:rPr lang="ru-RU" b="1" dirty="0" smtClean="0"/>
                      <a:t>553 212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(-62 230)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CA-47B1-8231-C7C3E4C56384}"/>
                </c:ext>
              </c:extLst>
            </c:dLbl>
            <c:dLbl>
              <c:idx val="7"/>
              <c:layout>
                <c:manualLayout>
                  <c:x val="8.7832230959138446E-2"/>
                  <c:y val="-5.445290445023224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Остальные отрасли
 </a:t>
                    </a:r>
                    <a:r>
                      <a:rPr lang="ru-RU" b="1" dirty="0"/>
                      <a:t>17 </a:t>
                    </a:r>
                    <a:r>
                      <a:rPr lang="ru-RU" b="1" dirty="0" smtClean="0"/>
                      <a:t>768</a:t>
                    </a:r>
                    <a:r>
                      <a:rPr lang="ru-RU" dirty="0" smtClean="0"/>
                      <a:t>   </a:t>
                    </a:r>
                    <a:r>
                      <a:rPr lang="ru-RU" dirty="0"/>
                      <a:t>
</a:t>
                    </a: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(-5 049)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CA-47B1-8231-C7C3E4C56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экономика</c:v>
                </c:pt>
                <c:pt idx="2">
                  <c:v>Жилищно-коммунальное хозяйство 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Физическая культура и спорт </c:v>
                </c:pt>
                <c:pt idx="6">
                  <c:v>Социальная политика</c:v>
                </c:pt>
                <c:pt idx="7">
                  <c:v>Остальные отрасли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281112</c:v>
                </c:pt>
                <c:pt idx="1">
                  <c:v>153229</c:v>
                </c:pt>
                <c:pt idx="2">
                  <c:v>101217</c:v>
                </c:pt>
                <c:pt idx="3">
                  <c:v>1480328</c:v>
                </c:pt>
                <c:pt idx="4">
                  <c:v>260127</c:v>
                </c:pt>
                <c:pt idx="5">
                  <c:v>120131</c:v>
                </c:pt>
                <c:pt idx="6">
                  <c:v>553212</c:v>
                </c:pt>
                <c:pt idx="7">
                  <c:v>17768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ACA-47B1-8231-C7C3E4C563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73070454612179"/>
          <c:y val="0.46087261938533952"/>
          <c:w val="0.52864967964803933"/>
          <c:h val="0.51152153500490094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FF4B4B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987BB7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4.0320364483405181E-2"/>
                  <c:y val="-4.93660356674055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вопросы  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277 782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4284839484514897E-3"/>
                  <c:y val="1.16803208779725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экономика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165 621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8923138209465813E-2"/>
                  <c:y val="0.270448174557763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</a:t>
                    </a:r>
                    <a:r>
                      <a:rPr lang="ru-RU" dirty="0" smtClean="0"/>
                      <a:t>хозяйство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195</a:t>
                    </a:r>
                    <a:r>
                      <a:rPr lang="ru-RU" b="1" baseline="0" dirty="0" smtClean="0"/>
                      <a:t> 204</a:t>
                    </a:r>
                    <a:endParaRPr lang="ru-RU" b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65321481092298"/>
                  <c:y val="-0.19104150023915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1 347 802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1292235818336568E-2"/>
                  <c:y val="0.105872741880569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  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247 123</a:t>
                    </a:r>
                    <a:r>
                      <a:rPr lang="ru-RU" dirty="0" smtClean="0"/>
                      <a:t> 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031462907922274E-2"/>
                  <c:y val="4.4881794392557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</a:t>
                    </a:r>
                    <a:r>
                      <a:rPr lang="ru-RU" dirty="0" smtClean="0"/>
                      <a:t>спорт  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111 584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5275912318164944E-2"/>
                  <c:y val="-7.87184113994289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  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615 442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6.4379703236663061E-2"/>
                  <c:y val="-6.7149824488376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Остальные </a:t>
                    </a:r>
                    <a:r>
                      <a:rPr lang="ru-RU" dirty="0" smtClean="0"/>
                      <a:t>отрасли  </a:t>
                    </a:r>
                    <a:br>
                      <a:rPr lang="ru-RU" dirty="0" smtClean="0"/>
                    </a:br>
                    <a:r>
                      <a:rPr lang="ru-RU" b="1" dirty="0" smtClean="0"/>
                      <a:t>22 817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экономика</c:v>
                </c:pt>
                <c:pt idx="2">
                  <c:v>Жилищно-коммунальное хозяйство 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Физическая культура и спорт </c:v>
                </c:pt>
                <c:pt idx="6">
                  <c:v>Социальная политика</c:v>
                </c:pt>
                <c:pt idx="7">
                  <c:v>Остальные отрасли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277782</c:v>
                </c:pt>
                <c:pt idx="1">
                  <c:v>165621</c:v>
                </c:pt>
                <c:pt idx="2">
                  <c:v>195204</c:v>
                </c:pt>
                <c:pt idx="3">
                  <c:v>1347802</c:v>
                </c:pt>
                <c:pt idx="4">
                  <c:v>247123</c:v>
                </c:pt>
                <c:pt idx="5">
                  <c:v>111584</c:v>
                </c:pt>
                <c:pt idx="6">
                  <c:v>615442</c:v>
                </c:pt>
                <c:pt idx="7">
                  <c:v>22817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368056469273326E-2"/>
          <c:y val="2.8396854270880786E-2"/>
          <c:w val="0.60810025755278441"/>
          <c:h val="0.597762836397945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местные</c:v>
                </c:pt>
              </c:strCache>
            </c:strRef>
          </c:tx>
          <c:spPr>
            <a:solidFill>
              <a:srgbClr val="FF8989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8535729280403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A1-428D-897B-422CA9C30066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A1-428D-897B-422CA9C30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2020 г.</c:v>
                </c:pt>
                <c:pt idx="1">
                  <c:v>2021 г.</c:v>
                </c:pt>
                <c:pt idx="3">
                  <c:v>2020 г.</c:v>
                </c:pt>
                <c:pt idx="4">
                  <c:v>2021 г.</c:v>
                </c:pt>
                <c:pt idx="6">
                  <c:v>2020 г.</c:v>
                </c:pt>
                <c:pt idx="7">
                  <c:v>2021 г.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201116</c:v>
                </c:pt>
                <c:pt idx="1">
                  <c:v>29469</c:v>
                </c:pt>
                <c:pt idx="3">
                  <c:v>17286</c:v>
                </c:pt>
                <c:pt idx="4">
                  <c:v>1860</c:v>
                </c:pt>
                <c:pt idx="6">
                  <c:v>19192</c:v>
                </c:pt>
                <c:pt idx="7">
                  <c:v>12634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A1-428D-897B-422CA9C300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областные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2020 г.</c:v>
                </c:pt>
                <c:pt idx="1">
                  <c:v>2021 г.</c:v>
                </c:pt>
                <c:pt idx="3">
                  <c:v>2020 г.</c:v>
                </c:pt>
                <c:pt idx="4">
                  <c:v>2021 г.</c:v>
                </c:pt>
                <c:pt idx="6">
                  <c:v>2020 г.</c:v>
                </c:pt>
                <c:pt idx="7">
                  <c:v>2021 г.</c:v>
                </c:pt>
              </c:strCache>
            </c:strRef>
          </c:cat>
          <c:val>
            <c:numRef>
              <c:f>Лист1!$C$2:$C$9</c:f>
              <c:numCache>
                <c:formatCode>_-* #,##0_р_._-;\-* #,##0_р_._-;_-* "-"??_р_._-;_-@_-</c:formatCode>
                <c:ptCount val="8"/>
                <c:pt idx="0">
                  <c:v>288018</c:v>
                </c:pt>
                <c:pt idx="1">
                  <c:v>90809</c:v>
                </c:pt>
                <c:pt idx="3">
                  <c:v>204363</c:v>
                </c:pt>
                <c:pt idx="4">
                  <c:v>125730</c:v>
                </c:pt>
                <c:pt idx="6">
                  <c:v>148919</c:v>
                </c:pt>
                <c:pt idx="7">
                  <c:v>46478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6A1-428D-897B-422CA9C30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1914368"/>
        <c:axId val="161743424"/>
      </c:barChart>
      <c:catAx>
        <c:axId val="16191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743424"/>
        <c:crosses val="autoZero"/>
        <c:auto val="1"/>
        <c:lblAlgn val="ctr"/>
        <c:lblOffset val="100"/>
        <c:noMultiLvlLbl val="0"/>
      </c:catAx>
      <c:valAx>
        <c:axId val="161743424"/>
        <c:scaling>
          <c:orientation val="minMax"/>
        </c:scaling>
        <c:delete val="1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crossAx val="16191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529942963278035E-3"/>
          <c:y val="0.81070074300219463"/>
          <c:w val="0.61186503525980396"/>
          <c:h val="7.10189673505287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3E438-4269-463A-A1E8-496506158B39}" type="doc">
      <dgm:prSet loTypeId="urn:microsoft.com/office/officeart/2005/8/layout/equation1" loCatId="process" qsTypeId="urn:microsoft.com/office/officeart/2005/8/quickstyle/3d3" qsCatId="3D" csTypeId="urn:microsoft.com/office/officeart/2005/8/colors/colorful5" csCatId="colorful" phldr="1"/>
      <dgm:spPr/>
    </dgm:pt>
    <dgm:pt modelId="{DEC0319F-8124-47DF-9B60-6DE6481B306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/>
            <a:t>доходы</a:t>
          </a:r>
          <a:endParaRPr lang="ru-RU" b="1" dirty="0"/>
        </a:p>
      </dgm:t>
    </dgm:pt>
    <dgm:pt modelId="{DA1E6D44-5837-4E98-8E4E-5257BEBD0405}" type="parTrans" cxnId="{916F19E3-EDC2-45D3-ABF7-740BCA9D78C0}">
      <dgm:prSet/>
      <dgm:spPr/>
      <dgm:t>
        <a:bodyPr/>
        <a:lstStyle/>
        <a:p>
          <a:endParaRPr lang="ru-RU"/>
        </a:p>
      </dgm:t>
    </dgm:pt>
    <dgm:pt modelId="{B03951C2-B713-463D-BAAC-7601EB7DDDC9}" type="sibTrans" cxnId="{916F19E3-EDC2-45D3-ABF7-740BCA9D78C0}">
      <dgm:prSet/>
      <dgm:spPr/>
      <dgm:t>
        <a:bodyPr/>
        <a:lstStyle/>
        <a:p>
          <a:endParaRPr lang="ru-RU"/>
        </a:p>
      </dgm:t>
    </dgm:pt>
    <dgm:pt modelId="{5A8D68C5-E02A-4641-A539-3F112AC1800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/>
            <a:t>расходы</a:t>
          </a:r>
        </a:p>
      </dgm:t>
    </dgm:pt>
    <dgm:pt modelId="{153977B2-1188-4531-A527-AA79E85B8D68}" type="parTrans" cxnId="{2D3494F6-8815-4217-B111-9AE39816284E}">
      <dgm:prSet/>
      <dgm:spPr/>
      <dgm:t>
        <a:bodyPr/>
        <a:lstStyle/>
        <a:p>
          <a:endParaRPr lang="ru-RU"/>
        </a:p>
      </dgm:t>
    </dgm:pt>
    <dgm:pt modelId="{448611FB-740A-477B-9E46-D71EE6D27A14}" type="sibTrans" cxnId="{2D3494F6-8815-4217-B111-9AE39816284E}">
      <dgm:prSet/>
      <dgm:spPr/>
      <dgm:t>
        <a:bodyPr/>
        <a:lstStyle/>
        <a:p>
          <a:endParaRPr lang="ru-RU"/>
        </a:p>
      </dgm:t>
    </dgm:pt>
    <dgm:pt modelId="{EA7D8D57-80A8-4C26-BAAB-61FC33687228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/>
            <a:t>дефицит </a:t>
          </a:r>
        </a:p>
        <a:p>
          <a:r>
            <a:rPr lang="ru-RU" b="1" dirty="0"/>
            <a:t>или профицит</a:t>
          </a:r>
        </a:p>
      </dgm:t>
    </dgm:pt>
    <dgm:pt modelId="{6D1982D0-21BA-414D-B114-1BE45C7A42F9}" type="parTrans" cxnId="{4DCC44C0-05AB-45D9-A9A6-0B2745AB8AB3}">
      <dgm:prSet/>
      <dgm:spPr/>
      <dgm:t>
        <a:bodyPr/>
        <a:lstStyle/>
        <a:p>
          <a:endParaRPr lang="ru-RU"/>
        </a:p>
      </dgm:t>
    </dgm:pt>
    <dgm:pt modelId="{223A4523-95EB-491F-B69A-3BE3AADCE0DE}" type="sibTrans" cxnId="{4DCC44C0-05AB-45D9-A9A6-0B2745AB8AB3}">
      <dgm:prSet/>
      <dgm:spPr/>
      <dgm:t>
        <a:bodyPr/>
        <a:lstStyle/>
        <a:p>
          <a:endParaRPr lang="ru-RU"/>
        </a:p>
      </dgm:t>
    </dgm:pt>
    <dgm:pt modelId="{C84D2A0D-6ECE-4807-918A-98005DDD83E0}" type="pres">
      <dgm:prSet presAssocID="{62B3E438-4269-463A-A1E8-496506158B39}" presName="linearFlow" presStyleCnt="0">
        <dgm:presLayoutVars>
          <dgm:dir/>
          <dgm:resizeHandles val="exact"/>
        </dgm:presLayoutVars>
      </dgm:prSet>
      <dgm:spPr/>
    </dgm:pt>
    <dgm:pt modelId="{7D208113-CEBC-441F-A806-0355DB7B978B}" type="pres">
      <dgm:prSet presAssocID="{DEC0319F-8124-47DF-9B60-6DE6481B30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F3B02-F1F8-49C8-991A-680255658C41}" type="pres">
      <dgm:prSet presAssocID="{B03951C2-B713-463D-BAAC-7601EB7DDDC9}" presName="spacerL" presStyleCnt="0"/>
      <dgm:spPr/>
    </dgm:pt>
    <dgm:pt modelId="{E47910E7-88C9-4901-B18A-91CD08E4AEB0}" type="pres">
      <dgm:prSet presAssocID="{B03951C2-B713-463D-BAAC-7601EB7DDDC9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B8E61E3A-D723-4B3D-8F08-1F5794EE76A1}" type="pres">
      <dgm:prSet presAssocID="{B03951C2-B713-463D-BAAC-7601EB7DDDC9}" presName="spacerR" presStyleCnt="0"/>
      <dgm:spPr/>
    </dgm:pt>
    <dgm:pt modelId="{61307A3F-357C-47FC-B578-EC7E9FEB33CC}" type="pres">
      <dgm:prSet presAssocID="{5A8D68C5-E02A-4641-A539-3F112AC180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0F235-1178-44CB-B445-E49E9270E86E}" type="pres">
      <dgm:prSet presAssocID="{448611FB-740A-477B-9E46-D71EE6D27A14}" presName="spacerL" presStyleCnt="0"/>
      <dgm:spPr/>
    </dgm:pt>
    <dgm:pt modelId="{32C32E1A-248F-429E-8D8B-0B47ACA316BA}" type="pres">
      <dgm:prSet presAssocID="{448611FB-740A-477B-9E46-D71EE6D27A1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08580C8-092E-4A78-A30A-5D6BEDBDA482}" type="pres">
      <dgm:prSet presAssocID="{448611FB-740A-477B-9E46-D71EE6D27A14}" presName="spacerR" presStyleCnt="0"/>
      <dgm:spPr/>
    </dgm:pt>
    <dgm:pt modelId="{F169F232-A3D2-488D-89DF-235ECD6A4FF0}" type="pres">
      <dgm:prSet presAssocID="{EA7D8D57-80A8-4C26-BAAB-61FC336872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15C23D-3F80-49C4-AFA4-D3BC83A098A2}" type="presOf" srcId="{EA7D8D57-80A8-4C26-BAAB-61FC33687228}" destId="{F169F232-A3D2-488D-89DF-235ECD6A4FF0}" srcOrd="0" destOrd="0" presId="urn:microsoft.com/office/officeart/2005/8/layout/equation1"/>
    <dgm:cxn modelId="{2D3494F6-8815-4217-B111-9AE39816284E}" srcId="{62B3E438-4269-463A-A1E8-496506158B39}" destId="{5A8D68C5-E02A-4641-A539-3F112AC18003}" srcOrd="1" destOrd="0" parTransId="{153977B2-1188-4531-A527-AA79E85B8D68}" sibTransId="{448611FB-740A-477B-9E46-D71EE6D27A14}"/>
    <dgm:cxn modelId="{1679FAD0-1209-4C2D-A6EC-48180FB8D16C}" type="presOf" srcId="{DEC0319F-8124-47DF-9B60-6DE6481B306F}" destId="{7D208113-CEBC-441F-A806-0355DB7B978B}" srcOrd="0" destOrd="0" presId="urn:microsoft.com/office/officeart/2005/8/layout/equation1"/>
    <dgm:cxn modelId="{916F19E3-EDC2-45D3-ABF7-740BCA9D78C0}" srcId="{62B3E438-4269-463A-A1E8-496506158B39}" destId="{DEC0319F-8124-47DF-9B60-6DE6481B306F}" srcOrd="0" destOrd="0" parTransId="{DA1E6D44-5837-4E98-8E4E-5257BEBD0405}" sibTransId="{B03951C2-B713-463D-BAAC-7601EB7DDDC9}"/>
    <dgm:cxn modelId="{15B9C369-4FEB-4CC7-92DF-D337BB6EBB7B}" type="presOf" srcId="{448611FB-740A-477B-9E46-D71EE6D27A14}" destId="{32C32E1A-248F-429E-8D8B-0B47ACA316BA}" srcOrd="0" destOrd="0" presId="urn:microsoft.com/office/officeart/2005/8/layout/equation1"/>
    <dgm:cxn modelId="{545986E4-613B-4309-8891-9F30DABA3AFC}" type="presOf" srcId="{B03951C2-B713-463D-BAAC-7601EB7DDDC9}" destId="{E47910E7-88C9-4901-B18A-91CD08E4AEB0}" srcOrd="0" destOrd="0" presId="urn:microsoft.com/office/officeart/2005/8/layout/equation1"/>
    <dgm:cxn modelId="{E7764127-E18E-486F-A96F-84C7B77550EC}" type="presOf" srcId="{5A8D68C5-E02A-4641-A539-3F112AC18003}" destId="{61307A3F-357C-47FC-B578-EC7E9FEB33CC}" srcOrd="0" destOrd="0" presId="urn:microsoft.com/office/officeart/2005/8/layout/equation1"/>
    <dgm:cxn modelId="{1180E3A2-4411-4CAF-A5CE-892C03195E9F}" type="presOf" srcId="{62B3E438-4269-463A-A1E8-496506158B39}" destId="{C84D2A0D-6ECE-4807-918A-98005DDD83E0}" srcOrd="0" destOrd="0" presId="urn:microsoft.com/office/officeart/2005/8/layout/equation1"/>
    <dgm:cxn modelId="{4DCC44C0-05AB-45D9-A9A6-0B2745AB8AB3}" srcId="{62B3E438-4269-463A-A1E8-496506158B39}" destId="{EA7D8D57-80A8-4C26-BAAB-61FC33687228}" srcOrd="2" destOrd="0" parTransId="{6D1982D0-21BA-414D-B114-1BE45C7A42F9}" sibTransId="{223A4523-95EB-491F-B69A-3BE3AADCE0DE}"/>
    <dgm:cxn modelId="{3DE190A8-B14D-4698-9C0F-A71580782504}" type="presParOf" srcId="{C84D2A0D-6ECE-4807-918A-98005DDD83E0}" destId="{7D208113-CEBC-441F-A806-0355DB7B978B}" srcOrd="0" destOrd="0" presId="urn:microsoft.com/office/officeart/2005/8/layout/equation1"/>
    <dgm:cxn modelId="{FFD9165A-A498-407D-A056-CC3C2F0F42F4}" type="presParOf" srcId="{C84D2A0D-6ECE-4807-918A-98005DDD83E0}" destId="{F4CF3B02-F1F8-49C8-991A-680255658C41}" srcOrd="1" destOrd="0" presId="urn:microsoft.com/office/officeart/2005/8/layout/equation1"/>
    <dgm:cxn modelId="{8630B060-561A-49DC-8B57-C3155AE2EEBF}" type="presParOf" srcId="{C84D2A0D-6ECE-4807-918A-98005DDD83E0}" destId="{E47910E7-88C9-4901-B18A-91CD08E4AEB0}" srcOrd="2" destOrd="0" presId="urn:microsoft.com/office/officeart/2005/8/layout/equation1"/>
    <dgm:cxn modelId="{DB0B0905-7EE5-4504-87C6-054FE4DC3B1D}" type="presParOf" srcId="{C84D2A0D-6ECE-4807-918A-98005DDD83E0}" destId="{B8E61E3A-D723-4B3D-8F08-1F5794EE76A1}" srcOrd="3" destOrd="0" presId="urn:microsoft.com/office/officeart/2005/8/layout/equation1"/>
    <dgm:cxn modelId="{93E6FFB2-5C4E-435B-8CAC-EAF01FF227BE}" type="presParOf" srcId="{C84D2A0D-6ECE-4807-918A-98005DDD83E0}" destId="{61307A3F-357C-47FC-B578-EC7E9FEB33CC}" srcOrd="4" destOrd="0" presId="urn:microsoft.com/office/officeart/2005/8/layout/equation1"/>
    <dgm:cxn modelId="{F2B63B07-2883-47D5-87C1-588A3B7513AE}" type="presParOf" srcId="{C84D2A0D-6ECE-4807-918A-98005DDD83E0}" destId="{EAE0F235-1178-44CB-B445-E49E9270E86E}" srcOrd="5" destOrd="0" presId="urn:microsoft.com/office/officeart/2005/8/layout/equation1"/>
    <dgm:cxn modelId="{6849ED4E-1796-4057-ADE1-5C34186BC5EC}" type="presParOf" srcId="{C84D2A0D-6ECE-4807-918A-98005DDD83E0}" destId="{32C32E1A-248F-429E-8D8B-0B47ACA316BA}" srcOrd="6" destOrd="0" presId="urn:microsoft.com/office/officeart/2005/8/layout/equation1"/>
    <dgm:cxn modelId="{F8921B53-9FC5-49E4-9F38-4D9ABBF5DBAC}" type="presParOf" srcId="{C84D2A0D-6ECE-4807-918A-98005DDD83E0}" destId="{508580C8-092E-4A78-A30A-5D6BEDBDA482}" srcOrd="7" destOrd="0" presId="urn:microsoft.com/office/officeart/2005/8/layout/equation1"/>
    <dgm:cxn modelId="{11F3ABF5-2A49-4E67-932A-C102F95FC648}" type="presParOf" srcId="{C84D2A0D-6ECE-4807-918A-98005DDD83E0}" destId="{F169F232-A3D2-488D-89DF-235ECD6A4FF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4E266-DFAE-42D0-BC94-47866F855935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B8D1D1-6F27-4A13-8DD5-0C8C094D097B}">
      <dgm:prSet phldrT="[Текст]" custT="1"/>
      <dgm:spPr/>
      <dgm:t>
        <a:bodyPr/>
        <a:lstStyle/>
        <a:p>
          <a:r>
            <a: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gm:t>
    </dgm:pt>
    <dgm:pt modelId="{5E63688C-07D0-4FFA-85B5-E5486EAE3705}" type="parTrans" cxnId="{56EBE7F6-B439-48EF-97EB-865372F25B6D}">
      <dgm:prSet/>
      <dgm:spPr/>
      <dgm:t>
        <a:bodyPr/>
        <a:lstStyle/>
        <a:p>
          <a:endParaRPr lang="ru-RU"/>
        </a:p>
      </dgm:t>
    </dgm:pt>
    <dgm:pt modelId="{0554242E-62BE-4C41-8CE0-329A20FA4ED9}" type="sibTrans" cxnId="{56EBE7F6-B439-48EF-97EB-865372F25B6D}">
      <dgm:prSet/>
      <dgm:spPr/>
      <dgm:t>
        <a:bodyPr/>
        <a:lstStyle/>
        <a:p>
          <a:endParaRPr lang="ru-RU"/>
        </a:p>
      </dgm:t>
    </dgm:pt>
    <dgm:pt modelId="{9EDFD911-7066-4F8B-BB20-72A97EC3361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РФ, например:</a:t>
          </a:r>
        </a:p>
      </dgm:t>
    </dgm:pt>
    <dgm:pt modelId="{13135EB8-9A5E-4ED8-9E61-B78F5B15DC8D}" type="parTrans" cxnId="{C6C268FE-300A-42F1-A0AC-236DA610F482}">
      <dgm:prSet/>
      <dgm:spPr/>
      <dgm:t>
        <a:bodyPr/>
        <a:lstStyle/>
        <a:p>
          <a:endParaRPr lang="ru-RU"/>
        </a:p>
      </dgm:t>
    </dgm:pt>
    <dgm:pt modelId="{63EC62E1-A0BE-4494-A7C8-F2B855140228}" type="sibTrans" cxnId="{C6C268FE-300A-42F1-A0AC-236DA610F482}">
      <dgm:prSet/>
      <dgm:spPr/>
      <dgm:t>
        <a:bodyPr/>
        <a:lstStyle/>
        <a:p>
          <a:endParaRPr lang="ru-RU"/>
        </a:p>
      </dgm:t>
    </dgm:pt>
    <dgm:pt modelId="{95009D2A-78E2-4838-B0CF-96EC98FE038D}">
      <dgm:prSet phldrT="[Текст]" custT="1"/>
      <dgm:spPr/>
      <dgm:t>
        <a:bodyPr/>
        <a:lstStyle/>
        <a:p>
          <a:r>
            <a: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gm:t>
    </dgm:pt>
    <dgm:pt modelId="{96C7488C-9754-4C19-A64D-643E57078A92}" type="parTrans" cxnId="{97545D08-DB9C-4E9A-A791-5F3B690CC4F4}">
      <dgm:prSet/>
      <dgm:spPr/>
      <dgm:t>
        <a:bodyPr/>
        <a:lstStyle/>
        <a:p>
          <a:endParaRPr lang="ru-RU"/>
        </a:p>
      </dgm:t>
    </dgm:pt>
    <dgm:pt modelId="{61007040-31D0-4AF3-8A5C-94A19B4CAC27}" type="sibTrans" cxnId="{97545D08-DB9C-4E9A-A791-5F3B690CC4F4}">
      <dgm:prSet/>
      <dgm:spPr/>
      <dgm:t>
        <a:bodyPr/>
        <a:lstStyle/>
        <a:p>
          <a:endParaRPr lang="ru-RU"/>
        </a:p>
      </dgm:t>
    </dgm:pt>
    <dgm:pt modelId="{B74B86F5-50EA-41C0-A2D8-AF9A7FEF7DE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dirty="0">
              <a:solidFill>
                <a:schemeClr val="accent2">
                  <a:lumMod val="50000"/>
                </a:schemeClr>
              </a:solidFill>
            </a:rPr>
            <a:t>         </a:t>
          </a:r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пошлин и сборов, установленных законодательством РФ, а также штрафов на нарушение законодательства РФ, например:</a:t>
          </a:r>
        </a:p>
      </dgm:t>
    </dgm:pt>
    <dgm:pt modelId="{1B4C13DD-B963-478A-96A4-15A536CE6860}" type="parTrans" cxnId="{FC47ECAB-FCD1-4263-ABDB-1FDD1F18490F}">
      <dgm:prSet/>
      <dgm:spPr/>
      <dgm:t>
        <a:bodyPr/>
        <a:lstStyle/>
        <a:p>
          <a:endParaRPr lang="ru-RU"/>
        </a:p>
      </dgm:t>
    </dgm:pt>
    <dgm:pt modelId="{C5C6D654-C2AB-41BD-9048-AD24E61C74D7}" type="sibTrans" cxnId="{FC47ECAB-FCD1-4263-ABDB-1FDD1F18490F}">
      <dgm:prSet/>
      <dgm:spPr/>
      <dgm:t>
        <a:bodyPr/>
        <a:lstStyle/>
        <a:p>
          <a:endParaRPr lang="ru-RU"/>
        </a:p>
      </dgm:t>
    </dgm:pt>
    <dgm:pt modelId="{FA24D303-6A2C-4C0E-8C34-1AEE1C29E82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лиц;</a:t>
          </a:r>
        </a:p>
      </dgm:t>
    </dgm:pt>
    <dgm:pt modelId="{B6904FBF-C9AE-4C6B-9612-F762B42FA786}" type="parTrans" cxnId="{51AF48F3-984F-4345-B6D3-E4C5A5FCED5B}">
      <dgm:prSet/>
      <dgm:spPr/>
      <dgm:t>
        <a:bodyPr/>
        <a:lstStyle/>
        <a:p>
          <a:endParaRPr lang="ru-RU"/>
        </a:p>
      </dgm:t>
    </dgm:pt>
    <dgm:pt modelId="{CFBD4874-1D7A-4B26-BC38-DB21D521E4B5}" type="sibTrans" cxnId="{51AF48F3-984F-4345-B6D3-E4C5A5FCED5B}">
      <dgm:prSet/>
      <dgm:spPr/>
      <dgm:t>
        <a:bodyPr/>
        <a:lstStyle/>
        <a:p>
          <a:endParaRPr lang="ru-RU"/>
        </a:p>
      </dgm:t>
    </dgm:pt>
    <dgm:pt modelId="{0F98758F-5480-42C8-94D7-78896D76FDF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75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30C94-F6D8-4F06-BEFF-AA93237210E0}" type="parTrans" cxnId="{76218BCE-C6D0-4CF2-9DB7-90FC2150B139}">
      <dgm:prSet/>
      <dgm:spPr/>
      <dgm:t>
        <a:bodyPr/>
        <a:lstStyle/>
        <a:p>
          <a:endParaRPr lang="ru-RU"/>
        </a:p>
      </dgm:t>
    </dgm:pt>
    <dgm:pt modelId="{0887CA61-2B15-473A-BE04-C7CB3B724D09}" type="sibTrans" cxnId="{76218BCE-C6D0-4CF2-9DB7-90FC2150B139}">
      <dgm:prSet/>
      <dgm:spPr/>
      <dgm:t>
        <a:bodyPr/>
        <a:lstStyle/>
        <a:p>
          <a:endParaRPr lang="ru-RU"/>
        </a:p>
      </dgm:t>
    </dgm:pt>
    <dgm:pt modelId="{17B6068A-28BB-43EF-B5DD-E8A989B3BE1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доход;</a:t>
          </a:r>
        </a:p>
      </dgm:t>
    </dgm:pt>
    <dgm:pt modelId="{78424352-6F8F-49E4-941A-497BB6EED2F0}" type="parTrans" cxnId="{A14DEDEF-09BD-4B17-A97C-4367AC5ED8D4}">
      <dgm:prSet/>
      <dgm:spPr/>
      <dgm:t>
        <a:bodyPr/>
        <a:lstStyle/>
        <a:p>
          <a:endParaRPr lang="ru-RU"/>
        </a:p>
      </dgm:t>
    </dgm:pt>
    <dgm:pt modelId="{2102B011-5B6C-4638-966A-801A4FFD6765}" type="sibTrans" cxnId="{A14DEDEF-09BD-4B17-A97C-4367AC5ED8D4}">
      <dgm:prSet/>
      <dgm:spPr/>
      <dgm:t>
        <a:bodyPr/>
        <a:lstStyle/>
        <a:p>
          <a:endParaRPr lang="ru-RU"/>
        </a:p>
      </dgm:t>
    </dgm:pt>
    <dgm:pt modelId="{82756DDA-E7F4-401F-AF02-EE2BCBCEEE4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налог;</a:t>
          </a:r>
        </a:p>
      </dgm:t>
    </dgm:pt>
    <dgm:pt modelId="{E959BC96-7C1C-40A0-B369-9717258B09BE}" type="parTrans" cxnId="{8AF5846C-962A-484D-AFF1-66FD7A233957}">
      <dgm:prSet/>
      <dgm:spPr/>
      <dgm:t>
        <a:bodyPr/>
        <a:lstStyle/>
        <a:p>
          <a:endParaRPr lang="ru-RU"/>
        </a:p>
      </dgm:t>
    </dgm:pt>
    <dgm:pt modelId="{3DF43111-B9FA-4210-B29C-2A87C800F392}" type="sibTrans" cxnId="{8AF5846C-962A-484D-AFF1-66FD7A233957}">
      <dgm:prSet/>
      <dgm:spPr/>
      <dgm:t>
        <a:bodyPr/>
        <a:lstStyle/>
        <a:p>
          <a:endParaRPr lang="ru-RU"/>
        </a:p>
      </dgm:t>
    </dgm:pt>
    <dgm:pt modelId="{39D77B3C-4092-49DC-9ADF-243F8FC89E7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уплаты акцизов;</a:t>
          </a:r>
        </a:p>
      </dgm:t>
    </dgm:pt>
    <dgm:pt modelId="{E52AE84C-67F6-4FE2-B3AE-D016B01A186D}" type="parTrans" cxnId="{697D8756-DFAF-4E5F-8D15-F30D060D0DFC}">
      <dgm:prSet/>
      <dgm:spPr/>
      <dgm:t>
        <a:bodyPr/>
        <a:lstStyle/>
        <a:p>
          <a:endParaRPr lang="ru-RU"/>
        </a:p>
      </dgm:t>
    </dgm:pt>
    <dgm:pt modelId="{33976C1E-1393-436D-99C9-2CF7213DF721}" type="sibTrans" cxnId="{697D8756-DFAF-4E5F-8D15-F30D060D0DFC}">
      <dgm:prSet/>
      <dgm:spPr/>
      <dgm:t>
        <a:bodyPr/>
        <a:lstStyle/>
        <a:p>
          <a:endParaRPr lang="ru-RU"/>
        </a:p>
      </dgm:t>
    </dgm:pt>
    <dgm:pt modelId="{B1CDC758-E743-4939-BB66-2A91AD1ABA3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пошлина;</a:t>
          </a:r>
        </a:p>
      </dgm:t>
    </dgm:pt>
    <dgm:pt modelId="{2AAE1FC0-E35D-4F7D-A2E0-FD1F5822843E}" type="parTrans" cxnId="{59F3D3BE-2D87-4754-8E01-5E4FD16F8B83}">
      <dgm:prSet/>
      <dgm:spPr/>
      <dgm:t>
        <a:bodyPr/>
        <a:lstStyle/>
        <a:p>
          <a:endParaRPr lang="ru-RU"/>
        </a:p>
      </dgm:t>
    </dgm:pt>
    <dgm:pt modelId="{CD34C8D8-9E41-497D-9FBF-E9AA670D65E3}" type="sibTrans" cxnId="{59F3D3BE-2D87-4754-8E01-5E4FD16F8B83}">
      <dgm:prSet/>
      <dgm:spPr/>
      <dgm:t>
        <a:bodyPr/>
        <a:lstStyle/>
        <a:p>
          <a:endParaRPr lang="ru-RU"/>
        </a:p>
      </dgm:t>
    </dgm:pt>
    <dgm:pt modelId="{0D865A37-FEEE-4BC4-81C4-0E0CF125545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Задолженность по отмененным налогам.</a:t>
          </a:r>
        </a:p>
      </dgm:t>
    </dgm:pt>
    <dgm:pt modelId="{0DC743E8-DF81-4B8C-A55A-6CCFC55211D8}" type="parTrans" cxnId="{DEFE1788-C0B6-4F4A-9446-1D22054D2AB0}">
      <dgm:prSet/>
      <dgm:spPr/>
      <dgm:t>
        <a:bodyPr/>
        <a:lstStyle/>
        <a:p>
          <a:endParaRPr lang="ru-RU"/>
        </a:p>
      </dgm:t>
    </dgm:pt>
    <dgm:pt modelId="{BDCDE0C0-0064-4DE2-9F0B-A3ABFD019381}" type="sibTrans" cxnId="{DEFE1788-C0B6-4F4A-9446-1D22054D2AB0}">
      <dgm:prSet/>
      <dgm:spPr/>
      <dgm:t>
        <a:bodyPr/>
        <a:lstStyle/>
        <a:p>
          <a:endParaRPr lang="ru-RU"/>
        </a:p>
      </dgm:t>
    </dgm:pt>
    <dgm:pt modelId="{C0E848B2-0E76-421C-B1D3-FB0A16BEC5B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Арендная плата за земли;</a:t>
          </a:r>
          <a:endParaRPr lang="ru-RU" sz="1750" i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8494F-5F77-40BD-AA6F-CDB13C8D3433}" type="parTrans" cxnId="{9D6FDFE2-7363-4EC2-BE89-D5A7EDB7C134}">
      <dgm:prSet/>
      <dgm:spPr/>
      <dgm:t>
        <a:bodyPr/>
        <a:lstStyle/>
        <a:p>
          <a:endParaRPr lang="ru-RU"/>
        </a:p>
      </dgm:t>
    </dgm:pt>
    <dgm:pt modelId="{016CCF9E-9F7F-499B-90EF-DD2C7D346971}" type="sibTrans" cxnId="{9D6FDFE2-7363-4EC2-BE89-D5A7EDB7C134}">
      <dgm:prSet/>
      <dgm:spPr/>
      <dgm:t>
        <a:bodyPr/>
        <a:lstStyle/>
        <a:p>
          <a:endParaRPr lang="ru-RU"/>
        </a:p>
      </dgm:t>
    </dgm:pt>
    <dgm:pt modelId="{4B1E29D0-A8FF-4280-A63C-630E89E18A4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имущества;</a:t>
          </a:r>
          <a:endParaRPr lang="ru-RU" sz="1750" i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CFC50-9B34-4BDF-A8E0-24780604F981}" type="parTrans" cxnId="{455A7679-9233-4B5B-A55F-54F4DEDF052A}">
      <dgm:prSet/>
      <dgm:spPr/>
      <dgm:t>
        <a:bodyPr/>
        <a:lstStyle/>
        <a:p>
          <a:endParaRPr lang="ru-RU"/>
        </a:p>
      </dgm:t>
    </dgm:pt>
    <dgm:pt modelId="{237C1E48-07E7-4934-AC2B-FE3CDC8D5A23}" type="sibTrans" cxnId="{455A7679-9233-4B5B-A55F-54F4DEDF052A}">
      <dgm:prSet/>
      <dgm:spPr/>
      <dgm:t>
        <a:bodyPr/>
        <a:lstStyle/>
        <a:p>
          <a:endParaRPr lang="ru-RU"/>
        </a:p>
      </dgm:t>
    </dgm:pt>
    <dgm:pt modelId="{153F5974-CF3A-4D05-B19B-BFACDB5B2A9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среду;</a:t>
          </a:r>
        </a:p>
      </dgm:t>
    </dgm:pt>
    <dgm:pt modelId="{137AAE4F-65C7-4A64-85CF-794221B870E2}" type="parTrans" cxnId="{5DBA3A56-9509-40BE-AE68-A9205F79739A}">
      <dgm:prSet/>
      <dgm:spPr/>
      <dgm:t>
        <a:bodyPr/>
        <a:lstStyle/>
        <a:p>
          <a:endParaRPr lang="ru-RU"/>
        </a:p>
      </dgm:t>
    </dgm:pt>
    <dgm:pt modelId="{BBB58D55-0194-4CDA-AC16-941771D1F454}" type="sibTrans" cxnId="{5DBA3A56-9509-40BE-AE68-A9205F79739A}">
      <dgm:prSet/>
      <dgm:spPr/>
      <dgm:t>
        <a:bodyPr/>
        <a:lstStyle/>
        <a:p>
          <a:endParaRPr lang="ru-RU"/>
        </a:p>
      </dgm:t>
    </dgm:pt>
    <dgm:pt modelId="{C9E9FDA5-18E8-4226-83CF-510E8723354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реализации имущественного комплекса;</a:t>
          </a:r>
        </a:p>
      </dgm:t>
    </dgm:pt>
    <dgm:pt modelId="{6625D038-9D81-4D5E-83CB-F734E003FB90}" type="parTrans" cxnId="{57E459A1-B6D5-40EF-8B7F-671DF39EEE3E}">
      <dgm:prSet/>
      <dgm:spPr/>
      <dgm:t>
        <a:bodyPr/>
        <a:lstStyle/>
        <a:p>
          <a:endParaRPr lang="ru-RU"/>
        </a:p>
      </dgm:t>
    </dgm:pt>
    <dgm:pt modelId="{4A0466CC-8CC9-4204-B339-862C2278B0F3}" type="sibTrans" cxnId="{57E459A1-B6D5-40EF-8B7F-671DF39EEE3E}">
      <dgm:prSet/>
      <dgm:spPr/>
      <dgm:t>
        <a:bodyPr/>
        <a:lstStyle/>
        <a:p>
          <a:endParaRPr lang="ru-RU"/>
        </a:p>
      </dgm:t>
    </dgm:pt>
    <dgm:pt modelId="{C19C77A4-ECA7-47D9-88C1-C56F41BB596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Штрафы.</a:t>
          </a:r>
        </a:p>
      </dgm:t>
    </dgm:pt>
    <dgm:pt modelId="{917AC128-B648-4420-AFB2-19CD80550E22}" type="parTrans" cxnId="{377C4CA5-7F93-4F2C-8162-AC71B97BDB2D}">
      <dgm:prSet/>
      <dgm:spPr/>
      <dgm:t>
        <a:bodyPr/>
        <a:lstStyle/>
        <a:p>
          <a:endParaRPr lang="ru-RU"/>
        </a:p>
      </dgm:t>
    </dgm:pt>
    <dgm:pt modelId="{96E6147A-06CD-4A3F-B938-71DF09329DBC}" type="sibTrans" cxnId="{377C4CA5-7F93-4F2C-8162-AC71B97BDB2D}">
      <dgm:prSet/>
      <dgm:spPr/>
      <dgm:t>
        <a:bodyPr/>
        <a:lstStyle/>
        <a:p>
          <a:endParaRPr lang="ru-RU"/>
        </a:p>
      </dgm:t>
    </dgm:pt>
    <dgm:pt modelId="{6900C6C6-232B-4084-80C4-6FB735C2E43A}">
      <dgm:prSet phldrT="[Текст]" custT="1"/>
      <dgm:spPr/>
      <dgm:t>
        <a:bodyPr/>
        <a:lstStyle/>
        <a:p>
          <a:r>
            <a: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endParaRPr lang="ru-RU" sz="11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7EE6C-4229-4705-9023-D4C7FC5BD6D5}" type="sibTrans" cxnId="{840F73FE-3FD9-45D3-9195-B7F4C38BC815}">
      <dgm:prSet/>
      <dgm:spPr/>
      <dgm:t>
        <a:bodyPr/>
        <a:lstStyle/>
        <a:p>
          <a:endParaRPr lang="ru-RU"/>
        </a:p>
      </dgm:t>
    </dgm:pt>
    <dgm:pt modelId="{98DEC00E-5EAC-4A16-84F0-B031AF980259}" type="parTrans" cxnId="{840F73FE-3FD9-45D3-9195-B7F4C38BC815}">
      <dgm:prSet/>
      <dgm:spPr/>
      <dgm:t>
        <a:bodyPr/>
        <a:lstStyle/>
        <a:p>
          <a:endParaRPr lang="ru-RU"/>
        </a:p>
      </dgm:t>
    </dgm:pt>
    <dgm:pt modelId="{15031C61-CC80-412D-951F-56C29FDE86B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</a:p>
      </dgm:t>
    </dgm:pt>
    <dgm:pt modelId="{65676E92-9CE5-4BD3-9704-F6FEEADDD9CC}" type="parTrans" cxnId="{363DDBE3-DA9B-47C5-B49A-56861827FEC3}">
      <dgm:prSet/>
      <dgm:spPr/>
      <dgm:t>
        <a:bodyPr/>
        <a:lstStyle/>
        <a:p>
          <a:endParaRPr lang="ru-RU"/>
        </a:p>
      </dgm:t>
    </dgm:pt>
    <dgm:pt modelId="{2B3BA7CF-16E9-42B8-8D7A-70A9948132D0}" type="sibTrans" cxnId="{363DDBE3-DA9B-47C5-B49A-56861827FEC3}">
      <dgm:prSet/>
      <dgm:spPr/>
      <dgm:t>
        <a:bodyPr/>
        <a:lstStyle/>
        <a:p>
          <a:endParaRPr lang="ru-RU"/>
        </a:p>
      </dgm:t>
    </dgm:pt>
    <dgm:pt modelId="{60B9CCB1-49B4-42B4-A495-41FE37EF36E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1400" i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20D4E-5E22-48BD-8D17-744F0D9B9EA6}" type="parTrans" cxnId="{50D8EFD3-AECE-4CCF-B6B5-9B48B0F5F375}">
      <dgm:prSet/>
      <dgm:spPr/>
      <dgm:t>
        <a:bodyPr/>
        <a:lstStyle/>
        <a:p>
          <a:endParaRPr lang="ru-RU"/>
        </a:p>
      </dgm:t>
    </dgm:pt>
    <dgm:pt modelId="{3E1A79C1-408C-4CC6-B4C7-D526D360AB7E}" type="sibTrans" cxnId="{50D8EFD3-AECE-4CCF-B6B5-9B48B0F5F375}">
      <dgm:prSet/>
      <dgm:spPr/>
      <dgm:t>
        <a:bodyPr/>
        <a:lstStyle/>
        <a:p>
          <a:endParaRPr lang="ru-RU"/>
        </a:p>
      </dgm:t>
    </dgm:pt>
    <dgm:pt modelId="{05EF49EE-3E34-4734-9F47-B0B6C57C040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ru-RU" sz="1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</a:p>
      </dgm:t>
    </dgm:pt>
    <dgm:pt modelId="{47C5C935-3E6B-4514-9C4D-705D66131D63}" type="parTrans" cxnId="{4D80911E-C20A-4E44-A813-AC4491E03971}">
      <dgm:prSet/>
      <dgm:spPr/>
      <dgm:t>
        <a:bodyPr/>
        <a:lstStyle/>
        <a:p>
          <a:endParaRPr lang="ru-RU"/>
        </a:p>
      </dgm:t>
    </dgm:pt>
    <dgm:pt modelId="{CE9646E5-980C-4E6E-8306-E74CF80D6335}" type="sibTrans" cxnId="{4D80911E-C20A-4E44-A813-AC4491E03971}">
      <dgm:prSet/>
      <dgm:spPr/>
      <dgm:t>
        <a:bodyPr/>
        <a:lstStyle/>
        <a:p>
          <a:endParaRPr lang="ru-RU"/>
        </a:p>
      </dgm:t>
    </dgm:pt>
    <dgm:pt modelId="{4CE5F319-1095-4F42-B35D-F6E8A70039BF}" type="pres">
      <dgm:prSet presAssocID="{0944E266-DFAE-42D0-BC94-47866F85593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43FB0F-7E51-4332-8706-7DD945C40F31}" type="pres">
      <dgm:prSet presAssocID="{69B8D1D1-6F27-4A13-8DD5-0C8C094D097B}" presName="compositeNode" presStyleCnt="0">
        <dgm:presLayoutVars>
          <dgm:bulletEnabled val="1"/>
        </dgm:presLayoutVars>
      </dgm:prSet>
      <dgm:spPr/>
    </dgm:pt>
    <dgm:pt modelId="{F22CC446-40D2-43D2-9F0D-16DE291761E3}" type="pres">
      <dgm:prSet presAssocID="{69B8D1D1-6F27-4A13-8DD5-0C8C094D097B}" presName="image" presStyleLbl="fgImgPlace1" presStyleIdx="0" presStyleCnt="3" custScaleX="98784" custScaleY="77310" custLinFactNeighborX="7572" custLinFactNeighborY="17425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9EED4F85-3563-4635-A9A7-846E89AB20A1}" type="pres">
      <dgm:prSet presAssocID="{69B8D1D1-6F27-4A13-8DD5-0C8C094D097B}" presName="childNode" presStyleLbl="node1" presStyleIdx="0" presStyleCnt="3" custScaleY="112643" custLinFactNeighborX="905" custLinFactNeighborY="-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16BBD-A798-4B3A-979C-6DCB09611EDA}" type="pres">
      <dgm:prSet presAssocID="{69B8D1D1-6F27-4A13-8DD5-0C8C094D097B}" presName="parentNode" presStyleLbl="revTx" presStyleIdx="0" presStyleCnt="3" custScaleX="104974" custScaleY="99674" custLinFactNeighborX="-5699" custLinFactNeighborY="3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172BD-8C88-43D5-BE81-57E8C82B923C}" type="pres">
      <dgm:prSet presAssocID="{0554242E-62BE-4C41-8CE0-329A20FA4ED9}" presName="sibTrans" presStyleCnt="0"/>
      <dgm:spPr/>
    </dgm:pt>
    <dgm:pt modelId="{9790B3D1-2C14-4B39-ABD1-C097D6519AE1}" type="pres">
      <dgm:prSet presAssocID="{95009D2A-78E2-4838-B0CF-96EC98FE038D}" presName="compositeNode" presStyleCnt="0">
        <dgm:presLayoutVars>
          <dgm:bulletEnabled val="1"/>
        </dgm:presLayoutVars>
      </dgm:prSet>
      <dgm:spPr/>
    </dgm:pt>
    <dgm:pt modelId="{E2572353-3974-45FF-B03E-E58F48E7797F}" type="pres">
      <dgm:prSet presAssocID="{95009D2A-78E2-4838-B0CF-96EC98FE038D}" presName="image" presStyleLbl="fgImgPlace1" presStyleIdx="1" presStyleCnt="3" custScaleX="86276" custScaleY="86081" custLinFactX="100000" custLinFactY="200000" custLinFactNeighborX="141795" custLinFactNeighborY="2147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9DA49A2-4F95-4DA5-BB89-BD569A917888}" type="pres">
      <dgm:prSet presAssocID="{95009D2A-78E2-4838-B0CF-96EC98FE038D}" presName="childNode" presStyleLbl="node1" presStyleIdx="1" presStyleCnt="3" custScaleX="110297" custScaleY="113672" custLinFactNeighborX="1757" custLinFactNeighborY="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5FBBD-7712-42D4-95F5-C67861448473}" type="pres">
      <dgm:prSet presAssocID="{95009D2A-78E2-4838-B0CF-96EC98FE038D}" presName="parentNode" presStyleLbl="revTx" presStyleIdx="1" presStyleCnt="3" custScaleX="110776" custScaleY="100441" custLinFactNeighborX="-54623" custLinFactNeighborY="2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1B071-A0B1-497B-AD38-9193B2B193E9}" type="pres">
      <dgm:prSet presAssocID="{61007040-31D0-4AF3-8A5C-94A19B4CAC27}" presName="sibTrans" presStyleCnt="0"/>
      <dgm:spPr/>
    </dgm:pt>
    <dgm:pt modelId="{C991356D-F9A1-4AC9-8544-B03CE7154C53}" type="pres">
      <dgm:prSet presAssocID="{6900C6C6-232B-4084-80C4-6FB735C2E43A}" presName="compositeNode" presStyleCnt="0">
        <dgm:presLayoutVars>
          <dgm:bulletEnabled val="1"/>
        </dgm:presLayoutVars>
      </dgm:prSet>
      <dgm:spPr/>
    </dgm:pt>
    <dgm:pt modelId="{0BB91A44-75E7-4DEC-B194-AFCD493ED3E2}" type="pres">
      <dgm:prSet presAssocID="{6900C6C6-232B-4084-80C4-6FB735C2E43A}" presName="image" presStyleLbl="fgImgPlace1" presStyleIdx="2" presStyleCnt="3" custScaleX="94241" custScaleY="71135" custLinFactX="100000" custLinFactY="200000" custLinFactNeighborX="100699" custLinFactNeighborY="202344"/>
      <dgm:spPr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</dgm:spPr>
    </dgm:pt>
    <dgm:pt modelId="{FF87A2F4-28B5-4EBA-90FF-77F39FC04DE6}" type="pres">
      <dgm:prSet presAssocID="{6900C6C6-232B-4084-80C4-6FB735C2E43A}" presName="childNode" presStyleLbl="node1" presStyleIdx="2" presStyleCnt="3" custScaleY="114333" custLinFactNeighborX="-1402" custLinFactNeighborY="-1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6F0C2-29F1-4C89-8834-BF408E5FA8A3}" type="pres">
      <dgm:prSet presAssocID="{6900C6C6-232B-4084-80C4-6FB735C2E43A}" presName="parentNode" presStyleLbl="revTx" presStyleIdx="2" presStyleCnt="3" custLinFactNeighborX="-61438" custLinFactNeighborY="-8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CE4DB-A5AB-4E4C-9340-938FA9EA806E}" type="presOf" srcId="{C9E9FDA5-18E8-4226-83CF-510E8723354D}" destId="{C9DA49A2-4F95-4DA5-BB89-BD569A917888}" srcOrd="0" destOrd="4" presId="urn:microsoft.com/office/officeart/2005/8/layout/hList2"/>
    <dgm:cxn modelId="{50D8EFD3-AECE-4CCF-B6B5-9B48B0F5F375}" srcId="{6900C6C6-232B-4084-80C4-6FB735C2E43A}" destId="{60B9CCB1-49B4-42B4-A495-41FE37EF36E4}" srcOrd="2" destOrd="0" parTransId="{D9320D4E-5E22-48BD-8D17-744F0D9B9EA6}" sibTransId="{3E1A79C1-408C-4CC6-B4C7-D526D360AB7E}"/>
    <dgm:cxn modelId="{840F73FE-3FD9-45D3-9195-B7F4C38BC815}" srcId="{0944E266-DFAE-42D0-BC94-47866F855935}" destId="{6900C6C6-232B-4084-80C4-6FB735C2E43A}" srcOrd="2" destOrd="0" parTransId="{98DEC00E-5EAC-4A16-84F0-B031AF980259}" sibTransId="{D3D7EE6C-4229-4705-9023-D4C7FC5BD6D5}"/>
    <dgm:cxn modelId="{4114CDE2-A303-42B4-8F3A-0F279E08CF4B}" type="presOf" srcId="{C0E848B2-0E76-421C-B1D3-FB0A16BEC5BB}" destId="{C9DA49A2-4F95-4DA5-BB89-BD569A917888}" srcOrd="0" destOrd="1" presId="urn:microsoft.com/office/officeart/2005/8/layout/hList2"/>
    <dgm:cxn modelId="{C564E009-11E0-4A60-A076-97795A4ED97D}" type="presOf" srcId="{15031C61-CC80-412D-951F-56C29FDE86BD}" destId="{FF87A2F4-28B5-4EBA-90FF-77F39FC04DE6}" srcOrd="0" destOrd="0" presId="urn:microsoft.com/office/officeart/2005/8/layout/hList2"/>
    <dgm:cxn modelId="{09019C2E-BDDE-4B45-8BAF-B1F4E3F711C5}" type="presOf" srcId="{B74B86F5-50EA-41C0-A2D8-AF9A7FEF7DE3}" destId="{C9DA49A2-4F95-4DA5-BB89-BD569A917888}" srcOrd="0" destOrd="0" presId="urn:microsoft.com/office/officeart/2005/8/layout/hList2"/>
    <dgm:cxn modelId="{4ADB5BCA-14D4-4009-B630-A70C220FC014}" type="presOf" srcId="{FA24D303-6A2C-4C0E-8C34-1AEE1C29E828}" destId="{9EED4F85-3563-4635-A9A7-846E89AB20A1}" srcOrd="0" destOrd="1" presId="urn:microsoft.com/office/officeart/2005/8/layout/hList2"/>
    <dgm:cxn modelId="{5750DC54-9AA1-4442-A6FC-0E49D67345BD}" type="presOf" srcId="{0F98758F-5480-42C8-94D7-78896D76FDF9}" destId="{9EED4F85-3563-4635-A9A7-846E89AB20A1}" srcOrd="0" destOrd="7" presId="urn:microsoft.com/office/officeart/2005/8/layout/hList2"/>
    <dgm:cxn modelId="{697D8756-DFAF-4E5F-8D15-F30D060D0DFC}" srcId="{69B8D1D1-6F27-4A13-8DD5-0C8C094D097B}" destId="{39D77B3C-4092-49DC-9ADF-243F8FC89E73}" srcOrd="4" destOrd="0" parTransId="{E52AE84C-67F6-4FE2-B3AE-D016B01A186D}" sibTransId="{33976C1E-1393-436D-99C9-2CF7213DF721}"/>
    <dgm:cxn modelId="{6AC51F18-3A7B-4914-B7FA-EC3896DB6370}" type="presOf" srcId="{C19C77A4-ECA7-47D9-88C1-C56F41BB5965}" destId="{C9DA49A2-4F95-4DA5-BB89-BD569A917888}" srcOrd="0" destOrd="5" presId="urn:microsoft.com/office/officeart/2005/8/layout/hList2"/>
    <dgm:cxn modelId="{66D01FB9-4BE7-4A08-8032-BF7E1E9E00B0}" type="presOf" srcId="{0944E266-DFAE-42D0-BC94-47866F855935}" destId="{4CE5F319-1095-4F42-B35D-F6E8A70039BF}" srcOrd="0" destOrd="0" presId="urn:microsoft.com/office/officeart/2005/8/layout/hList2"/>
    <dgm:cxn modelId="{8AF5846C-962A-484D-AFF1-66FD7A233957}" srcId="{69B8D1D1-6F27-4A13-8DD5-0C8C094D097B}" destId="{82756DDA-E7F4-401F-AF02-EE2BCBCEEE41}" srcOrd="3" destOrd="0" parTransId="{E959BC96-7C1C-40A0-B369-9717258B09BE}" sibTransId="{3DF43111-B9FA-4210-B29C-2A87C800F392}"/>
    <dgm:cxn modelId="{377C4CA5-7F93-4F2C-8162-AC71B97BDB2D}" srcId="{95009D2A-78E2-4838-B0CF-96EC98FE038D}" destId="{C19C77A4-ECA7-47D9-88C1-C56F41BB5965}" srcOrd="5" destOrd="0" parTransId="{917AC128-B648-4420-AFB2-19CD80550E22}" sibTransId="{96E6147A-06CD-4A3F-B938-71DF09329DBC}"/>
    <dgm:cxn modelId="{56EBE7F6-B439-48EF-97EB-865372F25B6D}" srcId="{0944E266-DFAE-42D0-BC94-47866F855935}" destId="{69B8D1D1-6F27-4A13-8DD5-0C8C094D097B}" srcOrd="0" destOrd="0" parTransId="{5E63688C-07D0-4FFA-85B5-E5486EAE3705}" sibTransId="{0554242E-62BE-4C41-8CE0-329A20FA4ED9}"/>
    <dgm:cxn modelId="{B52D7B0F-26E2-4DC3-A4E0-CE8456902770}" type="presOf" srcId="{17B6068A-28BB-43EF-B5DD-E8A989B3BE1F}" destId="{9EED4F85-3563-4635-A9A7-846E89AB20A1}" srcOrd="0" destOrd="2" presId="urn:microsoft.com/office/officeart/2005/8/layout/hList2"/>
    <dgm:cxn modelId="{A14DEDEF-09BD-4B17-A97C-4367AC5ED8D4}" srcId="{69B8D1D1-6F27-4A13-8DD5-0C8C094D097B}" destId="{17B6068A-28BB-43EF-B5DD-E8A989B3BE1F}" srcOrd="2" destOrd="0" parTransId="{78424352-6F8F-49E4-941A-497BB6EED2F0}" sibTransId="{2102B011-5B6C-4638-966A-801A4FFD6765}"/>
    <dgm:cxn modelId="{25969EC6-76BC-4562-881C-4227028A4DEF}" type="presOf" srcId="{05EF49EE-3E34-4734-9F47-B0B6C57C0406}" destId="{FF87A2F4-28B5-4EBA-90FF-77F39FC04DE6}" srcOrd="0" destOrd="1" presId="urn:microsoft.com/office/officeart/2005/8/layout/hList2"/>
    <dgm:cxn modelId="{1D9681F3-AC48-4110-96AB-50EA5A41806C}" type="presOf" srcId="{153F5974-CF3A-4D05-B19B-BFACDB5B2A93}" destId="{C9DA49A2-4F95-4DA5-BB89-BD569A917888}" srcOrd="0" destOrd="3" presId="urn:microsoft.com/office/officeart/2005/8/layout/hList2"/>
    <dgm:cxn modelId="{54FD9B99-9C76-4652-92AB-0C6BD64C7D01}" type="presOf" srcId="{4B1E29D0-A8FF-4280-A63C-630E89E18A44}" destId="{C9DA49A2-4F95-4DA5-BB89-BD569A917888}" srcOrd="0" destOrd="2" presId="urn:microsoft.com/office/officeart/2005/8/layout/hList2"/>
    <dgm:cxn modelId="{E1E4D1B0-44BE-4CF8-9F8C-DAF4E76582C5}" type="presOf" srcId="{9EDFD911-7066-4F8B-BB20-72A97EC33610}" destId="{9EED4F85-3563-4635-A9A7-846E89AB20A1}" srcOrd="0" destOrd="0" presId="urn:microsoft.com/office/officeart/2005/8/layout/hList2"/>
    <dgm:cxn modelId="{5DBA3A56-9509-40BE-AE68-A9205F79739A}" srcId="{95009D2A-78E2-4838-B0CF-96EC98FE038D}" destId="{153F5974-CF3A-4D05-B19B-BFACDB5B2A93}" srcOrd="3" destOrd="0" parTransId="{137AAE4F-65C7-4A64-85CF-794221B870E2}" sibTransId="{BBB58D55-0194-4CDA-AC16-941771D1F454}"/>
    <dgm:cxn modelId="{4D80911E-C20A-4E44-A813-AC4491E03971}" srcId="{6900C6C6-232B-4084-80C4-6FB735C2E43A}" destId="{05EF49EE-3E34-4734-9F47-B0B6C57C0406}" srcOrd="1" destOrd="0" parTransId="{47C5C935-3E6B-4514-9C4D-705D66131D63}" sibTransId="{CE9646E5-980C-4E6E-8306-E74CF80D6335}"/>
    <dgm:cxn modelId="{97545D08-DB9C-4E9A-A791-5F3B690CC4F4}" srcId="{0944E266-DFAE-42D0-BC94-47866F855935}" destId="{95009D2A-78E2-4838-B0CF-96EC98FE038D}" srcOrd="1" destOrd="0" parTransId="{96C7488C-9754-4C19-A64D-643E57078A92}" sibTransId="{61007040-31D0-4AF3-8A5C-94A19B4CAC27}"/>
    <dgm:cxn modelId="{DEFE1788-C0B6-4F4A-9446-1D22054D2AB0}" srcId="{69B8D1D1-6F27-4A13-8DD5-0C8C094D097B}" destId="{0D865A37-FEEE-4BC4-81C4-0E0CF1255458}" srcOrd="6" destOrd="0" parTransId="{0DC743E8-DF81-4B8C-A55A-6CCFC55211D8}" sibTransId="{BDCDE0C0-0064-4DE2-9F0B-A3ABFD019381}"/>
    <dgm:cxn modelId="{58EF846A-BDF4-4BF8-A5D9-F70962F6D2B5}" type="presOf" srcId="{82756DDA-E7F4-401F-AF02-EE2BCBCEEE41}" destId="{9EED4F85-3563-4635-A9A7-846E89AB20A1}" srcOrd="0" destOrd="3" presId="urn:microsoft.com/office/officeart/2005/8/layout/hList2"/>
    <dgm:cxn modelId="{C6C268FE-300A-42F1-A0AC-236DA610F482}" srcId="{69B8D1D1-6F27-4A13-8DD5-0C8C094D097B}" destId="{9EDFD911-7066-4F8B-BB20-72A97EC33610}" srcOrd="0" destOrd="0" parTransId="{13135EB8-9A5E-4ED8-9E61-B78F5B15DC8D}" sibTransId="{63EC62E1-A0BE-4494-A7C8-F2B855140228}"/>
    <dgm:cxn modelId="{F8585378-F3A9-4D3B-8409-07292D417778}" type="presOf" srcId="{6900C6C6-232B-4084-80C4-6FB735C2E43A}" destId="{7F56F0C2-29F1-4C89-8834-BF408E5FA8A3}" srcOrd="0" destOrd="0" presId="urn:microsoft.com/office/officeart/2005/8/layout/hList2"/>
    <dgm:cxn modelId="{1AB04DC9-475B-4299-82AF-2D5A54D76327}" type="presOf" srcId="{0D865A37-FEEE-4BC4-81C4-0E0CF1255458}" destId="{9EED4F85-3563-4635-A9A7-846E89AB20A1}" srcOrd="0" destOrd="6" presId="urn:microsoft.com/office/officeart/2005/8/layout/hList2"/>
    <dgm:cxn modelId="{FC47ECAB-FCD1-4263-ABDB-1FDD1F18490F}" srcId="{95009D2A-78E2-4838-B0CF-96EC98FE038D}" destId="{B74B86F5-50EA-41C0-A2D8-AF9A7FEF7DE3}" srcOrd="0" destOrd="0" parTransId="{1B4C13DD-B963-478A-96A4-15A536CE6860}" sibTransId="{C5C6D654-C2AB-41BD-9048-AD24E61C74D7}"/>
    <dgm:cxn modelId="{363DDBE3-DA9B-47C5-B49A-56861827FEC3}" srcId="{6900C6C6-232B-4084-80C4-6FB735C2E43A}" destId="{15031C61-CC80-412D-951F-56C29FDE86BD}" srcOrd="0" destOrd="0" parTransId="{65676E92-9CE5-4BD3-9704-F6FEEADDD9CC}" sibTransId="{2B3BA7CF-16E9-42B8-8D7A-70A9948132D0}"/>
    <dgm:cxn modelId="{51AF48F3-984F-4345-B6D3-E4C5A5FCED5B}" srcId="{69B8D1D1-6F27-4A13-8DD5-0C8C094D097B}" destId="{FA24D303-6A2C-4C0E-8C34-1AEE1C29E828}" srcOrd="1" destOrd="0" parTransId="{B6904FBF-C9AE-4C6B-9612-F762B42FA786}" sibTransId="{CFBD4874-1D7A-4B26-BC38-DB21D521E4B5}"/>
    <dgm:cxn modelId="{F82581D0-E635-4160-85AF-0EB11F9B37B7}" type="presOf" srcId="{69B8D1D1-6F27-4A13-8DD5-0C8C094D097B}" destId="{7F316BBD-A798-4B3A-979C-6DCB09611EDA}" srcOrd="0" destOrd="0" presId="urn:microsoft.com/office/officeart/2005/8/layout/hList2"/>
    <dgm:cxn modelId="{59F3D3BE-2D87-4754-8E01-5E4FD16F8B83}" srcId="{69B8D1D1-6F27-4A13-8DD5-0C8C094D097B}" destId="{B1CDC758-E743-4939-BB66-2A91AD1ABA3F}" srcOrd="5" destOrd="0" parTransId="{2AAE1FC0-E35D-4F7D-A2E0-FD1F5822843E}" sibTransId="{CD34C8D8-9E41-497D-9FBF-E9AA670D65E3}"/>
    <dgm:cxn modelId="{2E26D81E-C762-4DF0-862E-1C77B71F6F99}" type="presOf" srcId="{39D77B3C-4092-49DC-9ADF-243F8FC89E73}" destId="{9EED4F85-3563-4635-A9A7-846E89AB20A1}" srcOrd="0" destOrd="4" presId="urn:microsoft.com/office/officeart/2005/8/layout/hList2"/>
    <dgm:cxn modelId="{A933455D-CD1D-4376-9370-4D86C5586B8B}" type="presOf" srcId="{60B9CCB1-49B4-42B4-A495-41FE37EF36E4}" destId="{FF87A2F4-28B5-4EBA-90FF-77F39FC04DE6}" srcOrd="0" destOrd="2" presId="urn:microsoft.com/office/officeart/2005/8/layout/hList2"/>
    <dgm:cxn modelId="{55774A6D-78E2-44DB-A627-5FCBDF75DF80}" type="presOf" srcId="{95009D2A-78E2-4838-B0CF-96EC98FE038D}" destId="{0C55FBBD-7712-42D4-95F5-C67861448473}" srcOrd="0" destOrd="0" presId="urn:microsoft.com/office/officeart/2005/8/layout/hList2"/>
    <dgm:cxn modelId="{57E459A1-B6D5-40EF-8B7F-671DF39EEE3E}" srcId="{95009D2A-78E2-4838-B0CF-96EC98FE038D}" destId="{C9E9FDA5-18E8-4226-83CF-510E8723354D}" srcOrd="4" destOrd="0" parTransId="{6625D038-9D81-4D5E-83CB-F734E003FB90}" sibTransId="{4A0466CC-8CC9-4204-B339-862C2278B0F3}"/>
    <dgm:cxn modelId="{9D6FDFE2-7363-4EC2-BE89-D5A7EDB7C134}" srcId="{95009D2A-78E2-4838-B0CF-96EC98FE038D}" destId="{C0E848B2-0E76-421C-B1D3-FB0A16BEC5BB}" srcOrd="1" destOrd="0" parTransId="{B7E8494F-5F77-40BD-AA6F-CDB13C8D3433}" sibTransId="{016CCF9E-9F7F-499B-90EF-DD2C7D346971}"/>
    <dgm:cxn modelId="{A0BE4DC7-6C5A-4197-AA4B-E6A37F25028A}" type="presOf" srcId="{B1CDC758-E743-4939-BB66-2A91AD1ABA3F}" destId="{9EED4F85-3563-4635-A9A7-846E89AB20A1}" srcOrd="0" destOrd="5" presId="urn:microsoft.com/office/officeart/2005/8/layout/hList2"/>
    <dgm:cxn modelId="{76218BCE-C6D0-4CF2-9DB7-90FC2150B139}" srcId="{69B8D1D1-6F27-4A13-8DD5-0C8C094D097B}" destId="{0F98758F-5480-42C8-94D7-78896D76FDF9}" srcOrd="7" destOrd="0" parTransId="{85830C94-F6D8-4F06-BEFF-AA93237210E0}" sibTransId="{0887CA61-2B15-473A-BE04-C7CB3B724D09}"/>
    <dgm:cxn modelId="{455A7679-9233-4B5B-A55F-54F4DEDF052A}" srcId="{95009D2A-78E2-4838-B0CF-96EC98FE038D}" destId="{4B1E29D0-A8FF-4280-A63C-630E89E18A44}" srcOrd="2" destOrd="0" parTransId="{EE0CFC50-9B34-4BDF-A8E0-24780604F981}" sibTransId="{237C1E48-07E7-4934-AC2B-FE3CDC8D5A23}"/>
    <dgm:cxn modelId="{BDD0B7E9-000D-4B1C-B8E3-452DE36B3281}" type="presParOf" srcId="{4CE5F319-1095-4F42-B35D-F6E8A70039BF}" destId="{B143FB0F-7E51-4332-8706-7DD945C40F31}" srcOrd="0" destOrd="0" presId="urn:microsoft.com/office/officeart/2005/8/layout/hList2"/>
    <dgm:cxn modelId="{A0B44622-5675-46A4-96AA-DF1E4F89FB70}" type="presParOf" srcId="{B143FB0F-7E51-4332-8706-7DD945C40F31}" destId="{F22CC446-40D2-43D2-9F0D-16DE291761E3}" srcOrd="0" destOrd="0" presId="urn:microsoft.com/office/officeart/2005/8/layout/hList2"/>
    <dgm:cxn modelId="{795BFF39-10C2-4C11-8B02-6F16555401BD}" type="presParOf" srcId="{B143FB0F-7E51-4332-8706-7DD945C40F31}" destId="{9EED4F85-3563-4635-A9A7-846E89AB20A1}" srcOrd="1" destOrd="0" presId="urn:microsoft.com/office/officeart/2005/8/layout/hList2"/>
    <dgm:cxn modelId="{08B245B1-C048-484E-90BC-10D78C57E83A}" type="presParOf" srcId="{B143FB0F-7E51-4332-8706-7DD945C40F31}" destId="{7F316BBD-A798-4B3A-979C-6DCB09611EDA}" srcOrd="2" destOrd="0" presId="urn:microsoft.com/office/officeart/2005/8/layout/hList2"/>
    <dgm:cxn modelId="{7ED9298D-FD06-415F-8392-B2309D1886B8}" type="presParOf" srcId="{4CE5F319-1095-4F42-B35D-F6E8A70039BF}" destId="{085172BD-8C88-43D5-BE81-57E8C82B923C}" srcOrd="1" destOrd="0" presId="urn:microsoft.com/office/officeart/2005/8/layout/hList2"/>
    <dgm:cxn modelId="{5740D57D-8A3E-4738-B51E-F8EE8BB2AE25}" type="presParOf" srcId="{4CE5F319-1095-4F42-B35D-F6E8A70039BF}" destId="{9790B3D1-2C14-4B39-ABD1-C097D6519AE1}" srcOrd="2" destOrd="0" presId="urn:microsoft.com/office/officeart/2005/8/layout/hList2"/>
    <dgm:cxn modelId="{5C6C4D39-7D72-4AB8-8FC9-1FA6A1818E73}" type="presParOf" srcId="{9790B3D1-2C14-4B39-ABD1-C097D6519AE1}" destId="{E2572353-3974-45FF-B03E-E58F48E7797F}" srcOrd="0" destOrd="0" presId="urn:microsoft.com/office/officeart/2005/8/layout/hList2"/>
    <dgm:cxn modelId="{EDCC8228-3207-42FC-AAE9-4A7589E88D40}" type="presParOf" srcId="{9790B3D1-2C14-4B39-ABD1-C097D6519AE1}" destId="{C9DA49A2-4F95-4DA5-BB89-BD569A917888}" srcOrd="1" destOrd="0" presId="urn:microsoft.com/office/officeart/2005/8/layout/hList2"/>
    <dgm:cxn modelId="{935E2751-3F34-4E9A-ADC0-1ACFF0EDC4A5}" type="presParOf" srcId="{9790B3D1-2C14-4B39-ABD1-C097D6519AE1}" destId="{0C55FBBD-7712-42D4-95F5-C67861448473}" srcOrd="2" destOrd="0" presId="urn:microsoft.com/office/officeart/2005/8/layout/hList2"/>
    <dgm:cxn modelId="{1C2B1216-A98B-433F-B8E1-35FE2F7EDEDB}" type="presParOf" srcId="{4CE5F319-1095-4F42-B35D-F6E8A70039BF}" destId="{E001B071-A0B1-497B-AD38-9193B2B193E9}" srcOrd="3" destOrd="0" presId="urn:microsoft.com/office/officeart/2005/8/layout/hList2"/>
    <dgm:cxn modelId="{5062C215-950D-465F-A837-56E6588AC76B}" type="presParOf" srcId="{4CE5F319-1095-4F42-B35D-F6E8A70039BF}" destId="{C991356D-F9A1-4AC9-8544-B03CE7154C53}" srcOrd="4" destOrd="0" presId="urn:microsoft.com/office/officeart/2005/8/layout/hList2"/>
    <dgm:cxn modelId="{7D3EFA7A-EB43-44D8-A9EF-34EC44C2BCBB}" type="presParOf" srcId="{C991356D-F9A1-4AC9-8544-B03CE7154C53}" destId="{0BB91A44-75E7-4DEC-B194-AFCD493ED3E2}" srcOrd="0" destOrd="0" presId="urn:microsoft.com/office/officeart/2005/8/layout/hList2"/>
    <dgm:cxn modelId="{0F52978F-2464-4C4C-A428-988E12C32CE3}" type="presParOf" srcId="{C991356D-F9A1-4AC9-8544-B03CE7154C53}" destId="{FF87A2F4-28B5-4EBA-90FF-77F39FC04DE6}" srcOrd="1" destOrd="0" presId="urn:microsoft.com/office/officeart/2005/8/layout/hList2"/>
    <dgm:cxn modelId="{79A28D5C-F29C-43BB-B9C9-D20E9CE66A06}" type="presParOf" srcId="{C991356D-F9A1-4AC9-8544-B03CE7154C53}" destId="{7F56F0C2-29F1-4C89-8834-BF408E5FA8A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08113-CEBC-441F-A806-0355DB7B978B}">
      <dsp:nvSpPr>
        <dsp:cNvPr id="0" name=""/>
        <dsp:cNvSpPr/>
      </dsp:nvSpPr>
      <dsp:spPr>
        <a:xfrm>
          <a:off x="2743119" y="539"/>
          <a:ext cx="1367073" cy="1367073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доходы</a:t>
          </a:r>
          <a:endParaRPr lang="ru-RU" sz="1600" b="1" kern="1200" dirty="0"/>
        </a:p>
      </dsp:txBody>
      <dsp:txXfrm>
        <a:off x="2943322" y="200742"/>
        <a:ext cx="966667" cy="966667"/>
      </dsp:txXfrm>
    </dsp:sp>
    <dsp:sp modelId="{E47910E7-88C9-4901-B18A-91CD08E4AEB0}">
      <dsp:nvSpPr>
        <dsp:cNvPr id="0" name=""/>
        <dsp:cNvSpPr/>
      </dsp:nvSpPr>
      <dsp:spPr>
        <a:xfrm>
          <a:off x="4221199" y="287624"/>
          <a:ext cx="792902" cy="792902"/>
        </a:xfrm>
        <a:prstGeom prst="mathMin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26298" y="590830"/>
        <a:ext cx="582704" cy="186490"/>
      </dsp:txXfrm>
    </dsp:sp>
    <dsp:sp modelId="{61307A3F-357C-47FC-B578-EC7E9FEB33CC}">
      <dsp:nvSpPr>
        <dsp:cNvPr id="0" name=""/>
        <dsp:cNvSpPr/>
      </dsp:nvSpPr>
      <dsp:spPr>
        <a:xfrm>
          <a:off x="5125108" y="539"/>
          <a:ext cx="1367073" cy="136707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расходы</a:t>
          </a:r>
        </a:p>
      </dsp:txBody>
      <dsp:txXfrm>
        <a:off x="5325311" y="200742"/>
        <a:ext cx="966667" cy="966667"/>
      </dsp:txXfrm>
    </dsp:sp>
    <dsp:sp modelId="{32C32E1A-248F-429E-8D8B-0B47ACA316BA}">
      <dsp:nvSpPr>
        <dsp:cNvPr id="0" name=""/>
        <dsp:cNvSpPr/>
      </dsp:nvSpPr>
      <dsp:spPr>
        <a:xfrm>
          <a:off x="6603188" y="287624"/>
          <a:ext cx="792902" cy="792902"/>
        </a:xfrm>
        <a:prstGeom prst="mathEqual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708287" y="450962"/>
        <a:ext cx="582704" cy="466226"/>
      </dsp:txXfrm>
    </dsp:sp>
    <dsp:sp modelId="{F169F232-A3D2-488D-89DF-235ECD6A4FF0}">
      <dsp:nvSpPr>
        <dsp:cNvPr id="0" name=""/>
        <dsp:cNvSpPr/>
      </dsp:nvSpPr>
      <dsp:spPr>
        <a:xfrm>
          <a:off x="7507097" y="539"/>
          <a:ext cx="1367073" cy="1367073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дефицит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или профицит</a:t>
          </a:r>
        </a:p>
      </dsp:txBody>
      <dsp:txXfrm>
        <a:off x="7707300" y="200742"/>
        <a:ext cx="966667" cy="966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16BBD-A798-4B3A-979C-6DCB09611EDA}">
      <dsp:nvSpPr>
        <dsp:cNvPr id="0" name=""/>
        <dsp:cNvSpPr/>
      </dsp:nvSpPr>
      <dsp:spPr>
        <a:xfrm rot="16200000">
          <a:off x="-1811141" y="2732544"/>
          <a:ext cx="4254988" cy="564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3907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sp:txBody>
      <dsp:txXfrm>
        <a:off x="-1811141" y="2732544"/>
        <a:ext cx="4254988" cy="564071"/>
      </dsp:txXfrm>
    </dsp:sp>
    <dsp:sp modelId="{9EED4F85-3563-4635-A9A7-846E89AB20A1}">
      <dsp:nvSpPr>
        <dsp:cNvPr id="0" name=""/>
        <dsp:cNvSpPr/>
      </dsp:nvSpPr>
      <dsp:spPr>
        <a:xfrm>
          <a:off x="639870" y="449929"/>
          <a:ext cx="2676541" cy="480862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3907" rIns="128016" bIns="128016" numCol="1" spcCol="1270" anchor="t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РФ, например: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уплаты акцизов;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Задолженность по отмененным налогам.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5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870" y="449929"/>
        <a:ext cx="2676541" cy="4808622"/>
      </dsp:txXfrm>
    </dsp:sp>
    <dsp:sp modelId="{F22CC446-40D2-43D2-9F0D-16DE291761E3}">
      <dsp:nvSpPr>
        <dsp:cNvPr id="0" name=""/>
        <dsp:cNvSpPr/>
      </dsp:nvSpPr>
      <dsp:spPr>
        <a:xfrm>
          <a:off x="166213" y="326127"/>
          <a:ext cx="1061619" cy="83084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5FBBD-7712-42D4-95F5-C67861448473}">
      <dsp:nvSpPr>
        <dsp:cNvPr id="0" name=""/>
        <dsp:cNvSpPr/>
      </dsp:nvSpPr>
      <dsp:spPr>
        <a:xfrm rot="16200000">
          <a:off x="1853130" y="2736723"/>
          <a:ext cx="4287730" cy="595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3907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sp:txBody>
      <dsp:txXfrm>
        <a:off x="1853130" y="2736723"/>
        <a:ext cx="4287730" cy="595247"/>
      </dsp:txXfrm>
    </dsp:sp>
    <dsp:sp modelId="{C9DA49A2-4F95-4DA5-BB89-BD569A917888}">
      <dsp:nvSpPr>
        <dsp:cNvPr id="0" name=""/>
        <dsp:cNvSpPr/>
      </dsp:nvSpPr>
      <dsp:spPr>
        <a:xfrm>
          <a:off x="4468405" y="495629"/>
          <a:ext cx="2952145" cy="485254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3907" rIns="128016" bIns="128016" numCol="1" spcCol="1270" anchor="t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kern="1200" dirty="0">
              <a:solidFill>
                <a:schemeClr val="accent2">
                  <a:lumMod val="50000"/>
                </a:schemeClr>
              </a:solidFill>
            </a:rPr>
            <a:t>         </a:t>
          </a: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пошлин и сборов, установленных законодательством РФ, а также штрафов на нарушение законодательства РФ, например: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Арендная плата за земли;</a:t>
          </a:r>
          <a:endParaRPr lang="ru-RU" sz="1750" i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имущества;</a:t>
          </a:r>
          <a:endParaRPr lang="ru-RU" sz="1750" i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реализации имущественного комплекса;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Штрафы.</a:t>
          </a:r>
        </a:p>
      </dsp:txBody>
      <dsp:txXfrm>
        <a:off x="4468405" y="495629"/>
        <a:ext cx="2952145" cy="4852549"/>
      </dsp:txXfrm>
    </dsp:sp>
    <dsp:sp modelId="{E2572353-3974-45FF-B03E-E58F48E7797F}">
      <dsp:nvSpPr>
        <dsp:cNvPr id="0" name=""/>
        <dsp:cNvSpPr/>
      </dsp:nvSpPr>
      <dsp:spPr>
        <a:xfrm>
          <a:off x="6694122" y="4547853"/>
          <a:ext cx="927197" cy="92510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6F0C2-29F1-4C89-8834-BF408E5FA8A3}">
      <dsp:nvSpPr>
        <dsp:cNvPr id="0" name=""/>
        <dsp:cNvSpPr/>
      </dsp:nvSpPr>
      <dsp:spPr>
        <a:xfrm rot="16200000">
          <a:off x="5878305" y="2209637"/>
          <a:ext cx="4268904" cy="53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3907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8305" y="2209637"/>
        <a:ext cx="4268904" cy="537343"/>
      </dsp:txXfrm>
    </dsp:sp>
    <dsp:sp modelId="{FF87A2F4-28B5-4EBA-90FF-77F39FC04DE6}">
      <dsp:nvSpPr>
        <dsp:cNvPr id="0" name=""/>
        <dsp:cNvSpPr/>
      </dsp:nvSpPr>
      <dsp:spPr>
        <a:xfrm>
          <a:off x="8574038" y="338157"/>
          <a:ext cx="2676541" cy="488076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73907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ru-RU" sz="180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i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74038" y="338157"/>
        <a:ext cx="2676541" cy="4880767"/>
      </dsp:txXfrm>
    </dsp:sp>
    <dsp:sp modelId="{0BB91A44-75E7-4DEC-B194-AFCD493ED3E2}">
      <dsp:nvSpPr>
        <dsp:cNvPr id="0" name=""/>
        <dsp:cNvSpPr/>
      </dsp:nvSpPr>
      <dsp:spPr>
        <a:xfrm>
          <a:off x="10262052" y="4462803"/>
          <a:ext cx="1012796" cy="76447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0.74018</cdr:x>
      <cdr:y>0.02773</cdr:y>
    </cdr:from>
    <cdr:to>
      <cdr:x>0.92274</cdr:x>
      <cdr:y>0.09981</cdr:y>
    </cdr:to>
    <cdr:sp macro="" textlink="">
      <cdr:nvSpPr>
        <cdr:cNvPr id="2" name="Text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81054" y="153888"/>
          <a:ext cx="2042528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anchor="ctr" anchorCtr="1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986 </a:t>
          </a:r>
          <a:r>
            <a:rPr lang="ru-RU" altLang="ru-RU" sz="2000" b="1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altLang="ru-RU" dirty="0">
              <a:latin typeface="Times New Roman" pitchFamily="18" charset="0"/>
              <a:cs typeface="Times New Roman" pitchFamily="18" charset="0"/>
            </a:rPr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0.09693</cdr:x>
      <cdr:y>0.36046</cdr:y>
    </cdr:from>
    <cdr:to>
      <cdr:x>0.92238</cdr:x>
      <cdr:y>0.42787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9591185-01DB-4441-9998-60B78F9389ED}"/>
            </a:ext>
          </a:extLst>
        </cdr:cNvPr>
        <cdr:cNvSpPr txBox="1"/>
      </cdr:nvSpPr>
      <cdr:spPr>
        <a:xfrm xmlns:a="http://schemas.openxmlformats.org/drawingml/2006/main">
          <a:off x="942008" y="1645989"/>
          <a:ext cx="802207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2018 г.                                          2019 г.                                       2020 г.                                             2021 г.</a:t>
          </a:r>
        </a:p>
      </cdr:txBody>
    </cdr:sp>
  </cdr:relSizeAnchor>
  <cdr:relSizeAnchor xmlns:cdr="http://schemas.openxmlformats.org/drawingml/2006/chartDrawing">
    <cdr:from>
      <cdr:x>0.18507</cdr:x>
      <cdr:y>0.19417</cdr:y>
    </cdr:from>
    <cdr:to>
      <cdr:x>0.92389</cdr:x>
      <cdr:y>0.26157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14781B5-D9C5-41C5-B659-4AA5D0E3F9CA}"/>
            </a:ext>
          </a:extLst>
        </cdr:cNvPr>
        <cdr:cNvSpPr txBox="1"/>
      </cdr:nvSpPr>
      <cdr:spPr>
        <a:xfrm xmlns:a="http://schemas.openxmlformats.org/drawingml/2006/main">
          <a:off x="1798598" y="886633"/>
          <a:ext cx="7180171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+ 13,1%                                                +  7,9 %                                            + 7,3%                      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0.0767</cdr:x>
      <cdr:y>0.15387</cdr:y>
    </cdr:from>
    <cdr:to>
      <cdr:x>0.1767</cdr:x>
      <cdr:y>0.20878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1537" y="948854"/>
          <a:ext cx="1045044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-368 856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0.53561</cdr:x>
      <cdr:y>0.33104</cdr:y>
    </cdr:from>
    <cdr:to>
      <cdr:x>0.63561</cdr:x>
      <cdr:y>0.38595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597261" y="2041376"/>
          <a:ext cx="104504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-108 899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0.30189</cdr:x>
      <cdr:y>0.27481</cdr:y>
    </cdr:from>
    <cdr:to>
      <cdr:x>0.40189</cdr:x>
      <cdr:y>0.32971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54867" y="1694614"/>
          <a:ext cx="1045044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94 059</a:t>
          </a:r>
        </a:p>
      </cdr:txBody>
    </cdr:sp>
  </cdr:relSizeAnchor>
  <cdr:relSizeAnchor xmlns:cdr="http://schemas.openxmlformats.org/drawingml/2006/chartDrawing">
    <cdr:from>
      <cdr:x>0.08182</cdr:x>
      <cdr:y>0.45487</cdr:y>
    </cdr:from>
    <cdr:to>
      <cdr:x>0.17159</cdr:x>
      <cdr:y>0.50977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55025" y="2804933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120 278</a:t>
          </a:r>
        </a:p>
      </cdr:txBody>
    </cdr:sp>
  </cdr:relSizeAnchor>
  <cdr:relSizeAnchor xmlns:cdr="http://schemas.openxmlformats.org/drawingml/2006/chartDrawing">
    <cdr:from>
      <cdr:x>0.00227</cdr:x>
      <cdr:y>0.08337</cdr:y>
    </cdr:from>
    <cdr:to>
      <cdr:x>0.09205</cdr:x>
      <cdr:y>0.13827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3753" y="514103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489 134</a:t>
          </a:r>
        </a:p>
      </cdr:txBody>
    </cdr:sp>
  </cdr:relSizeAnchor>
  <cdr:relSizeAnchor xmlns:cdr="http://schemas.openxmlformats.org/drawingml/2006/chartDrawing">
    <cdr:from>
      <cdr:x>0.23163</cdr:x>
      <cdr:y>0.35572</cdr:y>
    </cdr:from>
    <cdr:to>
      <cdr:x>0.3214</cdr:x>
      <cdr:y>0.41063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20588" y="2193554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221 649</a:t>
          </a:r>
        </a:p>
      </cdr:txBody>
    </cdr:sp>
  </cdr:relSizeAnchor>
  <cdr:relSizeAnchor xmlns:cdr="http://schemas.openxmlformats.org/drawingml/2006/chartDrawing">
    <cdr:from>
      <cdr:x>0.30777</cdr:x>
      <cdr:y>0.45487</cdr:y>
    </cdr:from>
    <cdr:to>
      <cdr:x>0.39754</cdr:x>
      <cdr:y>0.50977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16235" y="2804933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127 590</a:t>
          </a:r>
        </a:p>
      </cdr:txBody>
    </cdr:sp>
  </cdr:relSizeAnchor>
  <cdr:relSizeAnchor xmlns:cdr="http://schemas.openxmlformats.org/drawingml/2006/chartDrawing">
    <cdr:from>
      <cdr:x>0.46117</cdr:x>
      <cdr:y>0.40542</cdr:y>
    </cdr:from>
    <cdr:to>
      <cdr:x>0.55095</cdr:x>
      <cdr:y>0.46032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819405" y="2500025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168 111</a:t>
          </a:r>
        </a:p>
      </cdr:txBody>
    </cdr:sp>
  </cdr:relSizeAnchor>
  <cdr:relSizeAnchor xmlns:cdr="http://schemas.openxmlformats.org/drawingml/2006/chartDrawing">
    <cdr:from>
      <cdr:x>0.54072</cdr:x>
      <cdr:y>0.51826</cdr:y>
    </cdr:from>
    <cdr:to>
      <cdr:x>0.63049</cdr:x>
      <cdr:y>0.57316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650677" y="3195829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59 112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99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04.01.2023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5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99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99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04.01.2023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85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5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99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50888"/>
            <a:ext cx="6648450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2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50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001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B6B0DFA-EFA9-4DEE-A884-99DB5D34E0F4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331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916B6E7-1481-41DB-9DE5-719486F2C68D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613" y="750888"/>
            <a:ext cx="6648450" cy="3740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ru-RU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C044050-AC96-4299-BE3F-DF43AC2CC2C6}" type="slidenum">
              <a:rPr lang="en-US" altLang="ru-RU">
                <a:solidFill>
                  <a:srgbClr val="000000"/>
                </a:solidFill>
              </a:rPr>
              <a:pPr/>
              <a:t>14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7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2050" indent="-2317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8775" indent="-2317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3913" indent="-2317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11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83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55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27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C26514-F829-4D4F-A1AD-DBD68D52637F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0124F-E9C6-4540-9354-F04B56E1601A}" type="datetime1">
              <a:rPr lang="ru-RU" noProof="0" smtClean="0"/>
              <a:t>04.01.2023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1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90E5AE-ED18-4E98-84E9-6F69BBC1E8F0}" type="datetime1">
              <a:rPr lang="ru-RU" noProof="0" smtClean="0"/>
              <a:t>04.01.2023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0E261E-DC82-4305-A463-F8F56B4ED322}" type="datetime1">
              <a:rPr lang="ru-RU" noProof="0" smtClean="0"/>
              <a:t>04.01.2023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646DFB-6C52-4BA5-9313-543809BFD162}" type="datetime1">
              <a:rPr lang="ru-RU" noProof="0" smtClean="0"/>
              <a:t>04.01.2023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9D0B-8626-43B0-9B06-394F4D5F1F0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04.01.2023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Добавить нижний колонтитул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FDE0E4-B00A-4FED-B661-27E69458E8A4}" type="datetime1">
              <a:rPr lang="ru-RU" noProof="0" smtClean="0"/>
              <a:t>04.01.2023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9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9" y="4589465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B414F0-F323-4806-BC61-08EC1800A4A8}" type="datetime1">
              <a:rPr lang="ru-RU" noProof="0" smtClean="0"/>
              <a:t>04.01.2023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941D33-D006-490E-A049-F9ECB5653E9F}" type="datetime1">
              <a:rPr lang="ru-RU" noProof="0" smtClean="0"/>
              <a:t>04.01.2023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1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7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7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A81B59-47BA-465A-AECD-A7F1BBB7C4E7}" type="datetime1">
              <a:rPr lang="ru-RU" noProof="0" smtClean="0"/>
              <a:t>04.01.2023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A02D63-0172-4C7D-BF87-09686400AC60}" type="datetime1">
              <a:rPr lang="ru-RU" noProof="0" smtClean="0"/>
              <a:t>04.01.2023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FDA72E-12F2-4BFE-B4B7-FBF6567EE282}" type="datetime1">
              <a:rPr lang="ru-RU" noProof="0" smtClean="0"/>
              <a:t>04.01.2023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7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3E03D0-FD5A-48A9-9BA7-F216C7BB995E}" type="datetime1">
              <a:rPr lang="ru-RU" noProof="0" smtClean="0"/>
              <a:t>04.01.2023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E15EDA-46AA-40E6-BEE4-4419B5D5D2E0}" type="datetime1">
              <a:rPr lang="ru-RU" noProof="0" smtClean="0"/>
              <a:t>04.01.2023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1" y="365127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1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1" y="6356352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03D73EA-D5C5-44E2-BAAF-FEBC6F7454B3}" type="datetime1">
              <a:rPr lang="ru-RU" noProof="0" smtClean="0"/>
              <a:t>04.01.2023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  <p:sldLayoutId id="214748369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A58DEB4-CE62-4BC2-8715-AC1B380A0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t="14577" r="40359" b="32562"/>
          <a:stretch/>
        </p:blipFill>
        <p:spPr bwMode="auto">
          <a:xfrm>
            <a:off x="72037" y="5035056"/>
            <a:ext cx="1413864" cy="146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097" y="0"/>
            <a:ext cx="7903629" cy="27717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b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</a:t>
            </a:r>
            <a:b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7275" y="5397174"/>
            <a:ext cx="3352800" cy="10703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финансов и бюджетной политики администрации Шебекинского городского округа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0675" y="2967334"/>
            <a:ext cx="88582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решения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Шебекинского городского округа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Шебекинского городского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на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2023 и 2024 годов»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</a:t>
            </a:fld>
            <a:endParaRPr lang="ru-RU" noProof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19371"/>
            <a:ext cx="4057650" cy="242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6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01634" y="53255"/>
            <a:ext cx="713293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Структура собственных налоговых </a:t>
            </a:r>
            <a:br>
              <a:rPr lang="ru-RU" sz="24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и неналоговых доходов  бюджета по прогнозу на 2021 год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3705" t="16905" r="40360" b="15158"/>
          <a:stretch/>
        </p:blipFill>
        <p:spPr bwMode="auto">
          <a:xfrm>
            <a:off x="1663398" y="57810"/>
            <a:ext cx="648072" cy="706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215127"/>
              </p:ext>
            </p:extLst>
          </p:nvPr>
        </p:nvGraphicFramePr>
        <p:xfrm>
          <a:off x="605117" y="1204954"/>
          <a:ext cx="11187953" cy="555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58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789" y="31203"/>
            <a:ext cx="10590101" cy="7284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Динамика и удельный вес налоговых и неналоговых доходов </a:t>
            </a:r>
            <a:br>
              <a:rPr lang="ru-RU" sz="20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бюджета  Шебекинского городского округа в 2020 – 2021 гг.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10685463" y="620713"/>
            <a:ext cx="1152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 рублей</a:t>
            </a:r>
          </a:p>
        </p:txBody>
      </p:sp>
      <p:pic>
        <p:nvPicPr>
          <p:cNvPr id="15365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F6FD7AF7-C47D-4C8C-AB09-2807E8476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511846"/>
              </p:ext>
            </p:extLst>
          </p:nvPr>
        </p:nvGraphicFramePr>
        <p:xfrm>
          <a:off x="1481579" y="1053611"/>
          <a:ext cx="9228842" cy="562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Worksheet" r:id="rId4" imgW="10439254" imgH="7162631" progId="Excel.Sheet.12">
                  <p:embed/>
                </p:oleObj>
              </mc:Choice>
              <mc:Fallback>
                <p:oleObj name="Worksheet" r:id="rId4" imgW="10439254" imgH="71626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579" y="1053611"/>
                        <a:ext cx="9228842" cy="5621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531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968" y="56527"/>
            <a:ext cx="10801200" cy="1200329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n w="1587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latin typeface="Cambria" panose="02040503050406030204"/>
              </a:rPr>
              <a:t>Соотношение налога на доходы физических лиц </a:t>
            </a:r>
          </a:p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n w="1587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latin typeface="Cambria" panose="02040503050406030204"/>
              </a:rPr>
              <a:t>и других доходных источников в собственных доходах  бюджета </a:t>
            </a:r>
          </a:p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n w="1587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latin typeface="Cambria" panose="02040503050406030204"/>
              </a:rPr>
              <a:t>в 2019-2021 годах</a:t>
            </a:r>
          </a:p>
        </p:txBody>
      </p:sp>
      <p:graphicFrame>
        <p:nvGraphicFramePr>
          <p:cNvPr id="1638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214468"/>
              </p:ext>
            </p:extLst>
          </p:nvPr>
        </p:nvGraphicFramePr>
        <p:xfrm>
          <a:off x="758825" y="976313"/>
          <a:ext cx="11210925" cy="566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Chart" r:id="rId3" imgW="11217612" imgH="5669771" progId="Excel.Chart.8">
                  <p:embed/>
                </p:oleObj>
              </mc:Choice>
              <mc:Fallback>
                <p:oleObj name="Chart" r:id="rId3" imgW="11217612" imgH="566977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976313"/>
                        <a:ext cx="11210925" cy="566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0272713" y="1257300"/>
            <a:ext cx="1160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 рублей</a:t>
            </a:r>
          </a:p>
        </p:txBody>
      </p:sp>
      <p:pic>
        <p:nvPicPr>
          <p:cNvPr id="16390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22E42D-AC9C-4F3D-87C6-18FB1DA7E56B}"/>
              </a:ext>
            </a:extLst>
          </p:cNvPr>
          <p:cNvSpPr txBox="1"/>
          <p:nvPr/>
        </p:nvSpPr>
        <p:spPr>
          <a:xfrm>
            <a:off x="2658359" y="1647936"/>
            <a:ext cx="848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BB8D0C-24F0-49DA-A2E5-7E732C89512C}"/>
              </a:ext>
            </a:extLst>
          </p:cNvPr>
          <p:cNvSpPr txBox="1"/>
          <p:nvPr/>
        </p:nvSpPr>
        <p:spPr>
          <a:xfrm>
            <a:off x="6096000" y="1252868"/>
            <a:ext cx="848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2BFD37-9A7F-4991-AF16-8D7AF1A95C9A}"/>
              </a:ext>
            </a:extLst>
          </p:cNvPr>
          <p:cNvSpPr txBox="1"/>
          <p:nvPr/>
        </p:nvSpPr>
        <p:spPr>
          <a:xfrm>
            <a:off x="9533641" y="1613174"/>
            <a:ext cx="848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0C3625-D8CD-4A61-8BDD-4D894BD5CEAC}"/>
              </a:ext>
            </a:extLst>
          </p:cNvPr>
          <p:cNvSpPr txBox="1"/>
          <p:nvPr/>
        </p:nvSpPr>
        <p:spPr>
          <a:xfrm>
            <a:off x="2922309" y="2906375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38,6%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B532B6-8F23-41ED-8EAC-8ED60E54831B}"/>
              </a:ext>
            </a:extLst>
          </p:cNvPr>
          <p:cNvSpPr txBox="1"/>
          <p:nvPr/>
        </p:nvSpPr>
        <p:spPr>
          <a:xfrm>
            <a:off x="2922309" y="4772650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61,4%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52A616-C69C-4FFC-9074-2DA59551FEE3}"/>
              </a:ext>
            </a:extLst>
          </p:cNvPr>
          <p:cNvSpPr txBox="1"/>
          <p:nvPr/>
        </p:nvSpPr>
        <p:spPr>
          <a:xfrm>
            <a:off x="6458270" y="4539397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66,4%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B0AE18-02C8-4CB4-AD70-1C9BC396ECA5}"/>
              </a:ext>
            </a:extLst>
          </p:cNvPr>
          <p:cNvSpPr txBox="1"/>
          <p:nvPr/>
        </p:nvSpPr>
        <p:spPr>
          <a:xfrm>
            <a:off x="6402265" y="2439868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33,6%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3524D9-1C70-412D-8387-6041162C0479}"/>
              </a:ext>
            </a:extLst>
          </p:cNvPr>
          <p:cNvSpPr txBox="1"/>
          <p:nvPr/>
        </p:nvSpPr>
        <p:spPr>
          <a:xfrm>
            <a:off x="9882221" y="2721721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527473-A7AD-4A4C-91E3-8934CA120A44}"/>
              </a:ext>
            </a:extLst>
          </p:cNvPr>
          <p:cNvSpPr txBox="1"/>
          <p:nvPr/>
        </p:nvSpPr>
        <p:spPr>
          <a:xfrm>
            <a:off x="9808461" y="4680323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64,2%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3B6A21-98E0-4FED-AF4C-C9D1850A9C42}"/>
              </a:ext>
            </a:extLst>
          </p:cNvPr>
          <p:cNvPicPr/>
          <p:nvPr/>
        </p:nvPicPr>
        <p:blipFill rotWithShape="1">
          <a:blip r:embed="rId2"/>
          <a:srcRect l="23705" t="16905" r="40360" b="15158"/>
          <a:stretch/>
        </p:blipFill>
        <p:spPr bwMode="auto">
          <a:xfrm>
            <a:off x="185864" y="57809"/>
            <a:ext cx="864096" cy="918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A71409-CB21-4F7C-89F9-350F057E4231}"/>
              </a:ext>
            </a:extLst>
          </p:cNvPr>
          <p:cNvSpPr txBox="1"/>
          <p:nvPr/>
        </p:nvSpPr>
        <p:spPr>
          <a:xfrm>
            <a:off x="1066968" y="241193"/>
            <a:ext cx="10801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 defTabSz="685800">
              <a:spcBef>
                <a:spcPct val="0"/>
              </a:spcBef>
            </a:pPr>
            <a:r>
              <a:rPr lang="ru-RU" sz="2400" b="1" dirty="0">
                <a:ln w="1587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latin typeface="Cambria" panose="02040503050406030204"/>
              </a:rPr>
              <a:t>Динамика поступлений налога на доходы физических лиц </a:t>
            </a:r>
          </a:p>
          <a:p>
            <a:pPr algn="ctr" defTabSz="685800">
              <a:spcBef>
                <a:spcPct val="0"/>
              </a:spcBef>
            </a:pPr>
            <a:r>
              <a:rPr lang="ru-RU" sz="2400" b="1" dirty="0">
                <a:ln w="1587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latin typeface="Cambria" panose="02040503050406030204"/>
              </a:rPr>
              <a:t>в 2018-2021 годах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4FE1BD-BABA-4C9A-8361-15C881EF4D95}"/>
              </a:ext>
            </a:extLst>
          </p:cNvPr>
          <p:cNvSpPr txBox="1"/>
          <p:nvPr/>
        </p:nvSpPr>
        <p:spPr>
          <a:xfrm>
            <a:off x="10544813" y="1036384"/>
            <a:ext cx="116043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2321ABC6-EFBA-4AC4-9CF8-C4FCC3B9AAA1}"/>
              </a:ext>
            </a:extLst>
          </p:cNvPr>
          <p:cNvGraphicFramePr/>
          <p:nvPr/>
        </p:nvGraphicFramePr>
        <p:xfrm>
          <a:off x="1647187" y="1594945"/>
          <a:ext cx="10058064" cy="225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986545AE-7ACA-4A69-BC97-7D50981971DE}"/>
              </a:ext>
            </a:extLst>
          </p:cNvPr>
          <p:cNvGraphicFramePr/>
          <p:nvPr/>
        </p:nvGraphicFramePr>
        <p:xfrm>
          <a:off x="1817003" y="3956778"/>
          <a:ext cx="9718431" cy="456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982696-8920-466E-A1BF-A0605D0F34C6}"/>
              </a:ext>
            </a:extLst>
          </p:cNvPr>
          <p:cNvSpPr txBox="1"/>
          <p:nvPr/>
        </p:nvSpPr>
        <p:spPr>
          <a:xfrm>
            <a:off x="2233005" y="3179348"/>
            <a:ext cx="94722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+42,3                                  + 69                                       + 150                               +  34,5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BBE1E7-57C5-42E2-A2C2-43FAAE8CBD71}"/>
              </a:ext>
            </a:extLst>
          </p:cNvPr>
          <p:cNvSpPr txBox="1"/>
          <p:nvPr/>
        </p:nvSpPr>
        <p:spPr>
          <a:xfrm>
            <a:off x="3787504" y="2459693"/>
            <a:ext cx="63632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+ 9,3%                                          + 19,3%                                                        - 7,8 %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6C3FC2-D8EC-47B4-B893-ADC99721F2E3}"/>
              </a:ext>
            </a:extLst>
          </p:cNvPr>
          <p:cNvSpPr txBox="1"/>
          <p:nvPr/>
        </p:nvSpPr>
        <p:spPr>
          <a:xfrm>
            <a:off x="-69163" y="4535634"/>
            <a:ext cx="272663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для дотации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26C3FC2-D8EC-47B4-B893-ADC99721F2E3}"/>
              </a:ext>
            </a:extLst>
          </p:cNvPr>
          <p:cNvSpPr txBox="1"/>
          <p:nvPr/>
        </p:nvSpPr>
        <p:spPr>
          <a:xfrm>
            <a:off x="-48871" y="3275111"/>
            <a:ext cx="22830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Разовые поступления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6C3FC2-D8EC-47B4-B893-ADC99721F2E3}"/>
              </a:ext>
            </a:extLst>
          </p:cNvPr>
          <p:cNvSpPr txBox="1"/>
          <p:nvPr/>
        </p:nvSpPr>
        <p:spPr>
          <a:xfrm>
            <a:off x="184285" y="2235398"/>
            <a:ext cx="22197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показатели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138339" y="745506"/>
            <a:ext cx="3913059" cy="9685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Единый налог на вмененный доход</a:t>
            </a:r>
            <a:endParaRPr lang="ru-RU" sz="2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71463" y="2511935"/>
            <a:ext cx="3161631" cy="10131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Юридические лица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 плательщик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млн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88733" y="2496299"/>
            <a:ext cx="3353389" cy="10287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предприниматели                    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1 553 плательщика </a:t>
            </a:r>
          </a:p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млн рублей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06654" y="1968844"/>
            <a:ext cx="2471936" cy="6769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1 624 плательщика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млн рублей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494213" y="2252663"/>
            <a:ext cx="290512" cy="25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500938" y="2273300"/>
            <a:ext cx="328612" cy="222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094413" y="1746250"/>
            <a:ext cx="1587" cy="214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09600" y="3719513"/>
            <a:ext cx="11537950" cy="635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>
          <a:xfrm>
            <a:off x="1173163" y="3962400"/>
            <a:ext cx="10069512" cy="342900"/>
          </a:xfrm>
          <a:prstGeom prst="rect">
            <a:avLst/>
          </a:prstGeom>
          <a:noFill/>
        </p:spPr>
        <p:txBody>
          <a:bodyPr anchor="b"/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Варианты перехода плательщиков ЕНВД на другие налоговые режимы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048611" y="4481292"/>
            <a:ext cx="2736304" cy="7207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Юридические лица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51398" y="4498630"/>
            <a:ext cx="2885748" cy="7207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предприниматели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72590" y="5706564"/>
            <a:ext cx="1944216" cy="5096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система налогообложения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00329" y="5706565"/>
            <a:ext cx="1944216" cy="5096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Упрощенная система налогообложения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21856" y="5726495"/>
            <a:ext cx="1944216" cy="5096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Упрощенная система налогообложения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2360613" y="5286375"/>
            <a:ext cx="274637" cy="242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8482013" y="5291138"/>
            <a:ext cx="290512" cy="25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0275888" y="5268913"/>
            <a:ext cx="415925" cy="269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138613" y="5294313"/>
            <a:ext cx="277812" cy="244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8468542" y="6318442"/>
            <a:ext cx="2346811" cy="539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 на профессиональный доход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965038" y="5679493"/>
            <a:ext cx="1944216" cy="5096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Патентная система налогообложения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9672638" y="5303838"/>
            <a:ext cx="33337" cy="931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731549" y="-338038"/>
            <a:ext cx="9510573" cy="13255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Основные особенности изменений налоговой системы на 2021 год</a:t>
            </a:r>
          </a:p>
        </p:txBody>
      </p:sp>
      <p:pic>
        <p:nvPicPr>
          <p:cNvPr id="19503" name="Рисунок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1E79AE5C-49F1-4B1A-B2D1-3C391984AFC0}"/>
              </a:ext>
            </a:extLst>
          </p:cNvPr>
          <p:cNvSpPr/>
          <p:nvPr/>
        </p:nvSpPr>
        <p:spPr>
          <a:xfrm>
            <a:off x="5022666" y="6289397"/>
            <a:ext cx="2711818" cy="5686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Выпадающие доходы - 3 </a:t>
            </a:r>
            <a:r>
              <a:rPr lang="ru-RU" sz="1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endParaRPr lang="ru-RU" sz="1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00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077" y="639138"/>
            <a:ext cx="9505056" cy="96552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>
                <a:ln>
                  <a:solidFill>
                    <a:srgbClr val="385723"/>
                  </a:solidFill>
                </a:ln>
                <a:solidFill>
                  <a:srgbClr val="2F5597"/>
                </a:solidFill>
              </a:rPr>
              <a:t>Структура доходов бюджета Шебекинского городского округа  в 2020-2023 гг.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735110"/>
              </p:ext>
            </p:extLst>
          </p:nvPr>
        </p:nvGraphicFramePr>
        <p:xfrm>
          <a:off x="1620041" y="2036934"/>
          <a:ext cx="8951918" cy="447633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4210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3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6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3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36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7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- </a:t>
                      </a:r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3737,2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3204,1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3235,5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3359,8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ru-RU" sz="1600" b="0" i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Собственные налоговые и неналоговые   доходы </a:t>
                      </a:r>
                      <a:endParaRPr lang="ru-RU" sz="1600" b="0" i="1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1090,3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1029,3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1083,8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8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Дотации</a:t>
                      </a: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470,6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7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Межбюджетные трансферты </a:t>
                      </a: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2176,3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1771,8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1865,9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1915,7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10144125" y="1728788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 рублей</a:t>
            </a:r>
          </a:p>
        </p:txBody>
      </p:sp>
      <p:pic>
        <p:nvPicPr>
          <p:cNvPr id="21510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698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153" y="1"/>
            <a:ext cx="9570142" cy="131888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Шебекинского городского округа 2019-2023 гг.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011187"/>
              </p:ext>
            </p:extLst>
          </p:nvPr>
        </p:nvGraphicFramePr>
        <p:xfrm>
          <a:off x="291854" y="1621768"/>
          <a:ext cx="11552217" cy="47268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4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8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7887"/>
                <a:gridCol w="10380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380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7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отрасли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(+,-)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8=6-4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187 084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277 782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281 112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293 509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303 730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-5 069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488 403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387 270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280 819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-106 451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206 695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204 124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448 914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363 315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160 329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-202 986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113 640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116 001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rgbClr val="DDF2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-12 807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1 398 703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1 752 360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1 570 534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-181 826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1 558 543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1 646 654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315 154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278 667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261 407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-17 260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293 496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294 346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116 824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137 710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120 131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-17 579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133 476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592 469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630 595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582 004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-48 591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617 175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632 372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21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 (на 2021 год - 2,5%, на 2022 год - 5% от общей суммы собственных средств)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37 274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77 930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93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3 571 615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3 862 269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3 274 104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-588 165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3 303 837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3 428 696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2" marR="6442" marT="644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88460" y="1318887"/>
            <a:ext cx="75049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3705" t="16905" r="40360" b="15158"/>
          <a:stretch/>
        </p:blipFill>
        <p:spPr bwMode="auto">
          <a:xfrm>
            <a:off x="163902" y="200811"/>
            <a:ext cx="819509" cy="87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75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945861"/>
              </p:ext>
            </p:extLst>
          </p:nvPr>
        </p:nvGraphicFramePr>
        <p:xfrm>
          <a:off x="4936191" y="1318887"/>
          <a:ext cx="7351059" cy="421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368153" y="1"/>
            <a:ext cx="9570142" cy="131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Шебекинского городского округа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2020 - 2021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разрезе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отраслей (без бюджетных инвестиций),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3705" t="16905" r="40360" b="15158"/>
          <a:stretch/>
        </p:blipFill>
        <p:spPr bwMode="auto">
          <a:xfrm>
            <a:off x="163902" y="200811"/>
            <a:ext cx="819509" cy="87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194549"/>
              </p:ext>
            </p:extLst>
          </p:nvPr>
        </p:nvGraphicFramePr>
        <p:xfrm>
          <a:off x="-104775" y="2487722"/>
          <a:ext cx="7186939" cy="436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3655" y="1998859"/>
            <a:ext cx="3628931" cy="923330"/>
          </a:xfrm>
          <a:prstGeom prst="rect">
            <a:avLst/>
          </a:prstGeom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исполнение за 2020 г.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2 983 375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3224" y="1318887"/>
            <a:ext cx="34675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2021 г.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967 124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26833" y="1590673"/>
            <a:ext cx="3659841" cy="5133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16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743" y="1"/>
            <a:ext cx="9161254" cy="10783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на 2021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539814"/>
              </p:ext>
            </p:extLst>
          </p:nvPr>
        </p:nvGraphicFramePr>
        <p:xfrm>
          <a:off x="258795" y="1248625"/>
          <a:ext cx="11585273" cy="535058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97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5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4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4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04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04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04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6141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 2019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(+,-)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(%)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13606" marR="13606" marT="1360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4=3-2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5=3/2*100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1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-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3 578 391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3 737 252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3 204 104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-533 149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4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988 399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1 090 294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986 242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-104 052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7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2 589 992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2 646 958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2 217 862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-429 097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440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ФФП  (дотация + поселения)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586 582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470 676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446 098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-24 577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031">
                <a:tc>
                  <a:txBody>
                    <a:bodyPr/>
                    <a:lstStyle/>
                    <a:p>
                      <a:pPr algn="l" fontAlgn="ctr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(спонсорские средства, средства фондов)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735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 (+) </a:t>
                      </a:r>
                    </a:p>
                  </a:txBody>
                  <a:tcPr marL="15577" marR="15577" marT="15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77" marR="15577" marT="1557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6 776</a:t>
                      </a:r>
                    </a:p>
                  </a:txBody>
                  <a:tcPr marL="15577" marR="15577" marT="15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-125 017</a:t>
                      </a:r>
                    </a:p>
                  </a:txBody>
                  <a:tcPr marL="15577" marR="15577" marT="15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-70 000</a:t>
                      </a:r>
                    </a:p>
                  </a:txBody>
                  <a:tcPr marL="15577" marR="15577" marT="155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55 017</a:t>
                      </a:r>
                    </a:p>
                  </a:txBody>
                  <a:tcPr marL="15577" marR="15577" marT="15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15577" marR="15577" marT="1557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62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- всего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3 571 615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3 862 269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3 274 104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-588 165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11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Первоочередные 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2 135 062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2 444 759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2 504 777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 и начисления работникам муниципальных учреждений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1 562 739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1 750 390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1 895 150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144 759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7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421 490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483 833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-54 668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48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101 256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111 398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77 080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-34 318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5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48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(детские сады, школы)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Стипендии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06" marR="13606" marT="1360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88463" y="996350"/>
            <a:ext cx="75049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3705" t="16905" r="40360" b="15158"/>
          <a:stretch/>
        </p:blipFill>
        <p:spPr bwMode="auto">
          <a:xfrm>
            <a:off x="163902" y="200811"/>
            <a:ext cx="819509" cy="87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64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902742" y="170323"/>
            <a:ext cx="61198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ru-RU" sz="2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2"/>
          <p:cNvSpPr>
            <a:spLocks noChangeArrowheads="1"/>
          </p:cNvSpPr>
          <p:nvPr/>
        </p:nvSpPr>
        <p:spPr bwMode="auto">
          <a:xfrm>
            <a:off x="980799" y="6025640"/>
            <a:ext cx="3793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8351" y="626534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29347"/>
              </p:ext>
            </p:extLst>
          </p:nvPr>
        </p:nvGraphicFramePr>
        <p:xfrm>
          <a:off x="462103" y="1850755"/>
          <a:ext cx="11481756" cy="4783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3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0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2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5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56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39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80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работников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зарплата,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по "дорожной карте",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0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0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дошкольных образовательных организаций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30 939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00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образовательных организаций общего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0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организаций дополнительного образования детей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31 671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42 016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 музыкальных школ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43 567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учреждений культуры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работники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3"/>
          <a:srcRect l="23705" t="16905" r="40360" b="15158"/>
          <a:stretch/>
        </p:blipFill>
        <p:spPr bwMode="auto">
          <a:xfrm>
            <a:off x="163902" y="200811"/>
            <a:ext cx="819509" cy="87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82021" y="197928"/>
            <a:ext cx="9161254" cy="1078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Указов Президента РФ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заработной плате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82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0036" y="416460"/>
            <a:ext cx="9137964" cy="60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Бюджетного кодекса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4450" y="2304215"/>
            <a:ext cx="10582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14450" y="1200060"/>
            <a:ext cx="10582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4451" y="4191000"/>
            <a:ext cx="10582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4451" y="5528786"/>
            <a:ext cx="10582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смета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xmlns="" id="{55E37A5E-BF9D-4392-BAC5-629CD2AD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545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0439307"/>
              </p:ext>
            </p:extLst>
          </p:nvPr>
        </p:nvGraphicFramePr>
        <p:xfrm>
          <a:off x="390431" y="1155217"/>
          <a:ext cx="10450285" cy="616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521060" y="2497505"/>
            <a:ext cx="6351320" cy="3566951"/>
            <a:chOff x="855024" y="1814125"/>
            <a:chExt cx="6351320" cy="3566951"/>
          </a:xfrm>
        </p:grpSpPr>
        <p:sp>
          <p:nvSpPr>
            <p:cNvPr id="3" name="TextBox 2"/>
            <p:cNvSpPr txBox="1"/>
            <p:nvPr/>
          </p:nvSpPr>
          <p:spPr>
            <a:xfrm>
              <a:off x="855024" y="4796301"/>
              <a:ext cx="1591294" cy="58477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капитальные вложения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87486" y="4796300"/>
              <a:ext cx="1591294" cy="58477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дорожные работы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15050" y="4789304"/>
              <a:ext cx="1591294" cy="58477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современная городская среда</a:t>
              </a:r>
            </a:p>
          </p:txBody>
        </p:sp>
        <p:sp>
          <p:nvSpPr>
            <p:cNvPr id="4" name="Стрелка вниз 3"/>
            <p:cNvSpPr/>
            <p:nvPr/>
          </p:nvSpPr>
          <p:spPr>
            <a:xfrm>
              <a:off x="1686298" y="1814125"/>
              <a:ext cx="724394" cy="1496291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4083133" y="2528624"/>
              <a:ext cx="724394" cy="7817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6481950" y="2885874"/>
              <a:ext cx="724394" cy="7817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079" y="3966260"/>
            <a:ext cx="4529206" cy="26720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hart"/>
          <p:cNvPicPr>
            <a:picLocks noChangeAspect="1"/>
          </p:cNvPicPr>
          <p:nvPr/>
        </p:nvPicPr>
        <p:blipFill rotWithShape="1">
          <a:blip r:embed="rId4"/>
          <a:srcRect r="30424"/>
          <a:stretch/>
        </p:blipFill>
        <p:spPr>
          <a:xfrm>
            <a:off x="7483080" y="1155217"/>
            <a:ext cx="4529205" cy="27468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352334" y="16625"/>
            <a:ext cx="9491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реконструкция и капитальный ремонт объектов социальной сферы и развития жилищно-коммунальной инфраструктуры, программа дорожных работ, современная городская среда на 2020-2021 гг.</a:t>
            </a:r>
            <a:endParaRPr lang="ru-RU" sz="20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702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224213" y="763588"/>
            <a:ext cx="6130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Дефицит и источники финансирования дефицита бюджета на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55138" y="2259013"/>
            <a:ext cx="1131887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28825" y="2565400"/>
          <a:ext cx="8334375" cy="2944812"/>
        </p:xfrm>
        <a:graphic>
          <a:graphicData uri="http://schemas.openxmlformats.org/drawingml/2006/table">
            <a:tbl>
              <a:tblPr/>
              <a:tblGrid>
                <a:gridCol w="440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6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Источники финансирования дефицита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Собственные источники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Остатки средств бюджета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Заемные источники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Привлечение заимствований 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4" marR="9524" marT="95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40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2538" y="552629"/>
            <a:ext cx="10710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роспись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который составляется и ведется: главным распорядителем бюджетных средств в целях исполнения бюджета в части расходов; - Главным администратором источников финансирования дефицита бюджета - в целях исполнения бюджета в части источников финансирования дефицита бюджета.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5401" y="1980843"/>
            <a:ext cx="107108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обязательство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бюджета, направленные на приобретение, модернизацию государственного (муниципального) имущества.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</p:txBody>
      </p:sp>
      <p:pic>
        <p:nvPicPr>
          <p:cNvPr id="4" name="Рисунок 7">
            <a:extLst>
              <a:ext uri="{FF2B5EF4-FFF2-40B4-BE49-F238E27FC236}">
                <a16:creationId xmlns:a16="http://schemas.microsoft.com/office/drawing/2014/main" xmlns="" id="{7A076D5F-A949-441D-95E8-858FD3E43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8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DE78582-B911-4E07-B3D6-96DCDFFCC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782" y="3429000"/>
            <a:ext cx="5430662" cy="3429000"/>
          </a:xfrm>
          <a:prstGeom prst="rect">
            <a:avLst/>
          </a:prstGeom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1705587" y="-244491"/>
            <a:ext cx="9493696" cy="13483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7FD7BC0-CE00-48B0-8A08-BE7DB868984F}"/>
              </a:ext>
            </a:extLst>
          </p:cNvPr>
          <p:cNvSpPr/>
          <p:nvPr/>
        </p:nvSpPr>
        <p:spPr>
          <a:xfrm>
            <a:off x="776288" y="1143036"/>
            <a:ext cx="10639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1706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Шебекинского городского округа является участником формирования этого плана. С одной стороны как плательщик, наполняя доходы бюджета, с другой стороны - он получает часть расходов как потребитель общественных услуг.</a:t>
            </a:r>
          </a:p>
          <a:p>
            <a:pPr algn="ctr"/>
            <a:r>
              <a:rPr lang="ru-RU" sz="2000" b="1" i="1" dirty="0">
                <a:solidFill>
                  <a:srgbClr val="1706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 – это услуги, которые не могут быть эффективно предоставлены рынком либо оплачены каждым из нас в отдельности (образование, здравоохранение, социальное обеспечение, регулирование экономики, гарантии безопасности и правопорядка, защита общественных интересов, гражданских прав и свобод)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FC10E1-B0CE-43E5-B9C6-7F597CBB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00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404664"/>
            <a:ext cx="11809312" cy="6264696"/>
          </a:xfrm>
        </p:spPr>
        <p:txBody>
          <a:bodyPr>
            <a:normAutofit/>
          </a:bodyPr>
          <a:lstStyle/>
          <a:p>
            <a:endParaRPr lang="ru-RU" sz="1800" b="1" dirty="0"/>
          </a:p>
          <a:p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денежные средства.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бюджета над его доходами.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превышение доходов над его расходами.</a:t>
            </a:r>
          </a:p>
          <a:p>
            <a:pPr marL="0" indent="0" algn="ctr"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трансферты-основной вид безвозмездных перечислений, денежные средства, перечисляемые из одного бюджета бюджетной системы РФ другому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Дотации – предоставляются без определения конкретной цели их использования;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Субсидии – предоставляются на условиях долевого софинансирования расходов других бюджетов;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Субвенции -  предоставляются на безвозмездной основе на финансирование целевых расходов;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53584371"/>
              </p:ext>
            </p:extLst>
          </p:nvPr>
        </p:nvGraphicFramePr>
        <p:xfrm>
          <a:off x="125810" y="1295822"/>
          <a:ext cx="11617291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1855955" y="0"/>
            <a:ext cx="9493696" cy="13483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СОСТАВНЫЕ ЧАСТИ БЮДЖЕТА</a:t>
            </a: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xmlns="" id="{05D0EDD9-77EA-47A7-A5A9-ED422030D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844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238125"/>
            <a:ext cx="11039475" cy="1030635"/>
          </a:xfrm>
          <a:noFill/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–безвозмездные и безвозвратные поступления денежных средств в бюджет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370794"/>
              </p:ext>
            </p:extLst>
          </p:nvPr>
        </p:nvGraphicFramePr>
        <p:xfrm>
          <a:off x="229354" y="1385045"/>
          <a:ext cx="11353045" cy="5472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8D3A50-865E-443B-97F5-CE2E08F4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277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10814050" y="-7938"/>
            <a:ext cx="12541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48046" y="2191679"/>
            <a:ext cx="9404350" cy="4608512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indent="44958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обеспечение сбалансированности бюджета;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безусловное исполнение целей и задач национальных проектов;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   обеспечение принятых социальных обязательств;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реализация «майских» Указов Президента РФ;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формирование гибкой и комплексной системы управления   бюджетными расходами;</a:t>
            </a:r>
          </a:p>
          <a:p>
            <a:pPr marL="447675" indent="-90488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  наращивание налогового потенциала.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defRPr/>
            </a:pP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504861" y="379806"/>
            <a:ext cx="9510573" cy="13255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n w="158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Приоритеты бюджетной политики  на 2021 год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077" y="639138"/>
            <a:ext cx="9505056" cy="96552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ln>
                  <a:solidFill>
                    <a:srgbClr val="385723"/>
                  </a:solidFill>
                </a:ln>
                <a:solidFill>
                  <a:srgbClr val="2F5597"/>
                </a:solidFill>
              </a:rPr>
              <a:t>Структура доходов областного бюджета в 2017-2021 гг.</a:t>
            </a:r>
            <a:endParaRPr lang="ru-RU" sz="25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466869"/>
              </p:ext>
            </p:extLst>
          </p:nvPr>
        </p:nvGraphicFramePr>
        <p:xfrm>
          <a:off x="1239955" y="2058692"/>
          <a:ext cx="10155538" cy="44094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4210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3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6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3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36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36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17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2017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- </a:t>
                      </a:r>
                      <a:r>
                        <a:rPr lang="ru-RU" sz="1600" b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78 249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93 655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101 847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103 133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88 435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1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ru-RU" sz="1600" b="0" i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Собственные налоговые и неналоговые   доходы </a:t>
                      </a:r>
                      <a:endParaRPr lang="ru-RU" sz="1600" b="0" i="1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60 602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73 492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77 454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69 971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74 011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8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Дотации</a:t>
                      </a: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0" i="1" u="none" strike="noStrike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456</a:t>
                      </a:r>
                      <a:endParaRPr lang="ru-RU" sz="1600" b="0" i="1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5 990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4 590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7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Межбюджетные трансферты </a:t>
                      </a:r>
                    </a:p>
                  </a:txBody>
                  <a:tcPr marL="8989" marR="8989" marT="89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14 191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14 173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21 262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28 572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13 463</a:t>
                      </a:r>
                    </a:p>
                  </a:txBody>
                  <a:tcPr marL="8989" marR="8989" marT="898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153889"/>
            <a:ext cx="1296145" cy="1143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44664" y="1729157"/>
            <a:ext cx="11521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80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368" y="325934"/>
            <a:ext cx="9505056" cy="96552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>
                <a:ln>
                  <a:solidFill>
                    <a:srgbClr val="385723"/>
                  </a:solidFill>
                </a:ln>
                <a:solidFill>
                  <a:srgbClr val="2F5597"/>
                </a:solidFill>
              </a:rPr>
              <a:t>Структура доходов бюджета Шебекинского городского округа  в 2020-2021 гг.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2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Объект 9"/>
          <p:cNvGraphicFramePr>
            <a:graphicFrameLocks/>
          </p:cNvGraphicFramePr>
          <p:nvPr/>
        </p:nvGraphicFramePr>
        <p:xfrm>
          <a:off x="-100013" y="182563"/>
          <a:ext cx="6505576" cy="671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Chart" r:id="rId5" imgW="6511092" imgH="6724471" progId="Excel.Chart.8">
                  <p:embed/>
                </p:oleObj>
              </mc:Choice>
              <mc:Fallback>
                <p:oleObj name="Chart" r:id="rId5" imgW="6511092" imgH="672447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0013" y="182563"/>
                        <a:ext cx="6505576" cy="671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16188" y="5948363"/>
            <a:ext cx="7620000" cy="369887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         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1475" y="6256338"/>
            <a:ext cx="1911350" cy="36830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- 104 млн.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9038" y="6267450"/>
            <a:ext cx="2039937" cy="36988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 млн. руб.</a:t>
            </a:r>
          </a:p>
        </p:txBody>
      </p:sp>
      <p:graphicFrame>
        <p:nvGraphicFramePr>
          <p:cNvPr id="12297" name="Объект 9"/>
          <p:cNvGraphicFramePr>
            <a:graphicFrameLocks/>
          </p:cNvGraphicFramePr>
          <p:nvPr/>
        </p:nvGraphicFramePr>
        <p:xfrm>
          <a:off x="6332538" y="644525"/>
          <a:ext cx="6397625" cy="726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Chart" r:id="rId7" imgW="6407451" imgH="7273158" progId="Excel.Chart.8">
                  <p:embed/>
                </p:oleObj>
              </mc:Choice>
              <mc:Fallback>
                <p:oleObj name="Chart" r:id="rId7" imgW="6407451" imgH="727315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538" y="644525"/>
                        <a:ext cx="6397625" cy="726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02513" y="6267450"/>
            <a:ext cx="1979612" cy="36988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- 404 млн. руб.</a:t>
            </a:r>
          </a:p>
        </p:txBody>
      </p:sp>
      <p:sp>
        <p:nvSpPr>
          <p:cNvPr id="12299" name="TextBox 4"/>
          <p:cNvSpPr txBox="1">
            <a:spLocks noChangeArrowheads="1"/>
          </p:cNvSpPr>
          <p:nvPr/>
        </p:nvSpPr>
        <p:spPr bwMode="auto">
          <a:xfrm>
            <a:off x="8647113" y="2065338"/>
            <a:ext cx="1604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3 204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01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40262f94-9f35-4ac3-9a90-690165a166b7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a4f35948-e619-41b3-aa29-22878b09cfd2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9627</TotalTime>
  <Words>1782</Words>
  <Application>Microsoft Office PowerPoint</Application>
  <PresentationFormat>Произвольный</PresentationFormat>
  <Paragraphs>622</Paragraphs>
  <Slides>21</Slides>
  <Notes>8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Шаблон в оформлении «Облачный шкипер»</vt:lpstr>
      <vt:lpstr>Chart</vt:lpstr>
      <vt:lpstr>Worksheet</vt:lpstr>
      <vt:lpstr>БЮДЖЕТ  ДЛЯ ГРАЖДАН  2022</vt:lpstr>
      <vt:lpstr>Презентация PowerPoint</vt:lpstr>
      <vt:lpstr>Презентация PowerPoint</vt:lpstr>
      <vt:lpstr>Презентация PowerPoint</vt:lpstr>
      <vt:lpstr>Презентация PowerPoint</vt:lpstr>
      <vt:lpstr>  Доходы бюджета Доходы бюджета –безвозмездные и безвозвратные поступления денежных средств в бюджет  </vt:lpstr>
      <vt:lpstr>Приоритеты бюджетной политики  на 2021 год</vt:lpstr>
      <vt:lpstr>Структура доходов областного бюджета в 2017-2021 гг.</vt:lpstr>
      <vt:lpstr>Структура доходов бюджета Шебекинского городского округа  в 2020-2021 гг.</vt:lpstr>
      <vt:lpstr>Структура собственных налоговых  и неналоговых доходов  бюджета по прогнозу на 2021 год</vt:lpstr>
      <vt:lpstr>Динамика и удельный вес налоговых и неналоговых доходов   бюджета  Шебекинского городского округа в 2020 – 2021 гг.</vt:lpstr>
      <vt:lpstr>Презентация PowerPoint</vt:lpstr>
      <vt:lpstr>Презентация PowerPoint</vt:lpstr>
      <vt:lpstr>Основные особенности изменений налоговой системы на 2021 год</vt:lpstr>
      <vt:lpstr>Структура доходов бюджета Шебекинского городского округа  в 2020-2023 гг.</vt:lpstr>
      <vt:lpstr>Бюджет Шебекинского городского округа 2019-2023 гг.</vt:lpstr>
      <vt:lpstr>Презентация PowerPoint</vt:lpstr>
      <vt:lpstr>Параметры бюджета Шебекинского городского округа на 2021 год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Борох Оксана Николаевна</dc:creator>
  <cp:lastModifiedBy>Luneva_312</cp:lastModifiedBy>
  <cp:revision>822</cp:revision>
  <cp:lastPrinted>2020-11-17T11:27:19Z</cp:lastPrinted>
  <dcterms:created xsi:type="dcterms:W3CDTF">2018-10-10T14:53:25Z</dcterms:created>
  <dcterms:modified xsi:type="dcterms:W3CDTF">2023-01-04T11:56:25Z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