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  <p:sldMasterId id="2147484296" r:id="rId2"/>
  </p:sldMasterIdLst>
  <p:notesMasterIdLst>
    <p:notesMasterId r:id="rId31"/>
  </p:notesMasterIdLst>
  <p:handoutMasterIdLst>
    <p:handoutMasterId r:id="rId32"/>
  </p:handoutMasterIdLst>
  <p:sldIdLst>
    <p:sldId id="444" r:id="rId3"/>
    <p:sldId id="446" r:id="rId4"/>
    <p:sldId id="454" r:id="rId5"/>
    <p:sldId id="456" r:id="rId6"/>
    <p:sldId id="457" r:id="rId7"/>
    <p:sldId id="443" r:id="rId8"/>
    <p:sldId id="439" r:id="rId9"/>
    <p:sldId id="440" r:id="rId10"/>
    <p:sldId id="441" r:id="rId11"/>
    <p:sldId id="442" r:id="rId12"/>
    <p:sldId id="415" r:id="rId13"/>
    <p:sldId id="427" r:id="rId14"/>
    <p:sldId id="430" r:id="rId15"/>
    <p:sldId id="380" r:id="rId16"/>
    <p:sldId id="341" r:id="rId17"/>
    <p:sldId id="340" r:id="rId18"/>
    <p:sldId id="400" r:id="rId19"/>
    <p:sldId id="401" r:id="rId20"/>
    <p:sldId id="405" r:id="rId21"/>
    <p:sldId id="387" r:id="rId22"/>
    <p:sldId id="388" r:id="rId23"/>
    <p:sldId id="389" r:id="rId24"/>
    <p:sldId id="407" r:id="rId25"/>
    <p:sldId id="381" r:id="rId26"/>
    <p:sldId id="392" r:id="rId27"/>
    <p:sldId id="409" r:id="rId28"/>
    <p:sldId id="410" r:id="rId29"/>
    <p:sldId id="411" r:id="rId30"/>
  </p:sldIdLst>
  <p:sldSz cx="9144000" cy="6858000" type="screen4x3"/>
  <p:notesSz cx="6797675" cy="9928225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92F7"/>
    <a:srgbClr val="00FF00"/>
    <a:srgbClr val="FF6600"/>
    <a:srgbClr val="3333FF"/>
    <a:srgbClr val="FF66FF"/>
    <a:srgbClr val="00FFFF"/>
    <a:srgbClr val="66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291" autoAdjust="0"/>
  </p:normalViewPr>
  <p:slideViewPr>
    <p:cSldViewPr>
      <p:cViewPr>
        <p:scale>
          <a:sx n="117" d="100"/>
          <a:sy n="117" d="100"/>
        </p:scale>
        <p:origin x="-161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92.168.88.84\3Level\&#1041;&#1102;&#1076;&#1078;&#1077;&#1090;&#1085;&#1099;&#1081;%20&#1086;&#1090;&#1076;&#1077;&#1083;\&#1045;&#1074;&#1076;&#1086;&#1082;&#1080;&#1084;&#1086;&#1074;\&#1076;&#1080;&#1072;&#1075;&#1088;&#1072;&#1084;&#1084;&#1072;%20&#1073;&#1102;&#1076;&#1078;&#1077;&#1090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43344145010681E-3"/>
          <c:y val="3.125E-2"/>
          <c:w val="0.95416666666666672"/>
          <c:h val="0.78928789370078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том числе разовые поступления</c:v>
                </c:pt>
              </c:strCache>
            </c:strRef>
          </c:tx>
          <c:spPr>
            <a:solidFill>
              <a:srgbClr val="00FF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952000454454451E-4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E3-4350-98E0-C80BB7246227}"/>
                </c:ext>
              </c:extLst>
            </c:dLbl>
            <c:dLbl>
              <c:idx val="1"/>
              <c:layout>
                <c:manualLayout>
                  <c:x val="0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3-4350-98E0-C80BB7246227}"/>
                </c:ext>
              </c:extLst>
            </c:dLbl>
            <c:dLbl>
              <c:idx val="2"/>
              <c:layout>
                <c:manualLayout>
                  <c:x val="-3.0941509395459757E-3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E3-4350-98E0-C80BB7246227}"/>
                </c:ext>
              </c:extLst>
            </c:dLbl>
            <c:dLbl>
              <c:idx val="3"/>
              <c:layout>
                <c:manualLayout>
                  <c:x val="7.0043344145010681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E3-4350-98E0-C80BB7246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факт 2021</c:v>
                </c:pt>
                <c:pt idx="3">
                  <c:v>план 2022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67.900000000000006</c:v>
                </c:pt>
                <c:pt idx="1">
                  <c:v>180</c:v>
                </c:pt>
                <c:pt idx="2">
                  <c:v>167.7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E-459F-8068-509E46398D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647748713160385E-3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3D-4F03-BB5A-7AD46E092083}"/>
                </c:ext>
              </c:extLst>
            </c:dLbl>
            <c:dLbl>
              <c:idx val="1"/>
              <c:layout>
                <c:manualLayout>
                  <c:x val="-3.9716230697405585E-3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D-4F03-BB5A-7AD46E092083}"/>
                </c:ext>
              </c:extLst>
            </c:dLbl>
            <c:dLbl>
              <c:idx val="2"/>
              <c:layout>
                <c:manualLayout>
                  <c:x val="-8.2512162447612274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3D-4F03-BB5A-7AD46E092083}"/>
                </c:ext>
              </c:extLst>
            </c:dLbl>
            <c:dLbl>
              <c:idx val="3"/>
              <c:layout>
                <c:manualLayout>
                  <c:x val="-8.4052012974012817E-3"/>
                  <c:y val="3.1249999999998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3D-4F03-BB5A-7AD46E092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факт 2021</c:v>
                </c:pt>
                <c:pt idx="3">
                  <c:v>план 2022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988.3</c:v>
                </c:pt>
                <c:pt idx="1">
                  <c:v>1156.5999999999999</c:v>
                </c:pt>
                <c:pt idx="2">
                  <c:v>1234.2</c:v>
                </c:pt>
                <c:pt idx="3">
                  <c:v>1129.9000000000001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9E-459F-8068-509E46398D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поступления из других уровней бюджета</c:v>
                </c:pt>
              </c:strCache>
            </c:strRef>
          </c:tx>
          <c:spPr>
            <a:solidFill>
              <a:srgbClr val="3792F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398505264005498E-4"/>
                  <c:y val="9.3749999999999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3D-4F03-BB5A-7AD46E092083}"/>
                </c:ext>
              </c:extLst>
            </c:dLbl>
            <c:dLbl>
              <c:idx val="1"/>
              <c:layout>
                <c:manualLayout>
                  <c:x val="-2.647748713160372E-3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3D-4F03-BB5A-7AD46E092083}"/>
                </c:ext>
              </c:extLst>
            </c:dLbl>
            <c:dLbl>
              <c:idx val="2"/>
              <c:layout>
                <c:manualLayout>
                  <c:x val="-3.4636709440905205E-3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3D-4F03-BB5A-7AD46E092083}"/>
                </c:ext>
              </c:extLst>
            </c:dLbl>
            <c:dLbl>
              <c:idx val="3"/>
              <c:layout>
                <c:manualLayout>
                  <c:x val="9.5435435203553888E-4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3D-4F03-BB5A-7AD46E092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факт 2020</c:v>
                </c:pt>
                <c:pt idx="2">
                  <c:v>факт 2021</c:v>
                </c:pt>
                <c:pt idx="3">
                  <c:v>план 2022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2589.9</c:v>
                </c:pt>
                <c:pt idx="1">
                  <c:v>2587.8000000000002</c:v>
                </c:pt>
                <c:pt idx="2">
                  <c:v>2751.5</c:v>
                </c:pt>
                <c:pt idx="3">
                  <c:v>3508.4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9E-459F-8068-509E46398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639424"/>
        <c:axId val="110590144"/>
      </c:barChart>
      <c:catAx>
        <c:axId val="1216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590144"/>
        <c:crosses val="autoZero"/>
        <c:auto val="1"/>
        <c:lblAlgn val="ctr"/>
        <c:lblOffset val="100"/>
        <c:noMultiLvlLbl val="0"/>
      </c:catAx>
      <c:valAx>
        <c:axId val="11059014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216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358000626193"/>
          <c:y val="0"/>
          <c:w val="0.8119247963266103"/>
          <c:h val="0.89046440551738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имущ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5A-4202-952C-8BC19FE87C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5A-4202-952C-8BC19FE87C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63868</c:v>
                </c:pt>
                <c:pt idx="1">
                  <c:v>64317</c:v>
                </c:pt>
                <c:pt idx="2">
                  <c:v>65137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5A-4202-952C-8BC19FE87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4777984"/>
        <c:axId val="122353280"/>
      </c:barChart>
      <c:catAx>
        <c:axId val="1247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353280"/>
        <c:crosses val="autoZero"/>
        <c:auto val="1"/>
        <c:lblAlgn val="ctr"/>
        <c:lblOffset val="100"/>
        <c:noMultiLvlLbl val="0"/>
      </c:catAx>
      <c:valAx>
        <c:axId val="1223532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47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2902510811588"/>
          <c:y val="0"/>
          <c:w val="0.8119247963266103"/>
          <c:h val="0.9093006924483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имущ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717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B-4243-AAEF-8217BC3FFC11}"/>
              </c:ext>
            </c:extLst>
          </c:dPt>
          <c:dPt>
            <c:idx val="2"/>
            <c:invertIfNegative val="0"/>
            <c:bubble3D val="0"/>
            <c:spPr>
              <a:solidFill>
                <a:srgbClr val="FF717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8B-4243-AAEF-8217BC3FFC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7016</c:v>
                </c:pt>
                <c:pt idx="1">
                  <c:v>10521</c:v>
                </c:pt>
                <c:pt idx="2">
                  <c:v>9668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8B-4243-AAEF-8217BC3FFC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5819392"/>
        <c:axId val="122355008"/>
      </c:barChart>
      <c:catAx>
        <c:axId val="1258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355008"/>
        <c:crosses val="autoZero"/>
        <c:auto val="1"/>
        <c:lblAlgn val="ctr"/>
        <c:lblOffset val="100"/>
        <c:noMultiLvlLbl val="0"/>
      </c:catAx>
      <c:valAx>
        <c:axId val="122355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58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11384514435698E-2"/>
          <c:y val="0.12823449803149609"/>
          <c:w val="0.9151386154855643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28496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01.01.</c:v>
                </c:pt>
                <c:pt idx="1">
                  <c:v>01.02.</c:v>
                </c:pt>
                <c:pt idx="2">
                  <c:v>01.03.</c:v>
                </c:pt>
                <c:pt idx="3">
                  <c:v>01.04.</c:v>
                </c:pt>
                <c:pt idx="4">
                  <c:v>01.05.</c:v>
                </c:pt>
                <c:pt idx="5">
                  <c:v>01.06.</c:v>
                </c:pt>
                <c:pt idx="6">
                  <c:v>01.07.</c:v>
                </c:pt>
                <c:pt idx="7">
                  <c:v>01.08.</c:v>
                </c:pt>
                <c:pt idx="8">
                  <c:v>01.09.</c:v>
                </c:pt>
                <c:pt idx="9">
                  <c:v>01.10.</c:v>
                </c:pt>
                <c:pt idx="10">
                  <c:v>01.11.</c:v>
                </c:pt>
                <c:pt idx="11">
                  <c:v>01.12.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</c:v>
                </c:pt>
                <c:pt idx="1">
                  <c:v>25.6</c:v>
                </c:pt>
                <c:pt idx="2">
                  <c:v>25.6</c:v>
                </c:pt>
                <c:pt idx="3">
                  <c:v>17.899999999999999</c:v>
                </c:pt>
                <c:pt idx="4">
                  <c:v>18</c:v>
                </c:pt>
                <c:pt idx="5">
                  <c:v>21.4</c:v>
                </c:pt>
                <c:pt idx="6">
                  <c:v>12.2</c:v>
                </c:pt>
                <c:pt idx="7">
                  <c:v>15.7</c:v>
                </c:pt>
                <c:pt idx="8">
                  <c:v>12.6</c:v>
                </c:pt>
                <c:pt idx="9">
                  <c:v>11.6</c:v>
                </c:pt>
                <c:pt idx="10">
                  <c:v>10</c:v>
                </c:pt>
                <c:pt idx="11">
                  <c:v>9.3000000000000007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7E-492D-937A-95D0FAD35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8496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01.01.</c:v>
                </c:pt>
                <c:pt idx="1">
                  <c:v>01.02.</c:v>
                </c:pt>
                <c:pt idx="2">
                  <c:v>01.03.</c:v>
                </c:pt>
                <c:pt idx="3">
                  <c:v>01.04.</c:v>
                </c:pt>
                <c:pt idx="4">
                  <c:v>01.05.</c:v>
                </c:pt>
                <c:pt idx="5">
                  <c:v>01.06.</c:v>
                </c:pt>
                <c:pt idx="6">
                  <c:v>01.07.</c:v>
                </c:pt>
                <c:pt idx="7">
                  <c:v>01.08.</c:v>
                </c:pt>
                <c:pt idx="8">
                  <c:v>01.09.</c:v>
                </c:pt>
                <c:pt idx="9">
                  <c:v>01.10.</c:v>
                </c:pt>
                <c:pt idx="10">
                  <c:v>01.11.</c:v>
                </c:pt>
                <c:pt idx="11">
                  <c:v>01.12.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37</c:v>
                </c:pt>
                <c:pt idx="1">
                  <c:v>37</c:v>
                </c:pt>
                <c:pt idx="2">
                  <c:v>40.1</c:v>
                </c:pt>
                <c:pt idx="3">
                  <c:v>40.1</c:v>
                </c:pt>
                <c:pt idx="4">
                  <c:v>42.5</c:v>
                </c:pt>
                <c:pt idx="5">
                  <c:v>40.4</c:v>
                </c:pt>
                <c:pt idx="6">
                  <c:v>40.4</c:v>
                </c:pt>
                <c:pt idx="7">
                  <c:v>42.2</c:v>
                </c:pt>
                <c:pt idx="8">
                  <c:v>40.9</c:v>
                </c:pt>
                <c:pt idx="9">
                  <c:v>40.6</c:v>
                </c:pt>
                <c:pt idx="10">
                  <c:v>44.1</c:v>
                </c:pt>
                <c:pt idx="11">
                  <c:v>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7E-492D-937A-95D0FAD35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28544"/>
        <c:axId val="125339328"/>
      </c:lineChart>
      <c:catAx>
        <c:axId val="12682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339328"/>
        <c:crosses val="autoZero"/>
        <c:auto val="1"/>
        <c:lblAlgn val="ctr"/>
        <c:lblOffset val="100"/>
        <c:noMultiLvlLbl val="0"/>
      </c:catAx>
      <c:valAx>
        <c:axId val="125339328"/>
        <c:scaling>
          <c:orientation val="minMax"/>
        </c:scaling>
        <c:delete val="1"/>
        <c:axPos val="l"/>
        <c:majorGridlines>
          <c:spPr>
            <a:ln w="949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828544"/>
        <c:crosses val="autoZero"/>
        <c:crossBetween val="between"/>
      </c:valAx>
      <c:spPr>
        <a:noFill/>
        <a:ln w="25329">
          <a:noFill/>
        </a:ln>
      </c:spPr>
    </c:plotArea>
    <c:legend>
      <c:legendPos val="b"/>
      <c:layout>
        <c:manualLayout>
          <c:xMode val="edge"/>
          <c:yMode val="edge"/>
          <c:x val="0.27260839665784137"/>
          <c:y val="0.8986736885162081"/>
          <c:w val="0.43220988206168559"/>
          <c:h val="8.2976105259569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7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866807300336535"/>
          <c:y val="8.4250075111738404E-2"/>
          <c:w val="0.6913319269966347"/>
          <c:h val="0.91231801535686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2020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Услуги связи</c:v>
                </c:pt>
                <c:pt idx="1">
                  <c:v>Информационные услуги</c:v>
                </c:pt>
                <c:pt idx="2">
                  <c:v>Переселение из аварийного жилья</c:v>
                </c:pt>
                <c:pt idx="3">
                  <c:v>Охрана, видеонаблюдение</c:v>
                </c:pt>
                <c:pt idx="4">
                  <c:v>Транспорт (убытки, проезд льготной категории)</c:v>
                </c:pt>
                <c:pt idx="5">
                  <c:v>Текущий ремонт зданий и сооружений</c:v>
                </c:pt>
                <c:pt idx="6">
                  <c:v>ГСМ</c:v>
                </c:pt>
                <c:pt idx="7">
                  <c:v>Организация наружного освещения</c:v>
                </c:pt>
                <c:pt idx="8">
                  <c:v>Питание</c:v>
                </c:pt>
                <c:pt idx="9">
                  <c:v>Приобретение оборудования</c:v>
                </c:pt>
                <c:pt idx="10">
                  <c:v>Налоги и сборы</c:v>
                </c:pt>
                <c:pt idx="11">
                  <c:v>Благоустройство ШГО</c:v>
                </c:pt>
                <c:pt idx="12">
                  <c:v>Коммунальные услуги</c:v>
                </c:pt>
                <c:pt idx="13">
                  <c:v>Ремонт улично-дорожной сети</c:v>
                </c:pt>
                <c:pt idx="14">
                  <c:v>Капитальные вложения</c:v>
                </c:pt>
                <c:pt idx="15">
                  <c:v>Социальные выплаты</c:v>
                </c:pt>
                <c:pt idx="16">
                  <c:v>Оплата труда и начисления</c:v>
                </c:pt>
                <c:pt idx="17">
                  <c:v>Всего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13</c:v>
                </c:pt>
                <c:pt idx="5">
                  <c:v>19</c:v>
                </c:pt>
                <c:pt idx="6">
                  <c:v>24</c:v>
                </c:pt>
                <c:pt idx="7">
                  <c:v>35</c:v>
                </c:pt>
                <c:pt idx="8">
                  <c:v>40</c:v>
                </c:pt>
                <c:pt idx="9">
                  <c:v>60</c:v>
                </c:pt>
                <c:pt idx="10">
                  <c:v>71</c:v>
                </c:pt>
                <c:pt idx="11">
                  <c:v>136</c:v>
                </c:pt>
                <c:pt idx="12">
                  <c:v>145</c:v>
                </c:pt>
                <c:pt idx="13">
                  <c:v>217</c:v>
                </c:pt>
                <c:pt idx="14">
                  <c:v>464</c:v>
                </c:pt>
                <c:pt idx="15">
                  <c:v>465</c:v>
                </c:pt>
                <c:pt idx="16">
                  <c:v>1735</c:v>
                </c:pt>
                <c:pt idx="17">
                  <c:v>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532-45A0-BFAE-8DF58EBC8A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2021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Услуги связи</c:v>
                </c:pt>
                <c:pt idx="1">
                  <c:v>Информационные услуги</c:v>
                </c:pt>
                <c:pt idx="2">
                  <c:v>Переселение из аварийного жилья</c:v>
                </c:pt>
                <c:pt idx="3">
                  <c:v>Охрана, видеонаблюдение</c:v>
                </c:pt>
                <c:pt idx="4">
                  <c:v>Транспорт (убытки, проезд льготной категории)</c:v>
                </c:pt>
                <c:pt idx="5">
                  <c:v>Текущий ремонт зданий и сооружений</c:v>
                </c:pt>
                <c:pt idx="6">
                  <c:v>ГСМ</c:v>
                </c:pt>
                <c:pt idx="7">
                  <c:v>Организация наружного освещения</c:v>
                </c:pt>
                <c:pt idx="8">
                  <c:v>Питание</c:v>
                </c:pt>
                <c:pt idx="9">
                  <c:v>Приобретение оборудования</c:v>
                </c:pt>
                <c:pt idx="10">
                  <c:v>Налоги и сборы</c:v>
                </c:pt>
                <c:pt idx="11">
                  <c:v>Благоустройство ШГО</c:v>
                </c:pt>
                <c:pt idx="12">
                  <c:v>Коммунальные услуги</c:v>
                </c:pt>
                <c:pt idx="13">
                  <c:v>Ремонт улично-дорожной сети</c:v>
                </c:pt>
                <c:pt idx="14">
                  <c:v>Капитальные вложения</c:v>
                </c:pt>
                <c:pt idx="15">
                  <c:v>Социальные выплаты</c:v>
                </c:pt>
                <c:pt idx="16">
                  <c:v>Оплата труда и начисления</c:v>
                </c:pt>
                <c:pt idx="17">
                  <c:v>Всего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7</c:v>
                </c:pt>
                <c:pt idx="1">
                  <c:v>14</c:v>
                </c:pt>
                <c:pt idx="2">
                  <c:v>30</c:v>
                </c:pt>
                <c:pt idx="3">
                  <c:v>12</c:v>
                </c:pt>
                <c:pt idx="4">
                  <c:v>17</c:v>
                </c:pt>
                <c:pt idx="5">
                  <c:v>21</c:v>
                </c:pt>
                <c:pt idx="6">
                  <c:v>24</c:v>
                </c:pt>
                <c:pt idx="7">
                  <c:v>37</c:v>
                </c:pt>
                <c:pt idx="8">
                  <c:v>65</c:v>
                </c:pt>
                <c:pt idx="9">
                  <c:v>91</c:v>
                </c:pt>
                <c:pt idx="10">
                  <c:v>72</c:v>
                </c:pt>
                <c:pt idx="11">
                  <c:v>166</c:v>
                </c:pt>
                <c:pt idx="12">
                  <c:v>171</c:v>
                </c:pt>
                <c:pt idx="13">
                  <c:v>300</c:v>
                </c:pt>
                <c:pt idx="14">
                  <c:v>259</c:v>
                </c:pt>
                <c:pt idx="15">
                  <c:v>601</c:v>
                </c:pt>
                <c:pt idx="16">
                  <c:v>1934</c:v>
                </c:pt>
                <c:pt idx="17">
                  <c:v>4016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532-45A0-BFAE-8DF58EBC8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26548480"/>
        <c:axId val="58476224"/>
      </c:barChart>
      <c:catAx>
        <c:axId val="126548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8476224"/>
        <c:crosses val="autoZero"/>
        <c:auto val="1"/>
        <c:lblAlgn val="ctr"/>
        <c:lblOffset val="100"/>
        <c:noMultiLvlLbl val="0"/>
      </c:catAx>
      <c:valAx>
        <c:axId val="584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2654848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914972013614"/>
          <c:y val="0.84057623867258202"/>
          <c:w val="0.1854737434253087"/>
          <c:h val="0.1383656305204546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4536452808125"/>
          <c:y val="0.1290009017326148"/>
          <c:w val="0.4471395155866697"/>
          <c:h val="0.86693629187510302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E-41EB-8C49-C50BFE97D60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BAE-41EB-8C49-C50BFE97D60F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AE-41EB-8C49-C50BFE97D60F}"/>
              </c:ext>
            </c:extLst>
          </c:dPt>
          <c:dPt>
            <c:idx val="4"/>
            <c:bubble3D val="0"/>
            <c:spPr>
              <a:solidFill>
                <a:srgbClr val="3792F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AE-41EB-8C49-C50BFE97D60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BAE-41EB-8C49-C50BFE97D60F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AE-41EB-8C49-C50BFE97D60F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AE-41EB-8C49-C50BFE97D60F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AE-41EB-8C49-C50BFE97D60F}"/>
              </c:ext>
            </c:extLst>
          </c:dPt>
          <c:dPt>
            <c:idx val="9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AE-41EB-8C49-C50BFE97D60F}"/>
              </c:ext>
            </c:extLst>
          </c:dPt>
          <c:dLbls>
            <c:dLbl>
              <c:idx val="0"/>
              <c:layout>
                <c:manualLayout>
                  <c:x val="-2.8852265573185629E-2"/>
                  <c:y val="3.92064931904874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br>
                      <a:rPr lang="ru-RU" dirty="0"/>
                    </a:br>
                    <a:r>
                      <a:rPr lang="ru-RU" dirty="0"/>
                      <a:t>286</a:t>
                    </a:r>
                    <a:r>
                      <a:rPr lang="ru-RU" baseline="0" dirty="0"/>
                      <a:t> 034</a:t>
                    </a:r>
                    <a:r>
                      <a:rPr lang="ru-RU" dirty="0"/>
                      <a:t>; 7,1%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897083825702868"/>
                      <c:h val="0.1165650428322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BAE-41EB-8C49-C50BFE97D60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AE-41EB-8C49-C50BFE97D60F}"/>
                </c:ext>
              </c:extLst>
            </c:dLbl>
            <c:dLbl>
              <c:idx val="2"/>
              <c:layout>
                <c:manualLayout>
                  <c:x val="3.5582872946776957E-2"/>
                  <c:y val="5.39469587994074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Нац. безопасность и </a:t>
                    </a:r>
                    <a:r>
                      <a:rPr lang="ru-RU" dirty="0" err="1"/>
                      <a:t>правоохр</a:t>
                    </a:r>
                    <a:r>
                      <a:rPr lang="ru-RU" dirty="0"/>
                      <a:t>. деятельность; </a:t>
                    </a:r>
                  </a:p>
                  <a:p>
                    <a:r>
                      <a:rPr lang="ru-RU" dirty="0"/>
                      <a:t>21</a:t>
                    </a:r>
                    <a:r>
                      <a:rPr lang="ru-RU" baseline="0" dirty="0"/>
                      <a:t> 212</a:t>
                    </a:r>
                    <a:r>
                      <a:rPr lang="ru-RU" dirty="0"/>
                      <a:t>; 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7653602168041"/>
                      <c:h val="0.1165650428322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BAE-41EB-8C49-C50BFE97D60F}"/>
                </c:ext>
              </c:extLst>
            </c:dLbl>
            <c:dLbl>
              <c:idx val="3"/>
              <c:layout>
                <c:manualLayout>
                  <c:x val="-0.1272519383368178"/>
                  <c:y val="1.19654908359633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Нац. экономика; </a:t>
                    </a:r>
                  </a:p>
                  <a:p>
                    <a:r>
                      <a:rPr lang="ru-RU" dirty="0"/>
                      <a:t>474</a:t>
                    </a:r>
                    <a:r>
                      <a:rPr lang="ru-RU" baseline="0" dirty="0"/>
                      <a:t> 285</a:t>
                    </a:r>
                    <a:r>
                      <a:rPr lang="ru-RU" dirty="0"/>
                      <a:t>; 11,8%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AE-41EB-8C49-C50BFE97D60F}"/>
                </c:ext>
              </c:extLst>
            </c:dLbl>
            <c:dLbl>
              <c:idx val="4"/>
              <c:layout>
                <c:manualLayout>
                  <c:x val="-0.11419984467590499"/>
                  <c:y val="-0.114998998074872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ЖКХ; </a:t>
                    </a:r>
                    <a:br>
                      <a:rPr lang="ru-RU" dirty="0"/>
                    </a:br>
                    <a:r>
                      <a:rPr lang="ru-RU" dirty="0"/>
                      <a:t>327</a:t>
                    </a:r>
                    <a:r>
                      <a:rPr lang="ru-RU" baseline="0" dirty="0"/>
                      <a:t> 283</a:t>
                    </a:r>
                    <a:r>
                      <a:rPr lang="ru-RU" dirty="0"/>
                      <a:t>; 8,1%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BAE-41EB-8C49-C50BFE97D60F}"/>
                </c:ext>
              </c:extLst>
            </c:dLbl>
            <c:dLbl>
              <c:idx val="5"/>
              <c:layout>
                <c:manualLayout>
                  <c:x val="0"/>
                  <c:y val="-2.27231251476050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br>
                      <a:rPr lang="ru-RU" dirty="0"/>
                    </a:br>
                    <a:r>
                      <a:rPr lang="ru-RU" dirty="0"/>
                      <a:t>1</a:t>
                    </a:r>
                    <a:r>
                      <a:rPr lang="ru-RU" baseline="0" dirty="0"/>
                      <a:t> 102</a:t>
                    </a:r>
                    <a:r>
                      <a:rPr lang="ru-RU" dirty="0"/>
                      <a:t>;0%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871484814190596"/>
                      <c:h val="0.1165650428322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BBAE-41EB-8C49-C50BFE97D60F}"/>
                </c:ext>
              </c:extLst>
            </c:dLbl>
            <c:dLbl>
              <c:idx val="6"/>
              <c:layout>
                <c:manualLayout>
                  <c:x val="0.16628758433382271"/>
                  <c:y val="-0.248037300241177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1 720 357; 42,8%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BAE-41EB-8C49-C50BFE97D60F}"/>
                </c:ext>
              </c:extLst>
            </c:dLbl>
            <c:dLbl>
              <c:idx val="7"/>
              <c:layout>
                <c:manualLayout>
                  <c:x val="5.3181246387275234E-2"/>
                  <c:y val="8.42209316472364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283</a:t>
                    </a:r>
                    <a:r>
                      <a:rPr lang="ru-RU" baseline="0" dirty="0"/>
                      <a:t> 592</a:t>
                    </a:r>
                    <a:r>
                      <a:rPr lang="ru-RU" dirty="0"/>
                      <a:t>; </a:t>
                    </a:r>
                    <a:br>
                      <a:rPr lang="ru-RU" dirty="0"/>
                    </a:br>
                    <a:r>
                      <a:rPr lang="ru-RU" dirty="0"/>
                      <a:t>7,1%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BAE-41EB-8C49-C50BFE97D60F}"/>
                </c:ext>
              </c:extLst>
            </c:dLbl>
            <c:dLbl>
              <c:idx val="8"/>
              <c:layout>
                <c:manualLayout>
                  <c:x val="-4.7484952978288711E-3"/>
                  <c:y val="0.1704057260021040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Социальная политика; </a:t>
                    </a:r>
                  </a:p>
                  <a:p>
                    <a:r>
                      <a:rPr lang="ru-RU" sz="1400" dirty="0"/>
                      <a:t>760</a:t>
                    </a:r>
                    <a:r>
                      <a:rPr lang="ru-RU" sz="1400" baseline="0" dirty="0"/>
                      <a:t> 992</a:t>
                    </a:r>
                    <a:r>
                      <a:rPr lang="ru-RU" sz="1400" dirty="0"/>
                      <a:t>; 18,9%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39133393850181"/>
                      <c:h val="0.104928548678975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BBAE-41EB-8C49-C50BFE97D60F}"/>
                </c:ext>
              </c:extLst>
            </c:dLbl>
            <c:dLbl>
              <c:idx val="9"/>
              <c:layout>
                <c:manualLayout>
                  <c:x val="-7.0525328835516599E-2"/>
                  <c:y val="-5.91954362310439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br>
                      <a:rPr lang="ru-RU" dirty="0"/>
                    </a:br>
                    <a:r>
                      <a:rPr lang="ru-RU" dirty="0"/>
                      <a:t>131</a:t>
                    </a:r>
                    <a:r>
                      <a:rPr lang="ru-RU" baseline="0" dirty="0"/>
                      <a:t> 883</a:t>
                    </a:r>
                    <a:r>
                      <a:rPr lang="ru-RU" dirty="0"/>
                      <a:t>; 3,3%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36832607824719"/>
                      <c:h val="0.1165650428322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BBAE-41EB-8C49-C50BFE97D60F}"/>
                </c:ext>
              </c:extLst>
            </c:dLbl>
            <c:dLbl>
              <c:idx val="10"/>
              <c:layout>
                <c:manualLayout>
                  <c:x val="1.1337965815246117E-2"/>
                  <c:y val="-1.668473710200334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</a:p>
                  <a:p>
                    <a:r>
                      <a:rPr lang="ru-RU" dirty="0"/>
                      <a:t>1 110; 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65085024222896"/>
                      <c:h val="7.99822516120259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3-BBAE-41EB-8C49-C50BFE97D60F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BAE-41EB-8C49-C50BFE97D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'диаграмма (3)'!$A$48:$A$59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'диаграмма (3)'!$B$48:$B$59</c:f>
              <c:numCache>
                <c:formatCode>#,##0</c:formatCode>
                <c:ptCount val="12"/>
                <c:pt idx="0">
                  <c:v>267570</c:v>
                </c:pt>
                <c:pt idx="1">
                  <c:v>0</c:v>
                </c:pt>
                <c:pt idx="2">
                  <c:v>18065</c:v>
                </c:pt>
                <c:pt idx="3">
                  <c:v>375596</c:v>
                </c:pt>
                <c:pt idx="4">
                  <c:v>354909</c:v>
                </c:pt>
                <c:pt idx="5">
                  <c:v>6092</c:v>
                </c:pt>
                <c:pt idx="6">
                  <c:v>1721620</c:v>
                </c:pt>
                <c:pt idx="7">
                  <c:v>253524</c:v>
                </c:pt>
                <c:pt idx="8">
                  <c:v>597067</c:v>
                </c:pt>
                <c:pt idx="9">
                  <c:v>137383</c:v>
                </c:pt>
                <c:pt idx="10">
                  <c:v>1110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BBAE-41EB-8C49-C50BFE97D6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2"/>
      </c:pie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5298855682701"/>
          <c:y val="5.2372029780954114E-2"/>
          <c:w val="0.58569099961115434"/>
          <c:h val="0.8688065593721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31 453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10-4375-BDAF-43573CED7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60-4C81-A2F8-3039D55A16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36 978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10-4375-BDAF-43573CED7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36978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60-4C81-A2F8-3039D55A1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95840"/>
        <c:axId val="122290176"/>
      </c:barChart>
      <c:catAx>
        <c:axId val="133795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2290176"/>
        <c:crosses val="autoZero"/>
        <c:auto val="1"/>
        <c:lblAlgn val="ctr"/>
        <c:lblOffset val="100"/>
        <c:noMultiLvlLbl val="0"/>
      </c:catAx>
      <c:valAx>
        <c:axId val="12229017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337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5047867857558"/>
          <c:y val="3.4288995211825282E-2"/>
          <c:w val="0.69662714305254658"/>
          <c:h val="0.89824119159173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35 503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98-40A7-9EEB-A40BB169F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школ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35503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C3-42E6-ACB9-0E6E2F0505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40 997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98-40A7-9EEB-A40BB169F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школ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40997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C3-42E6-ACB9-0E6E2F050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82496"/>
        <c:axId val="58481408"/>
      </c:barChart>
      <c:catAx>
        <c:axId val="167082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8481408"/>
        <c:crosses val="autoZero"/>
        <c:auto val="1"/>
        <c:lblAlgn val="ctr"/>
        <c:lblOffset val="100"/>
        <c:noMultiLvlLbl val="0"/>
      </c:catAx>
      <c:valAx>
        <c:axId val="584814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670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5047867857558"/>
          <c:y val="3.4288995211825282E-2"/>
          <c:w val="0.85333361672945107"/>
          <c:h val="0.769739392166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Педагогические работники дополнительного образования</c:v>
                </c:pt>
                <c:pt idx="1">
                  <c:v>Педагогические работники музыкальных школ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37638</c:v>
                </c:pt>
                <c:pt idx="1">
                  <c:v>39562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1-4632-8CDC-4822FDA4D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Педагогические работники дополнительного образования</c:v>
                </c:pt>
                <c:pt idx="1">
                  <c:v>Педагогические работники музыкальных школ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42025</c:v>
                </c:pt>
                <c:pt idx="1">
                  <c:v>43673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1-4632-8CDC-4822FDA4D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53440"/>
        <c:axId val="122294784"/>
      </c:barChart>
      <c:catAx>
        <c:axId val="134653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2294784"/>
        <c:crosses val="autoZero"/>
        <c:auto val="1"/>
        <c:lblAlgn val="ctr"/>
        <c:lblOffset val="100"/>
        <c:noMultiLvlLbl val="0"/>
      </c:catAx>
      <c:valAx>
        <c:axId val="1222947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3465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79558752731176"/>
          <c:y val="3.7329903957031597E-2"/>
          <c:w val="0.58275145354219904"/>
          <c:h val="0.8688065593721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32085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10-443D-B4B1-F8EBE10331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34009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10-443D-B4B1-F8EBE1033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09440"/>
        <c:axId val="125887040"/>
      </c:barChart>
      <c:catAx>
        <c:axId val="166909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887040"/>
        <c:crosses val="autoZero"/>
        <c:auto val="1"/>
        <c:lblAlgn val="ctr"/>
        <c:lblOffset val="100"/>
        <c:noMultiLvlLbl val="0"/>
      </c:catAx>
      <c:valAx>
        <c:axId val="1258870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90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79558752731176"/>
          <c:y val="3.7329903957031597E-2"/>
          <c:w val="0.58275145354219904"/>
          <c:h val="0.8688065593721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10-443D-B4B1-F8EBE10331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детских садов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33911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10-443D-B4B1-F8EBE1033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88320"/>
        <c:axId val="51036736"/>
      </c:barChart>
      <c:catAx>
        <c:axId val="16728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036736"/>
        <c:crosses val="autoZero"/>
        <c:auto val="1"/>
        <c:lblAlgn val="ctr"/>
        <c:lblOffset val="100"/>
        <c:noMultiLvlLbl val="0"/>
      </c:catAx>
      <c:valAx>
        <c:axId val="510367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28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4776511530017"/>
          <c:y val="3.1726891167565857E-2"/>
          <c:w val="0.87329716668383084"/>
          <c:h val="0.796413166281433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том числе разовые доходы</c:v>
                </c:pt>
              </c:strCache>
            </c:strRef>
          </c:tx>
          <c:spPr>
            <a:solidFill>
              <a:srgbClr val="00FF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178617272152306E-3"/>
                  <c:y val="1.1005002856968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4-4369-9DD3-883582D52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Первоначальный 
план</c:v>
                </c:pt>
                <c:pt idx="1">
                  <c:v>Уточненный 
план</c:v>
                </c:pt>
                <c:pt idx="2">
                  <c:v>Факт поступления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26165.599999999999</c:v>
                </c:pt>
                <c:pt idx="1">
                  <c:v>153267</c:v>
                </c:pt>
                <c:pt idx="2">
                  <c:v>175649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5-4109-977B-11C712FFEB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1D1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Первоначальный 
план</c:v>
                </c:pt>
                <c:pt idx="1">
                  <c:v>Уточненный 
план</c:v>
                </c:pt>
                <c:pt idx="2">
                  <c:v>Факт поступления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986242</c:v>
                </c:pt>
                <c:pt idx="1">
                  <c:v>1198507</c:v>
                </c:pt>
                <c:pt idx="2">
                  <c:v>1234225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5-4109-977B-11C712FFEB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поступления из других уровней бюджета</c:v>
                </c:pt>
              </c:strCache>
            </c:strRef>
          </c:tx>
          <c:spPr>
            <a:solidFill>
              <a:srgbClr val="5BAD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8774119424150573E-3"/>
                  <c:y val="6.60300171418075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4-4369-9DD3-883582D52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Первоначальный 
план</c:v>
                </c:pt>
                <c:pt idx="1">
                  <c:v>Уточненный 
план</c:v>
                </c:pt>
                <c:pt idx="2">
                  <c:v>Факт поступления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2389877</c:v>
                </c:pt>
                <c:pt idx="1">
                  <c:v>2786025</c:v>
                </c:pt>
                <c:pt idx="2">
                  <c:v>2751511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5-4109-977B-11C712FFEB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170304"/>
        <c:axId val="122086528"/>
      </c:barChart>
      <c:catAx>
        <c:axId val="1231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086528"/>
        <c:crosses val="autoZero"/>
        <c:auto val="1"/>
        <c:lblAlgn val="ctr"/>
        <c:lblOffset val="100"/>
        <c:noMultiLvlLbl val="0"/>
      </c:catAx>
      <c:valAx>
        <c:axId val="122086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31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54577582146586"/>
          <c:y val="0.34418007366984771"/>
          <c:w val="0.20736936897465227"/>
          <c:h val="0.22395031342730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2962241741971"/>
          <c:y val="0"/>
          <c:w val="0.81373054676932954"/>
          <c:h val="0.81905114530307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63-43FB-8CB2-19A13D1865B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A63-43FB-8CB2-19A13D1865BF}"/>
              </c:ext>
            </c:extLst>
          </c:dPt>
          <c:dPt>
            <c:idx val="2"/>
            <c:bubble3D val="0"/>
            <c:spPr>
              <a:solidFill>
                <a:srgbClr val="3792F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63-43FB-8CB2-19A13D1865BF}"/>
              </c:ext>
            </c:extLst>
          </c:dPt>
          <c:dLbls>
            <c:dLbl>
              <c:idx val="0"/>
              <c:layout>
                <c:manualLayout>
                  <c:x val="-5.388713041920306E-2"/>
                  <c:y val="-3.94577487469822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63-43FB-8CB2-19A13D1865BF}"/>
                </c:ext>
              </c:extLst>
            </c:dLbl>
            <c:dLbl>
              <c:idx val="1"/>
              <c:layout>
                <c:manualLayout>
                  <c:x val="2.1111064329207901E-3"/>
                  <c:y val="-5.35246386992271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63-43FB-8CB2-19A13D1865BF}"/>
                </c:ext>
              </c:extLst>
            </c:dLbl>
            <c:dLbl>
              <c:idx val="2"/>
              <c:layout>
                <c:manualLayout>
                  <c:x val="8.9536880228307192E-2"/>
                  <c:y val="9.1880604642620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63-43FB-8CB2-19A13D186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Поступления из других уровней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1107765</c:v>
                </c:pt>
                <c:pt idx="1">
                  <c:v>126308</c:v>
                </c:pt>
                <c:pt idx="2">
                  <c:v>2751663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63-43FB-8CB2-19A13D1865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госпошлина</c:v>
                </c:pt>
                <c:pt idx="1">
                  <c:v>спецрежимы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9274</c:v>
                </c:pt>
                <c:pt idx="1">
                  <c:v>36181</c:v>
                </c:pt>
                <c:pt idx="2">
                  <c:v>41535</c:v>
                </c:pt>
                <c:pt idx="3">
                  <c:v>51275</c:v>
                </c:pt>
                <c:pt idx="4">
                  <c:v>156007</c:v>
                </c:pt>
                <c:pt idx="5">
                  <c:v>813493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7-4EA1-B25F-B02D521BE0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669504"/>
        <c:axId val="122092864"/>
        <c:axId val="0"/>
      </c:bar3DChart>
      <c:catAx>
        <c:axId val="123669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092864"/>
        <c:crosses val="autoZero"/>
        <c:auto val="1"/>
        <c:lblAlgn val="ctr"/>
        <c:lblOffset val="100"/>
        <c:noMultiLvlLbl val="0"/>
      </c:catAx>
      <c:valAx>
        <c:axId val="12209286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36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штрафы</c:v>
                </c:pt>
                <c:pt idx="1">
                  <c:v>НВОС</c:v>
                </c:pt>
                <c:pt idx="2">
                  <c:v>соц найм</c:v>
                </c:pt>
                <c:pt idx="3">
                  <c:v>прочие неналоговые</c:v>
                </c:pt>
                <c:pt idx="4">
                  <c:v>аренда имущества</c:v>
                </c:pt>
                <c:pt idx="5">
                  <c:v>продажа земли</c:v>
                </c:pt>
                <c:pt idx="6">
                  <c:v>компенсация затрат</c:v>
                </c:pt>
                <c:pt idx="7">
                  <c:v>аренда земли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2878</c:v>
                </c:pt>
                <c:pt idx="1">
                  <c:v>2930</c:v>
                </c:pt>
                <c:pt idx="2">
                  <c:v>4050</c:v>
                </c:pt>
                <c:pt idx="3">
                  <c:v>4121</c:v>
                </c:pt>
                <c:pt idx="4">
                  <c:v>4310</c:v>
                </c:pt>
                <c:pt idx="5">
                  <c:v>9523</c:v>
                </c:pt>
                <c:pt idx="6">
                  <c:v>33511</c:v>
                </c:pt>
                <c:pt idx="7">
                  <c:v>65137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0-40BD-A364-56499E817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579392"/>
        <c:axId val="123364480"/>
        <c:axId val="0"/>
      </c:bar3DChart>
      <c:catAx>
        <c:axId val="12357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364480"/>
        <c:crosses val="autoZero"/>
        <c:auto val="1"/>
        <c:lblAlgn val="ctr"/>
        <c:lblOffset val="100"/>
        <c:noMultiLvlLbl val="0"/>
      </c:catAx>
      <c:valAx>
        <c:axId val="12336448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35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924321581837741"/>
          <c:y val="9.4174490158224461E-2"/>
          <c:w val="0.55204040489361939"/>
          <c:h val="0.7329023974779447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92F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
межбюдж</c:v>
                </c:pt>
                <c:pt idx="1">
                  <c:v>субсидии</c:v>
                </c:pt>
                <c:pt idx="2">
                  <c:v>дотация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176670.1</c:v>
                </c:pt>
                <c:pt idx="1">
                  <c:v>406538</c:v>
                </c:pt>
                <c:pt idx="2">
                  <c:v>453250</c:v>
                </c:pt>
                <c:pt idx="3">
                  <c:v>1715053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4A-4687-BB4E-D917D15580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4461056"/>
        <c:axId val="123366208"/>
        <c:axId val="0"/>
      </c:bar3DChart>
      <c:catAx>
        <c:axId val="12446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366208"/>
        <c:crosses val="autoZero"/>
        <c:auto val="1"/>
        <c:lblAlgn val="l"/>
        <c:lblOffset val="100"/>
        <c:noMultiLvlLbl val="0"/>
      </c:catAx>
      <c:valAx>
        <c:axId val="12336620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44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2743006721213"/>
          <c:y val="4.1992688643060824E-3"/>
          <c:w val="0.85016060253261527"/>
          <c:h val="0.9076160849852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F2-446D-9E12-3FB188D68645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DF2-446D-9E12-3FB188D686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607294</c:v>
                </c:pt>
                <c:pt idx="1">
                  <c:v>768071</c:v>
                </c:pt>
                <c:pt idx="2">
                  <c:v>813493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2-446D-9E12-3FB188D686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2134528"/>
        <c:axId val="123368512"/>
      </c:barChart>
      <c:catAx>
        <c:axId val="1221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368512"/>
        <c:crosses val="autoZero"/>
        <c:auto val="1"/>
        <c:lblAlgn val="ctr"/>
        <c:lblOffset val="100"/>
        <c:noMultiLvlLbl val="0"/>
      </c:catAx>
      <c:valAx>
        <c:axId val="1233685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21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2896080163333"/>
          <c:y val="0"/>
          <c:w val="0.8119247963266103"/>
          <c:h val="0.9076160849852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имущ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C-4832-8195-1B78223DE6B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C-4832-8195-1B78223DE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191612</c:v>
                </c:pt>
                <c:pt idx="1">
                  <c:v>214757</c:v>
                </c:pt>
                <c:pt idx="2">
                  <c:v>207282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4C-4832-8195-1B78223DE6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2283008"/>
        <c:axId val="123370240"/>
      </c:barChart>
      <c:catAx>
        <c:axId val="122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370240"/>
        <c:crosses val="autoZero"/>
        <c:auto val="1"/>
        <c:lblAlgn val="ctr"/>
        <c:lblOffset val="100"/>
        <c:noMultiLvlLbl val="0"/>
      </c:catAx>
      <c:valAx>
        <c:axId val="123370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22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62A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 w="2539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99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Транспортные предприятия </c:v>
                </c:pt>
                <c:pt idx="1">
                  <c:v>Строительные организации</c:v>
                </c:pt>
                <c:pt idx="2">
                  <c:v>Торговые предприятия</c:v>
                </c:pt>
                <c:pt idx="3">
                  <c:v>Предприятия ЖКХ</c:v>
                </c:pt>
                <c:pt idx="4">
                  <c:v>Прочие предприятия , ИП, ФЛ</c:v>
                </c:pt>
                <c:pt idx="5">
                  <c:v>Производственные предприятия</c:v>
                </c:pt>
                <c:pt idx="6">
                  <c:v>Бюджетные, федеральные, 
областные учреждения</c:v>
                </c:pt>
                <c:pt idx="7">
                  <c:v>Предприятия АПК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0.1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3.9</c:v>
                </c:pt>
                <c:pt idx="4">
                  <c:v>14</c:v>
                </c:pt>
                <c:pt idx="5">
                  <c:v>20.6</c:v>
                </c:pt>
                <c:pt idx="6">
                  <c:v>26.7</c:v>
                </c:pt>
                <c:pt idx="7">
                  <c:v>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3-4697-B486-9CB7625AE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747264"/>
        <c:axId val="122350976"/>
      </c:barChart>
      <c:catAx>
        <c:axId val="12474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3" cap="flat" cmpd="tri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baseline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350976"/>
        <c:crosses val="autoZero"/>
        <c:auto val="1"/>
        <c:lblAlgn val="ctr"/>
        <c:lblOffset val="100"/>
        <c:noMultiLvlLbl val="0"/>
      </c:catAx>
      <c:valAx>
        <c:axId val="12235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74726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3D289-7387-42AC-8FA9-4BD62FF7D7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4155C-5248-483C-B133-5A32CA6C7521}">
      <dgm:prSet phldrT="[Текст]"/>
      <dgm:spPr>
        <a:xfrm>
          <a:off x="433454" y="8868"/>
          <a:ext cx="2316878" cy="862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Конституция Российской Федерации</a:t>
          </a:r>
        </a:p>
      </dgm:t>
    </dgm:pt>
    <dgm:pt modelId="{4DFE0549-5D23-4F0C-9584-4B0CCE48AD19}" type="parTrans" cxnId="{D3CA4217-19F9-4EF5-B6AE-A8D323B99BD3}">
      <dgm:prSet/>
      <dgm:spPr/>
      <dgm:t>
        <a:bodyPr/>
        <a:lstStyle/>
        <a:p>
          <a:endParaRPr lang="ru-RU"/>
        </a:p>
      </dgm:t>
    </dgm:pt>
    <dgm:pt modelId="{7B0A95DB-8650-4A01-9D6E-23C019DA199B}" type="sibTrans" cxnId="{D3CA4217-19F9-4EF5-B6AE-A8D323B99BD3}">
      <dgm:prSet/>
      <dgm:spPr/>
      <dgm:t>
        <a:bodyPr/>
        <a:lstStyle/>
        <a:p>
          <a:endParaRPr lang="ru-RU"/>
        </a:p>
      </dgm:t>
    </dgm:pt>
    <dgm:pt modelId="{15C1693A-346F-46CC-BC85-53744B48E2C9}">
      <dgm:prSet phldrT="[Текст]"/>
      <dgm:spPr>
        <a:xfrm>
          <a:off x="2982020" y="8868"/>
          <a:ext cx="2316878" cy="862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Бюджетный кодекс Российской Федерации</a:t>
          </a:r>
        </a:p>
      </dgm:t>
    </dgm:pt>
    <dgm:pt modelId="{D73428E7-44D9-4A6D-B09B-2ACBBFB04219}" type="parTrans" cxnId="{4CFD03CA-01E2-473D-89B3-92D2C9CFE78C}">
      <dgm:prSet/>
      <dgm:spPr/>
      <dgm:t>
        <a:bodyPr/>
        <a:lstStyle/>
        <a:p>
          <a:endParaRPr lang="ru-RU"/>
        </a:p>
      </dgm:t>
    </dgm:pt>
    <dgm:pt modelId="{6AB5FF04-7359-41D6-B9FB-C1CF8F9EB38B}" type="sibTrans" cxnId="{4CFD03CA-01E2-473D-89B3-92D2C9CFE78C}">
      <dgm:prSet/>
      <dgm:spPr/>
      <dgm:t>
        <a:bodyPr/>
        <a:lstStyle/>
        <a:p>
          <a:endParaRPr lang="ru-RU"/>
        </a:p>
      </dgm:t>
    </dgm:pt>
    <dgm:pt modelId="{F9ACBB46-51AC-43FF-8C2F-0292D48AD4BC}">
      <dgm:prSet phldrT="[Текст]"/>
      <dgm:spPr>
        <a:xfrm>
          <a:off x="5530587" y="2335"/>
          <a:ext cx="2316878" cy="87514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Налоговый кодекс Российской Федерации</a:t>
          </a:r>
        </a:p>
      </dgm:t>
    </dgm:pt>
    <dgm:pt modelId="{4E81A2ED-EFBD-419E-8CD2-FBD83D525776}" type="parTrans" cxnId="{4D65724B-586C-4CAA-BFEC-0AB135505558}">
      <dgm:prSet/>
      <dgm:spPr/>
      <dgm:t>
        <a:bodyPr/>
        <a:lstStyle/>
        <a:p>
          <a:endParaRPr lang="ru-RU"/>
        </a:p>
      </dgm:t>
    </dgm:pt>
    <dgm:pt modelId="{50511191-4954-4822-A74A-F475F884EAB4}" type="sibTrans" cxnId="{4D65724B-586C-4CAA-BFEC-0AB135505558}">
      <dgm:prSet/>
      <dgm:spPr/>
      <dgm:t>
        <a:bodyPr/>
        <a:lstStyle/>
        <a:p>
          <a:endParaRPr lang="ru-RU"/>
        </a:p>
      </dgm:t>
    </dgm:pt>
    <dgm:pt modelId="{6ED90D17-D0C2-455F-827E-B8384853D176}">
      <dgm:prSet phldrT="[Текст]"/>
      <dgm:spPr>
        <a:xfrm>
          <a:off x="1706046" y="1289240"/>
          <a:ext cx="4808403" cy="91050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Федеральный закон «Об общих принципах организации местного самоуправления в Российской Федерации»</a:t>
          </a:r>
        </a:p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 6 октября 2003 г. № 131-ФЗ</a:t>
          </a:r>
        </a:p>
      </dgm:t>
    </dgm:pt>
    <dgm:pt modelId="{98C0BCAF-F461-4B14-8CE5-2CAE8B39CF21}" type="parTrans" cxnId="{28B9DCA2-1B6D-48BE-816C-F78CA32BFAB5}">
      <dgm:prSet/>
      <dgm:spPr/>
      <dgm:t>
        <a:bodyPr/>
        <a:lstStyle/>
        <a:p>
          <a:endParaRPr lang="ru-RU"/>
        </a:p>
      </dgm:t>
    </dgm:pt>
    <dgm:pt modelId="{89F06BC3-F203-4A24-B8AA-A372384B125E}" type="sibTrans" cxnId="{28B9DCA2-1B6D-48BE-816C-F78CA32BFAB5}">
      <dgm:prSet/>
      <dgm:spPr/>
      <dgm:t>
        <a:bodyPr/>
        <a:lstStyle/>
        <a:p>
          <a:endParaRPr lang="ru-RU"/>
        </a:p>
      </dgm:t>
    </dgm:pt>
    <dgm:pt modelId="{804D747C-BF26-4B2E-A9D2-84EAD6BB69E1}">
      <dgm:prSet phldrT="[Текст]"/>
      <dgm:spPr>
        <a:xfrm>
          <a:off x="1699593" y="2374313"/>
          <a:ext cx="4821864" cy="672891"/>
        </a:xfrm>
        <a:solidFill>
          <a:srgbClr val="7030A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Закон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Белгородской области от 16 ноября 2007 года № 162 «О бюджетном устройстве и бюджетном процессе в Белгородской области»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8B8D5A-7BBE-4DCF-AA35-063E47033B24}" type="parTrans" cxnId="{050F79FA-ABB2-4125-A533-012864D5DEC2}">
      <dgm:prSet/>
      <dgm:spPr/>
      <dgm:t>
        <a:bodyPr/>
        <a:lstStyle/>
        <a:p>
          <a:endParaRPr lang="ru-RU"/>
        </a:p>
      </dgm:t>
    </dgm:pt>
    <dgm:pt modelId="{24C1C7C5-2C6A-46D8-8788-512E5D160C89}" type="sibTrans" cxnId="{050F79FA-ABB2-4125-A533-012864D5DEC2}">
      <dgm:prSet/>
      <dgm:spPr/>
      <dgm:t>
        <a:bodyPr/>
        <a:lstStyle/>
        <a:p>
          <a:endParaRPr lang="ru-RU"/>
        </a:p>
      </dgm:t>
    </dgm:pt>
    <dgm:pt modelId="{B62BA4B8-FCE7-4111-A598-52E1285F5C9C}">
      <dgm:prSet phldrT="[Текст]"/>
      <dgm:spPr>
        <a:xfrm>
          <a:off x="4688448" y="3525403"/>
          <a:ext cx="2316878" cy="1390127"/>
        </a:xfrm>
        <a:solidFill>
          <a:srgbClr val="39B15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Совета депутатов Шебекинского городского округа № 44 от 18 ноября 2018 года «Об утверждении Положения о бюджетном устройстве и бюджетном процессе в Шебекинском городском округе»</a:t>
          </a:r>
        </a:p>
      </dgm:t>
    </dgm:pt>
    <dgm:pt modelId="{315F4BF7-A921-4352-8F39-A1C61821AC10}" type="parTrans" cxnId="{90F6C764-69C3-4CDA-9D94-C9B460FD09AE}">
      <dgm:prSet/>
      <dgm:spPr/>
      <dgm:t>
        <a:bodyPr/>
        <a:lstStyle/>
        <a:p>
          <a:endParaRPr lang="ru-RU"/>
        </a:p>
      </dgm:t>
    </dgm:pt>
    <dgm:pt modelId="{2A02CBAA-2DB0-4FDC-9045-86C0471E092C}" type="sibTrans" cxnId="{90F6C764-69C3-4CDA-9D94-C9B460FD09AE}">
      <dgm:prSet/>
      <dgm:spPr/>
      <dgm:t>
        <a:bodyPr/>
        <a:lstStyle/>
        <a:p>
          <a:endParaRPr lang="ru-RU"/>
        </a:p>
      </dgm:t>
    </dgm:pt>
    <dgm:pt modelId="{982F59B4-5C40-487C-9DD8-CF88AA73225B}">
      <dgm:prSet phldrT="[Текст]"/>
      <dgm:spPr>
        <a:xfrm>
          <a:off x="936112" y="3528397"/>
          <a:ext cx="2316878" cy="1309068"/>
        </a:xfrm>
        <a:solidFill>
          <a:srgbClr val="39B15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Устав Шебекинского городского округа</a:t>
          </a:r>
        </a:p>
      </dgm:t>
    </dgm:pt>
    <dgm:pt modelId="{D2C38931-4CAA-44B7-9489-C9DD779D0E63}" type="parTrans" cxnId="{36CDE788-3C66-496F-A8FD-4D526CF4F808}">
      <dgm:prSet/>
      <dgm:spPr/>
      <dgm:t>
        <a:bodyPr/>
        <a:lstStyle/>
        <a:p>
          <a:endParaRPr lang="ru-RU"/>
        </a:p>
      </dgm:t>
    </dgm:pt>
    <dgm:pt modelId="{5260C3A8-B925-4421-B0F3-A3038AC0B54C}" type="sibTrans" cxnId="{36CDE788-3C66-496F-A8FD-4D526CF4F808}">
      <dgm:prSet/>
      <dgm:spPr/>
      <dgm:t>
        <a:bodyPr/>
        <a:lstStyle/>
        <a:p>
          <a:endParaRPr lang="ru-RU"/>
        </a:p>
      </dgm:t>
    </dgm:pt>
    <dgm:pt modelId="{0B61DB80-8D50-4C8B-94EB-CB843464BC67}" type="pres">
      <dgm:prSet presAssocID="{A493D289-7387-42AC-8FA9-4BD62FF7D7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DA273-4959-43CB-B8A6-40F704FF7D6A}" type="pres">
      <dgm:prSet presAssocID="{75D4155C-5248-483C-B133-5A32CA6C7521}" presName="node" presStyleLbl="node1" presStyleIdx="0" presStyleCnt="7" custScaleY="620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091493-2ACB-4132-A45B-136465E22B87}" type="pres">
      <dgm:prSet presAssocID="{7B0A95DB-8650-4A01-9D6E-23C019DA199B}" presName="sibTrans" presStyleCnt="0"/>
      <dgm:spPr/>
    </dgm:pt>
    <dgm:pt modelId="{6C44C277-9F8A-48B0-B6D8-32982DAE3343}" type="pres">
      <dgm:prSet presAssocID="{15C1693A-346F-46CC-BC85-53744B48E2C9}" presName="node" presStyleLbl="node1" presStyleIdx="1" presStyleCnt="7" custScaleY="620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231691E-0699-48F8-A4DE-084BCB441944}" type="pres">
      <dgm:prSet presAssocID="{6AB5FF04-7359-41D6-B9FB-C1CF8F9EB38B}" presName="sibTrans" presStyleCnt="0"/>
      <dgm:spPr/>
    </dgm:pt>
    <dgm:pt modelId="{B22F8D94-D038-4D1C-BE90-B8FA342C547E}" type="pres">
      <dgm:prSet presAssocID="{F9ACBB46-51AC-43FF-8C2F-0292D48AD4BC}" presName="node" presStyleLbl="node1" presStyleIdx="2" presStyleCnt="7" custScaleY="62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D1D21F7-20CD-4121-870D-9ACF41D1B22E}" type="pres">
      <dgm:prSet presAssocID="{50511191-4954-4822-A74A-F475F884EAB4}" presName="sibTrans" presStyleCnt="0"/>
      <dgm:spPr/>
    </dgm:pt>
    <dgm:pt modelId="{50B4A06F-00B6-48BB-BF16-BF37FE64D3C3}" type="pres">
      <dgm:prSet presAssocID="{6ED90D17-D0C2-455F-827E-B8384853D176}" presName="node" presStyleLbl="node1" presStyleIdx="3" presStyleCnt="7" custScaleX="207538" custScaleY="65498" custLinFactNeighborX="-1304" custLinFactNeighborY="12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72FA00-A6FB-424E-AF2B-7B321A58CAB2}" type="pres">
      <dgm:prSet presAssocID="{89F06BC3-F203-4A24-B8AA-A372384B125E}" presName="sibTrans" presStyleCnt="0"/>
      <dgm:spPr/>
    </dgm:pt>
    <dgm:pt modelId="{CE365C17-8ED2-4BB5-B542-815246EE6D53}" type="pres">
      <dgm:prSet presAssocID="{804D747C-BF26-4B2E-A9D2-84EAD6BB69E1}" presName="node" presStyleLbl="node1" presStyleIdx="4" presStyleCnt="7" custScaleX="208119" custScaleY="48405" custLinFactNeighborX="53708" custLinFactNeighborY="-140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7700DF-2B64-4960-93D1-E3C43031A3AA}" type="pres">
      <dgm:prSet presAssocID="{24C1C7C5-2C6A-46D8-8788-512E5D160C89}" presName="sibTrans" presStyleCnt="0"/>
      <dgm:spPr/>
    </dgm:pt>
    <dgm:pt modelId="{097CDA4A-E6A5-49D7-9FB8-A1E5F50B90E4}" type="pres">
      <dgm:prSet presAssocID="{982F59B4-5C40-487C-9DD8-CF88AA73225B}" presName="node" presStyleLbl="node1" presStyleIdx="5" presStyleCnt="7" custScaleY="94169" custLinFactX="-97364" custLinFactNeighborX="-100000" custLinFactNeighborY="918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0A73D04-361F-4DD4-85AE-B56D856AAEB7}" type="pres">
      <dgm:prSet presAssocID="{5260C3A8-B925-4421-B0F3-A3038AC0B54C}" presName="sibTrans" presStyleCnt="0"/>
      <dgm:spPr/>
    </dgm:pt>
    <dgm:pt modelId="{C0999326-5F4F-48E4-8048-D8488F14E46E}" type="pres">
      <dgm:prSet presAssocID="{B62BA4B8-FCE7-4111-A598-52E1285F5C9C}" presName="node" presStyleLbl="node1" presStyleIdx="6" presStyleCnt="7" custLinFactNeighborX="73652" custLinFactNeighborY="-191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3CA4217-19F9-4EF5-B6AE-A8D323B99BD3}" srcId="{A493D289-7387-42AC-8FA9-4BD62FF7D760}" destId="{75D4155C-5248-483C-B133-5A32CA6C7521}" srcOrd="0" destOrd="0" parTransId="{4DFE0549-5D23-4F0C-9584-4B0CCE48AD19}" sibTransId="{7B0A95DB-8650-4A01-9D6E-23C019DA199B}"/>
    <dgm:cxn modelId="{03A4E24F-DB51-4817-AD27-DDD7904C8A32}" type="presOf" srcId="{A493D289-7387-42AC-8FA9-4BD62FF7D760}" destId="{0B61DB80-8D50-4C8B-94EB-CB843464BC67}" srcOrd="0" destOrd="0" presId="urn:microsoft.com/office/officeart/2005/8/layout/default"/>
    <dgm:cxn modelId="{DF0AF98B-BED1-43E7-97DC-9195EAC8B634}" type="presOf" srcId="{6ED90D17-D0C2-455F-827E-B8384853D176}" destId="{50B4A06F-00B6-48BB-BF16-BF37FE64D3C3}" srcOrd="0" destOrd="0" presId="urn:microsoft.com/office/officeart/2005/8/layout/default"/>
    <dgm:cxn modelId="{90F6C764-69C3-4CDA-9D94-C9B460FD09AE}" srcId="{A493D289-7387-42AC-8FA9-4BD62FF7D760}" destId="{B62BA4B8-FCE7-4111-A598-52E1285F5C9C}" srcOrd="6" destOrd="0" parTransId="{315F4BF7-A921-4352-8F39-A1C61821AC10}" sibTransId="{2A02CBAA-2DB0-4FDC-9045-86C0471E092C}"/>
    <dgm:cxn modelId="{28B9DCA2-1B6D-48BE-816C-F78CA32BFAB5}" srcId="{A493D289-7387-42AC-8FA9-4BD62FF7D760}" destId="{6ED90D17-D0C2-455F-827E-B8384853D176}" srcOrd="3" destOrd="0" parTransId="{98C0BCAF-F461-4B14-8CE5-2CAE8B39CF21}" sibTransId="{89F06BC3-F203-4A24-B8AA-A372384B125E}"/>
    <dgm:cxn modelId="{36CDE788-3C66-496F-A8FD-4D526CF4F808}" srcId="{A493D289-7387-42AC-8FA9-4BD62FF7D760}" destId="{982F59B4-5C40-487C-9DD8-CF88AA73225B}" srcOrd="5" destOrd="0" parTransId="{D2C38931-4CAA-44B7-9489-C9DD779D0E63}" sibTransId="{5260C3A8-B925-4421-B0F3-A3038AC0B54C}"/>
    <dgm:cxn modelId="{39357BD2-D327-44E0-B6F7-B51F04468DF1}" type="presOf" srcId="{804D747C-BF26-4B2E-A9D2-84EAD6BB69E1}" destId="{CE365C17-8ED2-4BB5-B542-815246EE6D53}" srcOrd="0" destOrd="0" presId="urn:microsoft.com/office/officeart/2005/8/layout/default"/>
    <dgm:cxn modelId="{4D65724B-586C-4CAA-BFEC-0AB135505558}" srcId="{A493D289-7387-42AC-8FA9-4BD62FF7D760}" destId="{F9ACBB46-51AC-43FF-8C2F-0292D48AD4BC}" srcOrd="2" destOrd="0" parTransId="{4E81A2ED-EFBD-419E-8CD2-FBD83D525776}" sibTransId="{50511191-4954-4822-A74A-F475F884EAB4}"/>
    <dgm:cxn modelId="{3448EDEF-7904-41FD-A464-5D75E7436EDF}" type="presOf" srcId="{982F59B4-5C40-487C-9DD8-CF88AA73225B}" destId="{097CDA4A-E6A5-49D7-9FB8-A1E5F50B90E4}" srcOrd="0" destOrd="0" presId="urn:microsoft.com/office/officeart/2005/8/layout/default"/>
    <dgm:cxn modelId="{8783372E-ADEC-450C-8FB4-793A99387BD9}" type="presOf" srcId="{F9ACBB46-51AC-43FF-8C2F-0292D48AD4BC}" destId="{B22F8D94-D038-4D1C-BE90-B8FA342C547E}" srcOrd="0" destOrd="0" presId="urn:microsoft.com/office/officeart/2005/8/layout/default"/>
    <dgm:cxn modelId="{75C02D70-C064-4F25-A200-E3F7633A1647}" type="presOf" srcId="{75D4155C-5248-483C-B133-5A32CA6C7521}" destId="{026DA273-4959-43CB-B8A6-40F704FF7D6A}" srcOrd="0" destOrd="0" presId="urn:microsoft.com/office/officeart/2005/8/layout/default"/>
    <dgm:cxn modelId="{050F79FA-ABB2-4125-A533-012864D5DEC2}" srcId="{A493D289-7387-42AC-8FA9-4BD62FF7D760}" destId="{804D747C-BF26-4B2E-A9D2-84EAD6BB69E1}" srcOrd="4" destOrd="0" parTransId="{D48B8D5A-7BBE-4DCF-AA35-063E47033B24}" sibTransId="{24C1C7C5-2C6A-46D8-8788-512E5D160C89}"/>
    <dgm:cxn modelId="{D953BFBB-9386-49B6-B53B-07FB21E79571}" type="presOf" srcId="{15C1693A-346F-46CC-BC85-53744B48E2C9}" destId="{6C44C277-9F8A-48B0-B6D8-32982DAE3343}" srcOrd="0" destOrd="0" presId="urn:microsoft.com/office/officeart/2005/8/layout/default"/>
    <dgm:cxn modelId="{07D2BD3C-AA8C-45AC-9B22-0128EF6BC1FC}" type="presOf" srcId="{B62BA4B8-FCE7-4111-A598-52E1285F5C9C}" destId="{C0999326-5F4F-48E4-8048-D8488F14E46E}" srcOrd="0" destOrd="0" presId="urn:microsoft.com/office/officeart/2005/8/layout/default"/>
    <dgm:cxn modelId="{4CFD03CA-01E2-473D-89B3-92D2C9CFE78C}" srcId="{A493D289-7387-42AC-8FA9-4BD62FF7D760}" destId="{15C1693A-346F-46CC-BC85-53744B48E2C9}" srcOrd="1" destOrd="0" parTransId="{D73428E7-44D9-4A6D-B09B-2ACBBFB04219}" sibTransId="{6AB5FF04-7359-41D6-B9FB-C1CF8F9EB38B}"/>
    <dgm:cxn modelId="{78C42FEC-D861-4DE5-BB93-FE4CC59D7D0B}" type="presParOf" srcId="{0B61DB80-8D50-4C8B-94EB-CB843464BC67}" destId="{026DA273-4959-43CB-B8A6-40F704FF7D6A}" srcOrd="0" destOrd="0" presId="urn:microsoft.com/office/officeart/2005/8/layout/default"/>
    <dgm:cxn modelId="{C7D5EFD1-D56C-4CD5-8BBF-EE3C14092A8D}" type="presParOf" srcId="{0B61DB80-8D50-4C8B-94EB-CB843464BC67}" destId="{6C091493-2ACB-4132-A45B-136465E22B87}" srcOrd="1" destOrd="0" presId="urn:microsoft.com/office/officeart/2005/8/layout/default"/>
    <dgm:cxn modelId="{DC520AE3-C94E-4716-B651-E472C5C12BA4}" type="presParOf" srcId="{0B61DB80-8D50-4C8B-94EB-CB843464BC67}" destId="{6C44C277-9F8A-48B0-B6D8-32982DAE3343}" srcOrd="2" destOrd="0" presId="urn:microsoft.com/office/officeart/2005/8/layout/default"/>
    <dgm:cxn modelId="{43071185-6C92-46DC-817A-3656F5B0E60D}" type="presParOf" srcId="{0B61DB80-8D50-4C8B-94EB-CB843464BC67}" destId="{6231691E-0699-48F8-A4DE-084BCB441944}" srcOrd="3" destOrd="0" presId="urn:microsoft.com/office/officeart/2005/8/layout/default"/>
    <dgm:cxn modelId="{A1E60B65-0603-4F99-BD4C-0D2336D812A1}" type="presParOf" srcId="{0B61DB80-8D50-4C8B-94EB-CB843464BC67}" destId="{B22F8D94-D038-4D1C-BE90-B8FA342C547E}" srcOrd="4" destOrd="0" presId="urn:microsoft.com/office/officeart/2005/8/layout/default"/>
    <dgm:cxn modelId="{B1EE4042-5DD1-4493-BD50-90FAAA824C49}" type="presParOf" srcId="{0B61DB80-8D50-4C8B-94EB-CB843464BC67}" destId="{3D1D21F7-20CD-4121-870D-9ACF41D1B22E}" srcOrd="5" destOrd="0" presId="urn:microsoft.com/office/officeart/2005/8/layout/default"/>
    <dgm:cxn modelId="{CFCB0205-A745-4BAC-B3D2-F53EF0FB29C8}" type="presParOf" srcId="{0B61DB80-8D50-4C8B-94EB-CB843464BC67}" destId="{50B4A06F-00B6-48BB-BF16-BF37FE64D3C3}" srcOrd="6" destOrd="0" presId="urn:microsoft.com/office/officeart/2005/8/layout/default"/>
    <dgm:cxn modelId="{0EE3D4C7-F048-4AB4-84E5-48C8287EAAC8}" type="presParOf" srcId="{0B61DB80-8D50-4C8B-94EB-CB843464BC67}" destId="{4A72FA00-A6FB-424E-AF2B-7B321A58CAB2}" srcOrd="7" destOrd="0" presId="urn:microsoft.com/office/officeart/2005/8/layout/default"/>
    <dgm:cxn modelId="{12F3DA5E-115B-4A7D-B98B-B658868663A8}" type="presParOf" srcId="{0B61DB80-8D50-4C8B-94EB-CB843464BC67}" destId="{CE365C17-8ED2-4BB5-B542-815246EE6D53}" srcOrd="8" destOrd="0" presId="urn:microsoft.com/office/officeart/2005/8/layout/default"/>
    <dgm:cxn modelId="{F2E91623-ADE8-4F7B-8CEA-0F3B5F3D55B6}" type="presParOf" srcId="{0B61DB80-8D50-4C8B-94EB-CB843464BC67}" destId="{797700DF-2B64-4960-93D1-E3C43031A3AA}" srcOrd="9" destOrd="0" presId="urn:microsoft.com/office/officeart/2005/8/layout/default"/>
    <dgm:cxn modelId="{E2ACBB10-4B75-4E92-8031-800B33F1641C}" type="presParOf" srcId="{0B61DB80-8D50-4C8B-94EB-CB843464BC67}" destId="{097CDA4A-E6A5-49D7-9FB8-A1E5F50B90E4}" srcOrd="10" destOrd="0" presId="urn:microsoft.com/office/officeart/2005/8/layout/default"/>
    <dgm:cxn modelId="{B03C8FF7-3878-4293-9166-BC120ADB179B}" type="presParOf" srcId="{0B61DB80-8D50-4C8B-94EB-CB843464BC67}" destId="{F0A73D04-361F-4DD4-85AE-B56D856AAEB7}" srcOrd="11" destOrd="0" presId="urn:microsoft.com/office/officeart/2005/8/layout/default"/>
    <dgm:cxn modelId="{3C61D446-22C7-4DE0-8B84-A35F8A760180}" type="presParOf" srcId="{0B61DB80-8D50-4C8B-94EB-CB843464BC67}" destId="{C0999326-5F4F-48E4-8048-D8488F14E46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7A23E-24DC-4E49-B785-C6E1B765A72C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69EFF-8129-4A40-934F-8482D4242668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Публичные слушания по проекту  бюджета</a:t>
          </a:r>
        </a:p>
      </dgm:t>
    </dgm:pt>
    <dgm:pt modelId="{AC7BDA8A-6D83-4B29-8D9A-CD7043F845D3}" type="parTrans" cxnId="{8934E8AD-2CD2-428E-AA21-8C2BDB0AA62E}">
      <dgm:prSet/>
      <dgm:spPr/>
      <dgm:t>
        <a:bodyPr/>
        <a:lstStyle/>
        <a:p>
          <a:endParaRPr lang="ru-RU"/>
        </a:p>
      </dgm:t>
    </dgm:pt>
    <dgm:pt modelId="{1BA4F1D9-F15B-4696-8D0B-5BFEEE901A43}" type="sibTrans" cxnId="{8934E8AD-2CD2-428E-AA21-8C2BDB0AA62E}">
      <dgm:prSet/>
      <dgm:spPr/>
      <dgm:t>
        <a:bodyPr/>
        <a:lstStyle/>
        <a:p>
          <a:endParaRPr lang="ru-RU"/>
        </a:p>
      </dgm:t>
    </dgm:pt>
    <dgm:pt modelId="{3D817744-CC51-4A1D-B3B4-C210B7EB7710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Вынесение проекта бюджета на Совет депутатов </a:t>
          </a:r>
        </a:p>
        <a:p>
          <a:r>
            <a:rPr lang="ru-RU" b="1" dirty="0">
              <a:solidFill>
                <a:schemeClr val="bg1"/>
              </a:solidFill>
            </a:rPr>
            <a:t>до 15 ноября</a:t>
          </a:r>
        </a:p>
      </dgm:t>
    </dgm:pt>
    <dgm:pt modelId="{21EC0CE1-9D41-4AF5-9FCE-2E21F8CF719F}" type="parTrans" cxnId="{5D482730-15CE-4D7D-85C9-BC6B302CAD47}">
      <dgm:prSet/>
      <dgm:spPr/>
      <dgm:t>
        <a:bodyPr/>
        <a:lstStyle/>
        <a:p>
          <a:endParaRPr lang="ru-RU"/>
        </a:p>
      </dgm:t>
    </dgm:pt>
    <dgm:pt modelId="{8F07FAB2-9F07-4312-9D8C-A978F64E7EB5}" type="sibTrans" cxnId="{5D482730-15CE-4D7D-85C9-BC6B302CAD47}">
      <dgm:prSet/>
      <dgm:spPr/>
      <dgm:t>
        <a:bodyPr/>
        <a:lstStyle/>
        <a:p>
          <a:endParaRPr lang="ru-RU"/>
        </a:p>
      </dgm:t>
    </dgm:pt>
    <dgm:pt modelId="{346BF1CB-3E6B-4475-BF68-82327E6FC958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Рассмотрение проекта бюджета в первом чтении </a:t>
          </a:r>
        </a:p>
        <a:p>
          <a:r>
            <a:rPr lang="ru-RU" b="1" dirty="0">
              <a:solidFill>
                <a:schemeClr val="bg1"/>
              </a:solidFill>
            </a:rPr>
            <a:t>до 10 декабря</a:t>
          </a:r>
        </a:p>
      </dgm:t>
    </dgm:pt>
    <dgm:pt modelId="{31A89423-F7D1-41EA-8AA3-79F7E56B6F65}" type="parTrans" cxnId="{0D87CA3D-0E16-4C7B-B715-CB20D78FD7F8}">
      <dgm:prSet/>
      <dgm:spPr/>
      <dgm:t>
        <a:bodyPr/>
        <a:lstStyle/>
        <a:p>
          <a:endParaRPr lang="ru-RU"/>
        </a:p>
      </dgm:t>
    </dgm:pt>
    <dgm:pt modelId="{8351FC17-EF47-411B-B4F6-B346F9AAB557}" type="sibTrans" cxnId="{0D87CA3D-0E16-4C7B-B715-CB20D78FD7F8}">
      <dgm:prSet/>
      <dgm:spPr/>
      <dgm:t>
        <a:bodyPr/>
        <a:lstStyle/>
        <a:p>
          <a:endParaRPr lang="ru-RU"/>
        </a:p>
      </dgm:t>
    </dgm:pt>
    <dgm:pt modelId="{486DFF4C-4D0F-4B29-A4C0-D67971FC08C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Публичные слушания по отчету об исполнении бюджета</a:t>
          </a:r>
        </a:p>
      </dgm:t>
    </dgm:pt>
    <dgm:pt modelId="{1696E1E1-B9D3-4352-8903-584040C41DE4}" type="parTrans" cxnId="{A2A3110F-E340-4F8A-BC29-7FAE3206BD4A}">
      <dgm:prSet/>
      <dgm:spPr/>
      <dgm:t>
        <a:bodyPr/>
        <a:lstStyle/>
        <a:p>
          <a:endParaRPr lang="ru-RU"/>
        </a:p>
      </dgm:t>
    </dgm:pt>
    <dgm:pt modelId="{EED08947-68D8-4BB2-9481-DC0AE352542D}" type="sibTrans" cxnId="{A2A3110F-E340-4F8A-BC29-7FAE3206BD4A}">
      <dgm:prSet/>
      <dgm:spPr/>
      <dgm:t>
        <a:bodyPr/>
        <a:lstStyle/>
        <a:p>
          <a:endParaRPr lang="ru-RU"/>
        </a:p>
      </dgm:t>
    </dgm:pt>
    <dgm:pt modelId="{F0AD4088-64E4-4A02-A6DA-D960FC86201C}">
      <dgm:prSet phldrT="[Текст]"/>
      <dgm:spPr/>
      <dgm:t>
        <a:bodyPr/>
        <a:lstStyle/>
        <a:p>
          <a:r>
            <a:rPr lang="ru-RU" b="1" dirty="0"/>
            <a:t>Утверждение отчета об исполнении бюджета</a:t>
          </a:r>
        </a:p>
      </dgm:t>
    </dgm:pt>
    <dgm:pt modelId="{2F3157F4-6E02-4582-9D2D-AFD1B45A24B7}" type="parTrans" cxnId="{BA16DA62-9EC8-455E-A0FA-4C85F3D6815B}">
      <dgm:prSet/>
      <dgm:spPr/>
      <dgm:t>
        <a:bodyPr/>
        <a:lstStyle/>
        <a:p>
          <a:endParaRPr lang="ru-RU"/>
        </a:p>
      </dgm:t>
    </dgm:pt>
    <dgm:pt modelId="{2CD59DD1-A12E-4F90-9EF3-19DD6B211F61}" type="sibTrans" cxnId="{BA16DA62-9EC8-455E-A0FA-4C85F3D6815B}">
      <dgm:prSet/>
      <dgm:spPr/>
      <dgm:t>
        <a:bodyPr/>
        <a:lstStyle/>
        <a:p>
          <a:endParaRPr lang="ru-RU"/>
        </a:p>
      </dgm:t>
    </dgm:pt>
    <dgm:pt modelId="{1AA93580-CF63-45C8-BB97-A0425A1DA1FC}">
      <dgm:prSet phldrT="[Текст]"/>
      <dgm:spPr/>
      <dgm:t>
        <a:bodyPr/>
        <a:lstStyle/>
        <a:p>
          <a:r>
            <a:rPr lang="ru-RU" b="1" dirty="0"/>
            <a:t>Вынесение отчета на Совет депутатов</a:t>
          </a:r>
        </a:p>
        <a:p>
          <a:r>
            <a:rPr lang="ru-RU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b="1" dirty="0">
              <a:solidFill>
                <a:srgbClr val="FFFF00"/>
              </a:solidFill>
            </a:rPr>
            <a:t>до 1 мая</a:t>
          </a:r>
        </a:p>
      </dgm:t>
    </dgm:pt>
    <dgm:pt modelId="{5B5A6D95-848A-45E6-95BC-BD9C7A5F542D}" type="parTrans" cxnId="{5EC6F0A9-0636-45BD-A1B7-1631A4CC1D68}">
      <dgm:prSet/>
      <dgm:spPr/>
      <dgm:t>
        <a:bodyPr/>
        <a:lstStyle/>
        <a:p>
          <a:endParaRPr lang="ru-RU"/>
        </a:p>
      </dgm:t>
    </dgm:pt>
    <dgm:pt modelId="{07DCCD34-FB8A-4DEF-A3ED-41890DEB47ED}" type="sibTrans" cxnId="{5EC6F0A9-0636-45BD-A1B7-1631A4CC1D68}">
      <dgm:prSet/>
      <dgm:spPr/>
      <dgm:t>
        <a:bodyPr/>
        <a:lstStyle/>
        <a:p>
          <a:endParaRPr lang="ru-RU"/>
        </a:p>
      </dgm:t>
    </dgm:pt>
    <dgm:pt modelId="{54D83C2F-10D6-4B73-B659-1225DC58B3A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Утверждение проекта бюджета во втором чтении </a:t>
          </a:r>
        </a:p>
        <a:p>
          <a:r>
            <a:rPr lang="ru-RU" b="1" dirty="0">
              <a:solidFill>
                <a:schemeClr val="bg1"/>
              </a:solidFill>
            </a:rPr>
            <a:t>до 28 декабря</a:t>
          </a:r>
        </a:p>
      </dgm:t>
    </dgm:pt>
    <dgm:pt modelId="{E779F542-C708-4236-BCEB-62035727384D}" type="parTrans" cxnId="{195F0F82-4D17-420D-B365-2F48EFC16F4A}">
      <dgm:prSet/>
      <dgm:spPr/>
      <dgm:t>
        <a:bodyPr/>
        <a:lstStyle/>
        <a:p>
          <a:endParaRPr lang="ru-RU"/>
        </a:p>
      </dgm:t>
    </dgm:pt>
    <dgm:pt modelId="{B8E943AF-98A5-4254-A2F2-698A6C4EA53B}" type="sibTrans" cxnId="{195F0F82-4D17-420D-B365-2F48EFC16F4A}">
      <dgm:prSet/>
      <dgm:spPr/>
      <dgm:t>
        <a:bodyPr/>
        <a:lstStyle/>
        <a:p>
          <a:endParaRPr lang="ru-RU"/>
        </a:p>
      </dgm:t>
    </dgm:pt>
    <dgm:pt modelId="{DF49C33F-9617-446E-85F6-A0BBF72206A0}">
      <dgm:prSet/>
      <dgm:spPr>
        <a:solidFill>
          <a:srgbClr val="7030A0"/>
        </a:solidFill>
      </dgm:spPr>
      <dgm:t>
        <a:bodyPr/>
        <a:lstStyle/>
        <a:p>
          <a:r>
            <a:rPr lang="ru-RU" b="1" dirty="0"/>
            <a:t>Внешняя поверка отчета КСП </a:t>
          </a:r>
        </a:p>
        <a:p>
          <a:r>
            <a:rPr lang="ru-RU" b="1" dirty="0">
              <a:solidFill>
                <a:srgbClr val="FFFF00"/>
              </a:solidFill>
            </a:rPr>
            <a:t>до 1 апреля</a:t>
          </a:r>
        </a:p>
      </dgm:t>
    </dgm:pt>
    <dgm:pt modelId="{A0D16920-A10D-45A4-882F-2BA10D9FF237}" type="parTrans" cxnId="{8E64911D-E680-4274-BB85-B3E436D4FAD0}">
      <dgm:prSet/>
      <dgm:spPr/>
      <dgm:t>
        <a:bodyPr/>
        <a:lstStyle/>
        <a:p>
          <a:endParaRPr lang="ru-RU"/>
        </a:p>
      </dgm:t>
    </dgm:pt>
    <dgm:pt modelId="{C55694FF-A44B-41A8-ABAD-ABE889869509}" type="sibTrans" cxnId="{8E64911D-E680-4274-BB85-B3E436D4FAD0}">
      <dgm:prSet/>
      <dgm:spPr/>
      <dgm:t>
        <a:bodyPr/>
        <a:lstStyle/>
        <a:p>
          <a:endParaRPr lang="ru-RU"/>
        </a:p>
      </dgm:t>
    </dgm:pt>
    <dgm:pt modelId="{C7B34363-96D3-42EB-900C-CF799B89BDE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Исполнение бюджета  (финансовый год)</a:t>
          </a:r>
        </a:p>
      </dgm:t>
    </dgm:pt>
    <dgm:pt modelId="{0DEE8D86-A1B2-45CA-8D0F-A00E77AF494B}" type="parTrans" cxnId="{C23D6826-B6D0-4CC2-9F22-CC14D1B983AA}">
      <dgm:prSet/>
      <dgm:spPr/>
      <dgm:t>
        <a:bodyPr/>
        <a:lstStyle/>
        <a:p>
          <a:endParaRPr lang="ru-RU"/>
        </a:p>
      </dgm:t>
    </dgm:pt>
    <dgm:pt modelId="{513204FF-4A8D-4667-9C9E-260FD6594F8C}" type="sibTrans" cxnId="{C23D6826-B6D0-4CC2-9F22-CC14D1B983AA}">
      <dgm:prSet/>
      <dgm:spPr/>
      <dgm:t>
        <a:bodyPr/>
        <a:lstStyle/>
        <a:p>
          <a:endParaRPr lang="ru-RU"/>
        </a:p>
      </dgm:t>
    </dgm:pt>
    <dgm:pt modelId="{03259C0B-CE32-42F6-B422-A3CAC041FCDB}" type="pres">
      <dgm:prSet presAssocID="{E7F7A23E-24DC-4E49-B785-C6E1B765A7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FD2280-D262-4B12-B208-2AAA1C808B0A}" type="pres">
      <dgm:prSet presAssocID="{E7F7A23E-24DC-4E49-B785-C6E1B765A72C}" presName="cycle" presStyleCnt="0"/>
      <dgm:spPr/>
    </dgm:pt>
    <dgm:pt modelId="{37C60019-80BC-4F77-AD35-9BBA5A710D81}" type="pres">
      <dgm:prSet presAssocID="{89969EFF-8129-4A40-934F-8482D4242668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E3E33-428F-41D2-820E-3B33CF47DCFD}" type="pres">
      <dgm:prSet presAssocID="{1BA4F1D9-F15B-4696-8D0B-5BFEEE901A43}" presName="sibTransFirstNode" presStyleLbl="bgShp" presStyleIdx="0" presStyleCnt="1" custLinFactNeighborX="-2641" custLinFactNeighborY="-2025"/>
      <dgm:spPr/>
      <dgm:t>
        <a:bodyPr/>
        <a:lstStyle/>
        <a:p>
          <a:endParaRPr lang="ru-RU"/>
        </a:p>
      </dgm:t>
    </dgm:pt>
    <dgm:pt modelId="{DEE7F88B-5C2C-42F4-BFFA-A6662CD3EE9E}" type="pres">
      <dgm:prSet presAssocID="{3D817744-CC51-4A1D-B3B4-C210B7EB7710}" presName="nodeFollowingNodes" presStyleLbl="node1" presStyleIdx="1" presStyleCnt="9" custRadScaleRad="105767" custRadScaleInc="14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04433-468A-44BF-917F-78F47F0806A4}" type="pres">
      <dgm:prSet presAssocID="{346BF1CB-3E6B-4475-BF68-82327E6FC958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DC5D-520F-4936-AB59-B5CC669889C7}" type="pres">
      <dgm:prSet presAssocID="{54D83C2F-10D6-4B73-B659-1225DC58B3A4}" presName="nodeFollowingNodes" presStyleLbl="node1" presStyleIdx="3" presStyleCnt="9" custRadScaleRad="98406" custRadScaleInc="-1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F085C-E6BF-4CFC-9EA4-36E194401448}" type="pres">
      <dgm:prSet presAssocID="{C7B34363-96D3-42EB-900C-CF799B89BDE0}" presName="nodeFollowingNodes" presStyleLbl="node1" presStyleIdx="4" presStyleCnt="9" custRadScaleRad="108283" custRadScaleInc="-2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8177-BFEB-490C-A634-50D80436D078}" type="pres">
      <dgm:prSet presAssocID="{486DFF4C-4D0F-4B29-A4C0-D67971FC08CA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93571-402D-4688-9DBF-BA59FDCBC8E9}" type="pres">
      <dgm:prSet presAssocID="{DF49C33F-9617-446E-85F6-A0BBF72206A0}" presName="nodeFollowingNodes" presStyleLbl="node1" presStyleIdx="6" presStyleCnt="9" custRadScaleRad="106972" custRadScaleInc="2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15772-9B1D-4FDE-B9B6-5C509D4579D7}" type="pres">
      <dgm:prSet presAssocID="{1AA93580-CF63-45C8-BB97-A0425A1DA1FC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47CEB-37A7-414E-A764-D23510CFD7C2}" type="pres">
      <dgm:prSet presAssocID="{F0AD4088-64E4-4A02-A6DA-D960FC86201C}" presName="nodeFollowingNodes" presStyleLbl="node1" presStyleIdx="8" presStyleCnt="9" custRadScaleRad="106764" custRadScaleInc="-1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58F62-8A2A-418F-AA70-61E6FD7ADF75}" type="presOf" srcId="{486DFF4C-4D0F-4B29-A4C0-D67971FC08CA}" destId="{DD398177-BFEB-490C-A634-50D80436D078}" srcOrd="0" destOrd="0" presId="urn:microsoft.com/office/officeart/2005/8/layout/cycle3"/>
    <dgm:cxn modelId="{BC056C8B-1D1F-4E5D-BDE7-48D24163C5BD}" type="presOf" srcId="{89969EFF-8129-4A40-934F-8482D4242668}" destId="{37C60019-80BC-4F77-AD35-9BBA5A710D81}" srcOrd="0" destOrd="0" presId="urn:microsoft.com/office/officeart/2005/8/layout/cycle3"/>
    <dgm:cxn modelId="{BA16DA62-9EC8-455E-A0FA-4C85F3D6815B}" srcId="{E7F7A23E-24DC-4E49-B785-C6E1B765A72C}" destId="{F0AD4088-64E4-4A02-A6DA-D960FC86201C}" srcOrd="8" destOrd="0" parTransId="{2F3157F4-6E02-4582-9D2D-AFD1B45A24B7}" sibTransId="{2CD59DD1-A12E-4F90-9EF3-19DD6B211F61}"/>
    <dgm:cxn modelId="{5EC6F0A9-0636-45BD-A1B7-1631A4CC1D68}" srcId="{E7F7A23E-24DC-4E49-B785-C6E1B765A72C}" destId="{1AA93580-CF63-45C8-BB97-A0425A1DA1FC}" srcOrd="7" destOrd="0" parTransId="{5B5A6D95-848A-45E6-95BC-BD9C7A5F542D}" sibTransId="{07DCCD34-FB8A-4DEF-A3ED-41890DEB47ED}"/>
    <dgm:cxn modelId="{5D482730-15CE-4D7D-85C9-BC6B302CAD47}" srcId="{E7F7A23E-24DC-4E49-B785-C6E1B765A72C}" destId="{3D817744-CC51-4A1D-B3B4-C210B7EB7710}" srcOrd="1" destOrd="0" parTransId="{21EC0CE1-9D41-4AF5-9FCE-2E21F8CF719F}" sibTransId="{8F07FAB2-9F07-4312-9D8C-A978F64E7EB5}"/>
    <dgm:cxn modelId="{0F59DAEE-42FE-460B-9E5B-BAAFD092B8B1}" type="presOf" srcId="{3D817744-CC51-4A1D-B3B4-C210B7EB7710}" destId="{DEE7F88B-5C2C-42F4-BFFA-A6662CD3EE9E}" srcOrd="0" destOrd="0" presId="urn:microsoft.com/office/officeart/2005/8/layout/cycle3"/>
    <dgm:cxn modelId="{195F0F82-4D17-420D-B365-2F48EFC16F4A}" srcId="{E7F7A23E-24DC-4E49-B785-C6E1B765A72C}" destId="{54D83C2F-10D6-4B73-B659-1225DC58B3A4}" srcOrd="3" destOrd="0" parTransId="{E779F542-C708-4236-BCEB-62035727384D}" sibTransId="{B8E943AF-98A5-4254-A2F2-698A6C4EA53B}"/>
    <dgm:cxn modelId="{A2A3110F-E340-4F8A-BC29-7FAE3206BD4A}" srcId="{E7F7A23E-24DC-4E49-B785-C6E1B765A72C}" destId="{486DFF4C-4D0F-4B29-A4C0-D67971FC08CA}" srcOrd="5" destOrd="0" parTransId="{1696E1E1-B9D3-4352-8903-584040C41DE4}" sibTransId="{EED08947-68D8-4BB2-9481-DC0AE352542D}"/>
    <dgm:cxn modelId="{FF99FC91-7E4D-42B4-997F-8DFD2CCAC4A3}" type="presOf" srcId="{54D83C2F-10D6-4B73-B659-1225DC58B3A4}" destId="{0814DC5D-520F-4936-AB59-B5CC669889C7}" srcOrd="0" destOrd="0" presId="urn:microsoft.com/office/officeart/2005/8/layout/cycle3"/>
    <dgm:cxn modelId="{0D87CA3D-0E16-4C7B-B715-CB20D78FD7F8}" srcId="{E7F7A23E-24DC-4E49-B785-C6E1B765A72C}" destId="{346BF1CB-3E6B-4475-BF68-82327E6FC958}" srcOrd="2" destOrd="0" parTransId="{31A89423-F7D1-41EA-8AA3-79F7E56B6F65}" sibTransId="{8351FC17-EF47-411B-B4F6-B346F9AAB557}"/>
    <dgm:cxn modelId="{2801E506-77F4-47C5-8DE1-9C579C438336}" type="presOf" srcId="{346BF1CB-3E6B-4475-BF68-82327E6FC958}" destId="{70204433-468A-44BF-917F-78F47F0806A4}" srcOrd="0" destOrd="0" presId="urn:microsoft.com/office/officeart/2005/8/layout/cycle3"/>
    <dgm:cxn modelId="{72B9AAC6-2359-4AEA-AD34-BB27214C2447}" type="presOf" srcId="{1BA4F1D9-F15B-4696-8D0B-5BFEEE901A43}" destId="{0DAE3E33-428F-41D2-820E-3B33CF47DCFD}" srcOrd="0" destOrd="0" presId="urn:microsoft.com/office/officeart/2005/8/layout/cycle3"/>
    <dgm:cxn modelId="{762BE1A5-884C-4E77-99EE-CCC37D852ED2}" type="presOf" srcId="{DF49C33F-9617-446E-85F6-A0BBF72206A0}" destId="{82E93571-402D-4688-9DBF-BA59FDCBC8E9}" srcOrd="0" destOrd="0" presId="urn:microsoft.com/office/officeart/2005/8/layout/cycle3"/>
    <dgm:cxn modelId="{8E64911D-E680-4274-BB85-B3E436D4FAD0}" srcId="{E7F7A23E-24DC-4E49-B785-C6E1B765A72C}" destId="{DF49C33F-9617-446E-85F6-A0BBF72206A0}" srcOrd="6" destOrd="0" parTransId="{A0D16920-A10D-45A4-882F-2BA10D9FF237}" sibTransId="{C55694FF-A44B-41A8-ABAD-ABE889869509}"/>
    <dgm:cxn modelId="{B23FDA24-CF77-44E0-A967-BE7F9243405D}" type="presOf" srcId="{C7B34363-96D3-42EB-900C-CF799B89BDE0}" destId="{A0FF085C-E6BF-4CFC-9EA4-36E194401448}" srcOrd="0" destOrd="0" presId="urn:microsoft.com/office/officeart/2005/8/layout/cycle3"/>
    <dgm:cxn modelId="{C23D6826-B6D0-4CC2-9F22-CC14D1B983AA}" srcId="{E7F7A23E-24DC-4E49-B785-C6E1B765A72C}" destId="{C7B34363-96D3-42EB-900C-CF799B89BDE0}" srcOrd="4" destOrd="0" parTransId="{0DEE8D86-A1B2-45CA-8D0F-A00E77AF494B}" sibTransId="{513204FF-4A8D-4667-9C9E-260FD6594F8C}"/>
    <dgm:cxn modelId="{5E999721-561B-4EFF-948E-20A36EA94B7F}" type="presOf" srcId="{E7F7A23E-24DC-4E49-B785-C6E1B765A72C}" destId="{03259C0B-CE32-42F6-B422-A3CAC041FCDB}" srcOrd="0" destOrd="0" presId="urn:microsoft.com/office/officeart/2005/8/layout/cycle3"/>
    <dgm:cxn modelId="{FE679907-89D4-49CC-8915-065B74D3A2F8}" type="presOf" srcId="{1AA93580-CF63-45C8-BB97-A0425A1DA1FC}" destId="{35C15772-9B1D-4FDE-B9B6-5C509D4579D7}" srcOrd="0" destOrd="0" presId="urn:microsoft.com/office/officeart/2005/8/layout/cycle3"/>
    <dgm:cxn modelId="{45E8EC85-8071-4314-9B2C-E9A56A046E3F}" type="presOf" srcId="{F0AD4088-64E4-4A02-A6DA-D960FC86201C}" destId="{8F447CEB-37A7-414E-A764-D23510CFD7C2}" srcOrd="0" destOrd="0" presId="urn:microsoft.com/office/officeart/2005/8/layout/cycle3"/>
    <dgm:cxn modelId="{8934E8AD-2CD2-428E-AA21-8C2BDB0AA62E}" srcId="{E7F7A23E-24DC-4E49-B785-C6E1B765A72C}" destId="{89969EFF-8129-4A40-934F-8482D4242668}" srcOrd="0" destOrd="0" parTransId="{AC7BDA8A-6D83-4B29-8D9A-CD7043F845D3}" sibTransId="{1BA4F1D9-F15B-4696-8D0B-5BFEEE901A43}"/>
    <dgm:cxn modelId="{FBC33AEC-91E2-45E6-8413-A80A7DC33565}" type="presParOf" srcId="{03259C0B-CE32-42F6-B422-A3CAC041FCDB}" destId="{45FD2280-D262-4B12-B208-2AAA1C808B0A}" srcOrd="0" destOrd="0" presId="urn:microsoft.com/office/officeart/2005/8/layout/cycle3"/>
    <dgm:cxn modelId="{6D705DD5-B010-483B-B74C-60918120BE6E}" type="presParOf" srcId="{45FD2280-D262-4B12-B208-2AAA1C808B0A}" destId="{37C60019-80BC-4F77-AD35-9BBA5A710D81}" srcOrd="0" destOrd="0" presId="urn:microsoft.com/office/officeart/2005/8/layout/cycle3"/>
    <dgm:cxn modelId="{E498AB69-73EF-461A-9CE5-0F909470D784}" type="presParOf" srcId="{45FD2280-D262-4B12-B208-2AAA1C808B0A}" destId="{0DAE3E33-428F-41D2-820E-3B33CF47DCFD}" srcOrd="1" destOrd="0" presId="urn:microsoft.com/office/officeart/2005/8/layout/cycle3"/>
    <dgm:cxn modelId="{E32383FE-7C46-4307-94DE-88771CB4F168}" type="presParOf" srcId="{45FD2280-D262-4B12-B208-2AAA1C808B0A}" destId="{DEE7F88B-5C2C-42F4-BFFA-A6662CD3EE9E}" srcOrd="2" destOrd="0" presId="urn:microsoft.com/office/officeart/2005/8/layout/cycle3"/>
    <dgm:cxn modelId="{DD55C6FC-459C-4B25-AF7D-6E1C0F3C36A6}" type="presParOf" srcId="{45FD2280-D262-4B12-B208-2AAA1C808B0A}" destId="{70204433-468A-44BF-917F-78F47F0806A4}" srcOrd="3" destOrd="0" presId="urn:microsoft.com/office/officeart/2005/8/layout/cycle3"/>
    <dgm:cxn modelId="{AFBD4BDC-E17C-4681-8CC6-06DD70FBE83A}" type="presParOf" srcId="{45FD2280-D262-4B12-B208-2AAA1C808B0A}" destId="{0814DC5D-520F-4936-AB59-B5CC669889C7}" srcOrd="4" destOrd="0" presId="urn:microsoft.com/office/officeart/2005/8/layout/cycle3"/>
    <dgm:cxn modelId="{46EB2E62-C8F1-44BE-B8B0-D210FBD21A79}" type="presParOf" srcId="{45FD2280-D262-4B12-B208-2AAA1C808B0A}" destId="{A0FF085C-E6BF-4CFC-9EA4-36E194401448}" srcOrd="5" destOrd="0" presId="urn:microsoft.com/office/officeart/2005/8/layout/cycle3"/>
    <dgm:cxn modelId="{5F737332-F15B-4B78-8A75-8EC82B2E5626}" type="presParOf" srcId="{45FD2280-D262-4B12-B208-2AAA1C808B0A}" destId="{DD398177-BFEB-490C-A634-50D80436D078}" srcOrd="6" destOrd="0" presId="urn:microsoft.com/office/officeart/2005/8/layout/cycle3"/>
    <dgm:cxn modelId="{100D4907-0BDE-41CA-B69D-A3C7FC39C2CE}" type="presParOf" srcId="{45FD2280-D262-4B12-B208-2AAA1C808B0A}" destId="{82E93571-402D-4688-9DBF-BA59FDCBC8E9}" srcOrd="7" destOrd="0" presId="urn:microsoft.com/office/officeart/2005/8/layout/cycle3"/>
    <dgm:cxn modelId="{11B2F864-36E2-478E-B8D7-445F09AB4AD2}" type="presParOf" srcId="{45FD2280-D262-4B12-B208-2AAA1C808B0A}" destId="{35C15772-9B1D-4FDE-B9B6-5C509D4579D7}" srcOrd="8" destOrd="0" presId="urn:microsoft.com/office/officeart/2005/8/layout/cycle3"/>
    <dgm:cxn modelId="{3D9CF756-BA7C-42EC-A5D1-94532F7F324A}" type="presParOf" srcId="{45FD2280-D262-4B12-B208-2AAA1C808B0A}" destId="{8F447CEB-37A7-414E-A764-D23510CFD7C2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A273-4959-43CB-B8A6-40F704FF7D6A}">
      <dsp:nvSpPr>
        <dsp:cNvPr id="0" name=""/>
        <dsp:cNvSpPr/>
      </dsp:nvSpPr>
      <dsp:spPr>
        <a:xfrm>
          <a:off x="433454" y="8868"/>
          <a:ext cx="2316878" cy="86207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Конституция Российской Федерации</a:t>
          </a:r>
        </a:p>
      </dsp:txBody>
      <dsp:txXfrm>
        <a:off x="433454" y="8868"/>
        <a:ext cx="2316878" cy="862073"/>
      </dsp:txXfrm>
    </dsp:sp>
    <dsp:sp modelId="{6C44C277-9F8A-48B0-B6D8-32982DAE3343}">
      <dsp:nvSpPr>
        <dsp:cNvPr id="0" name=""/>
        <dsp:cNvSpPr/>
      </dsp:nvSpPr>
      <dsp:spPr>
        <a:xfrm>
          <a:off x="2982020" y="8868"/>
          <a:ext cx="2316878" cy="86207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Бюджетный кодекс Российской Федерации</a:t>
          </a:r>
        </a:p>
      </dsp:txBody>
      <dsp:txXfrm>
        <a:off x="2982020" y="8868"/>
        <a:ext cx="2316878" cy="862073"/>
      </dsp:txXfrm>
    </dsp:sp>
    <dsp:sp modelId="{B22F8D94-D038-4D1C-BE90-B8FA342C547E}">
      <dsp:nvSpPr>
        <dsp:cNvPr id="0" name=""/>
        <dsp:cNvSpPr/>
      </dsp:nvSpPr>
      <dsp:spPr>
        <a:xfrm>
          <a:off x="5530587" y="2335"/>
          <a:ext cx="2316878" cy="875140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Налоговый кодекс Российской Федерации</a:t>
          </a:r>
        </a:p>
      </dsp:txBody>
      <dsp:txXfrm>
        <a:off x="5530587" y="2335"/>
        <a:ext cx="2316878" cy="875140"/>
      </dsp:txXfrm>
    </dsp:sp>
    <dsp:sp modelId="{50B4A06F-00B6-48BB-BF16-BF37FE64D3C3}">
      <dsp:nvSpPr>
        <dsp:cNvPr id="0" name=""/>
        <dsp:cNvSpPr/>
      </dsp:nvSpPr>
      <dsp:spPr>
        <a:xfrm>
          <a:off x="1706046" y="1289240"/>
          <a:ext cx="4808403" cy="91050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Федеральный закон «Об общих принципах организации местного самоуправления в Российской Федерации»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 6 октября 2003 г. № 131-ФЗ</a:t>
          </a:r>
        </a:p>
      </dsp:txBody>
      <dsp:txXfrm>
        <a:off x="1706046" y="1289240"/>
        <a:ext cx="4808403" cy="910505"/>
      </dsp:txXfrm>
    </dsp:sp>
    <dsp:sp modelId="{CE365C17-8ED2-4BB5-B542-815246EE6D53}">
      <dsp:nvSpPr>
        <dsp:cNvPr id="0" name=""/>
        <dsp:cNvSpPr/>
      </dsp:nvSpPr>
      <dsp:spPr>
        <a:xfrm>
          <a:off x="1699593" y="2374313"/>
          <a:ext cx="4821864" cy="672891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Закон </a:t>
          </a: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Белгородской области от 16 ноября 2007 года № 162 «О бюджетном устройстве и бюджетном процессе в Белгородской области»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99593" y="2374313"/>
        <a:ext cx="4821864" cy="672891"/>
      </dsp:txXfrm>
    </dsp:sp>
    <dsp:sp modelId="{097CDA4A-E6A5-49D7-9FB8-A1E5F50B90E4}">
      <dsp:nvSpPr>
        <dsp:cNvPr id="0" name=""/>
        <dsp:cNvSpPr/>
      </dsp:nvSpPr>
      <dsp:spPr>
        <a:xfrm>
          <a:off x="936112" y="3528397"/>
          <a:ext cx="2316878" cy="1309068"/>
        </a:xfrm>
        <a:prstGeom prst="rect">
          <a:avLst/>
        </a:prstGeom>
        <a:solidFill>
          <a:srgbClr val="39B153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Устав Шебекинского городского округа</a:t>
          </a:r>
        </a:p>
      </dsp:txBody>
      <dsp:txXfrm>
        <a:off x="936112" y="3528397"/>
        <a:ext cx="2316878" cy="1309068"/>
      </dsp:txXfrm>
    </dsp:sp>
    <dsp:sp modelId="{C0999326-5F4F-48E4-8048-D8488F14E46E}">
      <dsp:nvSpPr>
        <dsp:cNvPr id="0" name=""/>
        <dsp:cNvSpPr/>
      </dsp:nvSpPr>
      <dsp:spPr>
        <a:xfrm>
          <a:off x="4688448" y="3525403"/>
          <a:ext cx="2316878" cy="1390127"/>
        </a:xfrm>
        <a:prstGeom prst="rect">
          <a:avLst/>
        </a:prstGeom>
        <a:solidFill>
          <a:srgbClr val="39B153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Совета депутатов Шебекинского городского округа № 44 от 18 ноября 2018 года «Об утверждении Положения о бюджетном устройстве и бюджетном процессе в Шебекинском городском округе»</a:t>
          </a:r>
        </a:p>
      </dsp:txBody>
      <dsp:txXfrm>
        <a:off x="4688448" y="3525403"/>
        <a:ext cx="2316878" cy="139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E3E33-428F-41D2-820E-3B33CF47DCFD}">
      <dsp:nvSpPr>
        <dsp:cNvPr id="0" name=""/>
        <dsp:cNvSpPr/>
      </dsp:nvSpPr>
      <dsp:spPr>
        <a:xfrm>
          <a:off x="2474153" y="-180644"/>
          <a:ext cx="5832833" cy="5832833"/>
        </a:xfrm>
        <a:prstGeom prst="circularArrow">
          <a:avLst>
            <a:gd name="adj1" fmla="val 5544"/>
            <a:gd name="adj2" fmla="val 330680"/>
            <a:gd name="adj3" fmla="val 14737923"/>
            <a:gd name="adj4" fmla="val 16824098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C60019-80BC-4F77-AD35-9BBA5A710D81}">
      <dsp:nvSpPr>
        <dsp:cNvPr id="0" name=""/>
        <dsp:cNvSpPr/>
      </dsp:nvSpPr>
      <dsp:spPr>
        <a:xfrm>
          <a:off x="4781148" y="539"/>
          <a:ext cx="1526935" cy="76346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Публичные слушания по проекту  бюджета</a:t>
          </a:r>
        </a:p>
      </dsp:txBody>
      <dsp:txXfrm>
        <a:off x="4818417" y="37808"/>
        <a:ext cx="1452397" cy="688929"/>
      </dsp:txXfrm>
    </dsp:sp>
    <dsp:sp modelId="{DEE7F88B-5C2C-42F4-BFFA-A6662CD3EE9E}">
      <dsp:nvSpPr>
        <dsp:cNvPr id="0" name=""/>
        <dsp:cNvSpPr/>
      </dsp:nvSpPr>
      <dsp:spPr>
        <a:xfrm>
          <a:off x="6647773" y="634030"/>
          <a:ext cx="1526935" cy="76346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Вынесение проекта бюджета на Совет депутатов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до 15 ноября</a:t>
          </a:r>
        </a:p>
      </dsp:txBody>
      <dsp:txXfrm>
        <a:off x="6685042" y="671299"/>
        <a:ext cx="1452397" cy="688929"/>
      </dsp:txXfrm>
    </dsp:sp>
    <dsp:sp modelId="{70204433-468A-44BF-917F-78F47F0806A4}">
      <dsp:nvSpPr>
        <dsp:cNvPr id="0" name=""/>
        <dsp:cNvSpPr/>
      </dsp:nvSpPr>
      <dsp:spPr>
        <a:xfrm>
          <a:off x="7230709" y="2055965"/>
          <a:ext cx="1526935" cy="76346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Рассмотрение проекта бюджета в первом чтении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до 10 декабря</a:t>
          </a:r>
        </a:p>
      </dsp:txBody>
      <dsp:txXfrm>
        <a:off x="7267978" y="2093234"/>
        <a:ext cx="1452397" cy="688929"/>
      </dsp:txXfrm>
    </dsp:sp>
    <dsp:sp modelId="{0814DC5D-520F-4936-AB59-B5CC669889C7}">
      <dsp:nvSpPr>
        <dsp:cNvPr id="0" name=""/>
        <dsp:cNvSpPr/>
      </dsp:nvSpPr>
      <dsp:spPr>
        <a:xfrm>
          <a:off x="6998269" y="3525005"/>
          <a:ext cx="1526935" cy="76346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Утверждение проекта бюджета во втором чтении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до 28 декабря</a:t>
          </a:r>
        </a:p>
      </dsp:txBody>
      <dsp:txXfrm>
        <a:off x="7035538" y="3562274"/>
        <a:ext cx="1452397" cy="688929"/>
      </dsp:txXfrm>
    </dsp:sp>
    <dsp:sp modelId="{A0FF085C-E6BF-4CFC-9EA4-36E194401448}">
      <dsp:nvSpPr>
        <dsp:cNvPr id="0" name=""/>
        <dsp:cNvSpPr/>
      </dsp:nvSpPr>
      <dsp:spPr>
        <a:xfrm>
          <a:off x="6120681" y="4824537"/>
          <a:ext cx="1526935" cy="7634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Исполнение бюджета  (финансовый год)</a:t>
          </a:r>
        </a:p>
      </dsp:txBody>
      <dsp:txXfrm>
        <a:off x="6157950" y="4861806"/>
        <a:ext cx="1452397" cy="688929"/>
      </dsp:txXfrm>
    </dsp:sp>
    <dsp:sp modelId="{DD398177-BFEB-490C-A634-50D80436D078}">
      <dsp:nvSpPr>
        <dsp:cNvPr id="0" name=""/>
        <dsp:cNvSpPr/>
      </dsp:nvSpPr>
      <dsp:spPr>
        <a:xfrm>
          <a:off x="3930424" y="4825232"/>
          <a:ext cx="1526935" cy="76346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Публичные слушания по отчету об исполнении бюджета</a:t>
          </a:r>
        </a:p>
      </dsp:txBody>
      <dsp:txXfrm>
        <a:off x="3967693" y="4862501"/>
        <a:ext cx="1452397" cy="688929"/>
      </dsp:txXfrm>
    </dsp:sp>
    <dsp:sp modelId="{82E93571-402D-4688-9DBF-BA59FDCBC8E9}">
      <dsp:nvSpPr>
        <dsp:cNvPr id="0" name=""/>
        <dsp:cNvSpPr/>
      </dsp:nvSpPr>
      <dsp:spPr>
        <a:xfrm>
          <a:off x="2309769" y="3473773"/>
          <a:ext cx="1526935" cy="763467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Внешняя поверка отчета КСП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FFFF00"/>
              </a:solidFill>
            </a:rPr>
            <a:t>до 1 апреля</a:t>
          </a:r>
        </a:p>
      </dsp:txBody>
      <dsp:txXfrm>
        <a:off x="2347038" y="3511042"/>
        <a:ext cx="1452397" cy="688929"/>
      </dsp:txXfrm>
    </dsp:sp>
    <dsp:sp modelId="{35C15772-9B1D-4FDE-B9B6-5C509D4579D7}">
      <dsp:nvSpPr>
        <dsp:cNvPr id="0" name=""/>
        <dsp:cNvSpPr/>
      </dsp:nvSpPr>
      <dsp:spPr>
        <a:xfrm>
          <a:off x="2331587" y="2055965"/>
          <a:ext cx="1526935" cy="7634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Вынесение отчета на Совет депутатов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000" b="1" kern="1200" dirty="0">
              <a:solidFill>
                <a:srgbClr val="FFFF00"/>
              </a:solidFill>
            </a:rPr>
            <a:t>до 1 мая</a:t>
          </a:r>
        </a:p>
      </dsp:txBody>
      <dsp:txXfrm>
        <a:off x="2368856" y="2093234"/>
        <a:ext cx="1452397" cy="688929"/>
      </dsp:txXfrm>
    </dsp:sp>
    <dsp:sp modelId="{8F447CEB-37A7-414E-A764-D23510CFD7C2}">
      <dsp:nvSpPr>
        <dsp:cNvPr id="0" name=""/>
        <dsp:cNvSpPr/>
      </dsp:nvSpPr>
      <dsp:spPr>
        <a:xfrm>
          <a:off x="2946647" y="567788"/>
          <a:ext cx="1526935" cy="7634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Утверждение отчета об исполнении бюджета</a:t>
          </a:r>
        </a:p>
      </dsp:txBody>
      <dsp:txXfrm>
        <a:off x="2983916" y="605057"/>
        <a:ext cx="1452397" cy="688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0.14525</cdr:x>
      <cdr:y>0</cdr:y>
    </cdr:from>
    <cdr:to>
      <cdr:x>0.23336</cdr:x>
      <cdr:y>0.07887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5E6D311-93CA-45EC-BC68-9C60DE6BB73E}"/>
            </a:ext>
          </a:extLst>
        </cdr:cNvPr>
        <cdr:cNvSpPr txBox="1"/>
      </cdr:nvSpPr>
      <cdr:spPr>
        <a:xfrm xmlns:a="http://schemas.openxmlformats.org/drawingml/2006/main">
          <a:off x="1316829" y="0"/>
          <a:ext cx="798789" cy="320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3 578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0.05316</cdr:x>
      <cdr:y>0.69885</cdr:y>
    </cdr:from>
    <cdr:to>
      <cdr:x>0.22736</cdr:x>
      <cdr:y>0.88345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6" y="3816424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0.10155</cdr:x>
      <cdr:y>0.71204</cdr:y>
    </cdr:from>
    <cdr:to>
      <cdr:x>0.2564</cdr:x>
      <cdr:y>0.8439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0.62415</cdr:x>
      <cdr:y>0.71204</cdr:y>
    </cdr:from>
    <cdr:to>
      <cdr:x>0.779</cdr:x>
      <cdr:y>0.8439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44008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0.44995</cdr:x>
      <cdr:y>0.70881</cdr:y>
    </cdr:from>
    <cdr:to>
      <cdr:x>0.6048</cdr:x>
      <cdr:y>0.85708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7692" y="2979712"/>
          <a:ext cx="1375759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0.28543</cdr:x>
      <cdr:y>0.70881</cdr:y>
    </cdr:from>
    <cdr:to>
      <cdr:x>0.44027</cdr:x>
      <cdr:y>0.85708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35949" y="2979712"/>
          <a:ext cx="1375758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0.29903</cdr:x>
      <cdr:y>0.93972</cdr:y>
    </cdr:from>
    <cdr:to>
      <cdr:x>0.72485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01267" y="3649197"/>
          <a:ext cx="1425806" cy="23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 г.       2021 г.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0.05316</cdr:x>
      <cdr:y>0.69885</cdr:y>
    </cdr:from>
    <cdr:to>
      <cdr:x>0.22736</cdr:x>
      <cdr:y>0.88345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6" y="3816424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0.10155</cdr:x>
      <cdr:y>0.71204</cdr:y>
    </cdr:from>
    <cdr:to>
      <cdr:x>0.2564</cdr:x>
      <cdr:y>0.8439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0.65018</cdr:x>
      <cdr:y>0.79132</cdr:y>
    </cdr:from>
    <cdr:to>
      <cdr:x>0.97087</cdr:x>
      <cdr:y>0.8439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10540" y="4018865"/>
          <a:ext cx="1386248" cy="26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работники музыкальных школ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0.18776</cdr:x>
      <cdr:y>0.79132</cdr:y>
    </cdr:from>
    <cdr:to>
      <cdr:x>0.51692</cdr:x>
      <cdr:y>0.91493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1632" y="4018864"/>
          <a:ext cx="1422847" cy="627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работники дополнительного образования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0.28543</cdr:x>
      <cdr:y>0.74921</cdr:y>
    </cdr:from>
    <cdr:to>
      <cdr:x>0.46694</cdr:x>
      <cdr:y>0.868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33831" y="3657067"/>
          <a:ext cx="784624" cy="579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0.25695</cdr:x>
      <cdr:y>0.60371</cdr:y>
    </cdr:from>
    <cdr:to>
      <cdr:x>0.42874</cdr:x>
      <cdr:y>0.68878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110712" y="3066056"/>
          <a:ext cx="742598" cy="4320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+ 17,7%</a:t>
          </a:r>
        </a:p>
      </cdr:txBody>
    </cdr:sp>
  </cdr:relSizeAnchor>
  <cdr:relSizeAnchor xmlns:cdr="http://schemas.openxmlformats.org/drawingml/2006/chartDrawing">
    <cdr:from>
      <cdr:x>0.6734</cdr:x>
      <cdr:y>0.60098</cdr:y>
    </cdr:from>
    <cdr:to>
      <cdr:x>0.85519</cdr:x>
      <cdr:y>0.68302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910912" y="3052210"/>
          <a:ext cx="785826" cy="4166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+ 10,4%</a:t>
          </a:r>
        </a:p>
      </cdr:txBody>
    </cdr:sp>
  </cdr:relSizeAnchor>
  <cdr:relSizeAnchor xmlns:cdr="http://schemas.openxmlformats.org/drawingml/2006/chartDrawing">
    <cdr:from>
      <cdr:x>0.18375</cdr:x>
      <cdr:y>0.78967</cdr:y>
    </cdr:from>
    <cdr:to>
      <cdr:x>0.55023</cdr:x>
      <cdr:y>0.868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319" y="4010485"/>
          <a:ext cx="1584176" cy="39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2020 г.      2021 г. </a:t>
          </a:r>
        </a:p>
      </cdr:txBody>
    </cdr:sp>
  </cdr:relSizeAnchor>
  <cdr:relSizeAnchor xmlns:cdr="http://schemas.openxmlformats.org/drawingml/2006/chartDrawing">
    <cdr:from>
      <cdr:x>0.64008</cdr:x>
      <cdr:y>0.78967</cdr:y>
    </cdr:from>
    <cdr:to>
      <cdr:x>0.93337</cdr:x>
      <cdr:y>0.868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766896" y="4010485"/>
          <a:ext cx="1267793" cy="39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 г.   2021 г. 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0.05316</cdr:x>
      <cdr:y>0.69885</cdr:y>
    </cdr:from>
    <cdr:to>
      <cdr:x>0.22736</cdr:x>
      <cdr:y>0.88345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6" y="3816424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0.10155</cdr:x>
      <cdr:y>0.71204</cdr:y>
    </cdr:from>
    <cdr:to>
      <cdr:x>0.2564</cdr:x>
      <cdr:y>0.8439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0.62415</cdr:x>
      <cdr:y>0.71204</cdr:y>
    </cdr:from>
    <cdr:to>
      <cdr:x>0.779</cdr:x>
      <cdr:y>0.8439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44008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0.44995</cdr:x>
      <cdr:y>0.70881</cdr:y>
    </cdr:from>
    <cdr:to>
      <cdr:x>0.6048</cdr:x>
      <cdr:y>0.85708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7692" y="2979712"/>
          <a:ext cx="1375759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0.28543</cdr:x>
      <cdr:y>0.70881</cdr:y>
    </cdr:from>
    <cdr:to>
      <cdr:x>0.44027</cdr:x>
      <cdr:y>0.85708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35949" y="2979712"/>
          <a:ext cx="1375758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0.41169</cdr:x>
      <cdr:y>0.68805</cdr:y>
    </cdr:from>
    <cdr:to>
      <cdr:x>0.62002</cdr:x>
      <cdr:y>0.77243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778718" y="2904584"/>
          <a:ext cx="900086" cy="3562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+ 6,0%</a:t>
          </a:r>
        </a:p>
      </cdr:txBody>
    </cdr:sp>
  </cdr:relSizeAnchor>
  <cdr:relSizeAnchor xmlns:cdr="http://schemas.openxmlformats.org/drawingml/2006/chartDrawing">
    <cdr:from>
      <cdr:x>0.33333</cdr:x>
      <cdr:y>0.90196</cdr:y>
    </cdr:from>
    <cdr:to>
      <cdr:x>0.7</cdr:x>
      <cdr:y>0.98725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440160" y="3807615"/>
          <a:ext cx="1584176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  2020 г.         2021 г.</a:t>
          </a:r>
        </a:p>
        <a:p xmlns:a="http://schemas.openxmlformats.org/drawingml/2006/main"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0.05316</cdr:x>
      <cdr:y>0.69885</cdr:y>
    </cdr:from>
    <cdr:to>
      <cdr:x>0.22736</cdr:x>
      <cdr:y>0.88345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6" y="3816424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0.10155</cdr:x>
      <cdr:y>0.71204</cdr:y>
    </cdr:from>
    <cdr:to>
      <cdr:x>0.2564</cdr:x>
      <cdr:y>0.8439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0.62415</cdr:x>
      <cdr:y>0.71204</cdr:y>
    </cdr:from>
    <cdr:to>
      <cdr:x>0.779</cdr:x>
      <cdr:y>0.8439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44008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0.44995</cdr:x>
      <cdr:y>0.70881</cdr:y>
    </cdr:from>
    <cdr:to>
      <cdr:x>0.6048</cdr:x>
      <cdr:y>0.85708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7692" y="2979712"/>
          <a:ext cx="1375759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0.28543</cdr:x>
      <cdr:y>0.70881</cdr:y>
    </cdr:from>
    <cdr:to>
      <cdr:x>0.44027</cdr:x>
      <cdr:y>0.85708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35949" y="2979712"/>
          <a:ext cx="1375758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0.41169</cdr:x>
      <cdr:y>0.68805</cdr:y>
    </cdr:from>
    <cdr:to>
      <cdr:x>0.62002</cdr:x>
      <cdr:y>0.77243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778718" y="2904584"/>
          <a:ext cx="900086" cy="3562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+ 6,6%</a:t>
          </a:r>
        </a:p>
      </cdr:txBody>
    </cdr:sp>
  </cdr:relSizeAnchor>
  <cdr:relSizeAnchor xmlns:cdr="http://schemas.openxmlformats.org/drawingml/2006/chartDrawing">
    <cdr:from>
      <cdr:x>0.29842</cdr:x>
      <cdr:y>0.90196</cdr:y>
    </cdr:from>
    <cdr:to>
      <cdr:x>0.71508</cdr:x>
      <cdr:y>0.98725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89298" y="3807615"/>
          <a:ext cx="1800200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2020 г.            2021 г.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0.29031</cdr:x>
      <cdr:y>0.43801</cdr:y>
    </cdr:from>
    <cdr:to>
      <cdr:x>0.37591</cdr:x>
      <cdr:y>0.49356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45F36F2-D2A7-4D41-B19F-5C469584C1C5}"/>
            </a:ext>
          </a:extLst>
        </cdr:cNvPr>
        <cdr:cNvSpPr txBox="1"/>
      </cdr:nvSpPr>
      <cdr:spPr>
        <a:xfrm xmlns:a="http://schemas.openxmlformats.org/drawingml/2006/main">
          <a:off x="2562681" y="2527347"/>
          <a:ext cx="755641" cy="320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396 148</a:t>
          </a:r>
        </a:p>
      </cdr:txBody>
    </cdr:sp>
  </cdr:relSizeAnchor>
  <cdr:relSizeAnchor xmlns:cdr="http://schemas.openxmlformats.org/drawingml/2006/chartDrawing">
    <cdr:from>
      <cdr:x>0.28169</cdr:x>
      <cdr:y>0.4522</cdr:y>
    </cdr:from>
    <cdr:to>
      <cdr:x>0.29643</cdr:x>
      <cdr:y>0.47697</cdr:y>
    </cdr:to>
    <cdr:sp macro="" textlink="">
      <cdr:nvSpPr>
        <cdr:cNvPr id="5" name="Знак ''плюс'' 4">
          <a:extLst xmlns:a="http://schemas.openxmlformats.org/drawingml/2006/main">
            <a:ext uri="{FF2B5EF4-FFF2-40B4-BE49-F238E27FC236}">
              <a16:creationId xmlns:a16="http://schemas.microsoft.com/office/drawing/2014/main" xmlns="" id="{606CB385-C01D-46F9-9849-724F3AA56642}"/>
            </a:ext>
          </a:extLst>
        </cdr:cNvPr>
        <cdr:cNvSpPr/>
      </cdr:nvSpPr>
      <cdr:spPr>
        <a:xfrm xmlns:a="http://schemas.openxmlformats.org/drawingml/2006/main">
          <a:off x="2880320" y="2702620"/>
          <a:ext cx="150683" cy="148094"/>
        </a:xfrm>
        <a:prstGeom xmlns:a="http://schemas.openxmlformats.org/drawingml/2006/main" prst="mathPlus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0.28873</cdr:x>
      <cdr:y>0.69316</cdr:y>
    </cdr:from>
    <cdr:to>
      <cdr:x>0.37418</cdr:x>
      <cdr:y>0.74924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FA936A7-0FD9-4F09-90E6-88C6FBC8E1A5}"/>
            </a:ext>
          </a:extLst>
        </cdr:cNvPr>
        <cdr:cNvSpPr txBox="1"/>
      </cdr:nvSpPr>
      <cdr:spPr>
        <a:xfrm xmlns:a="http://schemas.openxmlformats.org/drawingml/2006/main">
          <a:off x="2952328" y="4142780"/>
          <a:ext cx="873738" cy="33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212 265</a:t>
          </a:r>
        </a:p>
      </cdr:txBody>
    </cdr:sp>
  </cdr:relSizeAnchor>
  <cdr:relSizeAnchor xmlns:cdr="http://schemas.openxmlformats.org/drawingml/2006/chartDrawing">
    <cdr:from>
      <cdr:x>0.52113</cdr:x>
      <cdr:y>0.44445</cdr:y>
    </cdr:from>
    <cdr:to>
      <cdr:x>0.60673</cdr:x>
      <cdr:y>0.5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CD6C5A4-00FE-418E-8DE7-9CDDD85BB33A}"/>
            </a:ext>
          </a:extLst>
        </cdr:cNvPr>
        <cdr:cNvSpPr txBox="1"/>
      </cdr:nvSpPr>
      <cdr:spPr>
        <a:xfrm xmlns:a="http://schemas.openxmlformats.org/drawingml/2006/main">
          <a:off x="5328592" y="2656329"/>
          <a:ext cx="875272" cy="33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35 514</a:t>
          </a:r>
        </a:p>
      </cdr:txBody>
    </cdr:sp>
  </cdr:relSizeAnchor>
  <cdr:relSizeAnchor xmlns:cdr="http://schemas.openxmlformats.org/drawingml/2006/chartDrawing">
    <cdr:from>
      <cdr:x>0.50704</cdr:x>
      <cdr:y>0.45226</cdr:y>
    </cdr:from>
    <cdr:to>
      <cdr:x>0.52103</cdr:x>
      <cdr:y>0.48671</cdr:y>
    </cdr:to>
    <cdr:sp macro="" textlink="">
      <cdr:nvSpPr>
        <cdr:cNvPr id="8" name="Знак ''минус'' 7">
          <a:extLst xmlns:a="http://schemas.openxmlformats.org/drawingml/2006/main">
            <a:ext uri="{FF2B5EF4-FFF2-40B4-BE49-F238E27FC236}">
              <a16:creationId xmlns:a16="http://schemas.microsoft.com/office/drawing/2014/main" xmlns="" id="{15C68A8D-8A17-4E75-AD5F-12E730151F6F}"/>
            </a:ext>
          </a:extLst>
        </cdr:cNvPr>
        <cdr:cNvSpPr/>
      </cdr:nvSpPr>
      <cdr:spPr>
        <a:xfrm xmlns:a="http://schemas.openxmlformats.org/drawingml/2006/main">
          <a:off x="5184576" y="2703006"/>
          <a:ext cx="143050" cy="205897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0.51408</cdr:x>
      <cdr:y>0.69316</cdr:y>
    </cdr:from>
    <cdr:to>
      <cdr:x>0.59968</cdr:x>
      <cdr:y>0.74871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FA27F69-E4A3-4287-91F4-FD57FA53C62B}"/>
            </a:ext>
          </a:extLst>
        </cdr:cNvPr>
        <cdr:cNvSpPr txBox="1"/>
      </cdr:nvSpPr>
      <cdr:spPr>
        <a:xfrm xmlns:a="http://schemas.openxmlformats.org/drawingml/2006/main">
          <a:off x="5256584" y="4142780"/>
          <a:ext cx="875272" cy="33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35 718</a:t>
          </a:r>
        </a:p>
      </cdr:txBody>
    </cdr:sp>
  </cdr:relSizeAnchor>
  <cdr:relSizeAnchor xmlns:cdr="http://schemas.openxmlformats.org/drawingml/2006/chartDrawing">
    <cdr:from>
      <cdr:x>0.5</cdr:x>
      <cdr:y>0.70521</cdr:y>
    </cdr:from>
    <cdr:to>
      <cdr:x>0.51409</cdr:x>
      <cdr:y>0.73046</cdr:y>
    </cdr:to>
    <cdr:sp macro="" textlink="">
      <cdr:nvSpPr>
        <cdr:cNvPr id="10" name="Знак ''плюс'' 9">
          <a:extLst xmlns:a="http://schemas.openxmlformats.org/drawingml/2006/main">
            <a:ext uri="{FF2B5EF4-FFF2-40B4-BE49-F238E27FC236}">
              <a16:creationId xmlns:a16="http://schemas.microsoft.com/office/drawing/2014/main" xmlns="" id="{6D00F64D-3214-4142-87A6-4C7887E0D102}"/>
            </a:ext>
          </a:extLst>
        </cdr:cNvPr>
        <cdr:cNvSpPr/>
      </cdr:nvSpPr>
      <cdr:spPr>
        <a:xfrm xmlns:a="http://schemas.openxmlformats.org/drawingml/2006/main">
          <a:off x="5112568" y="4214788"/>
          <a:ext cx="144072" cy="150911"/>
        </a:xfrm>
        <a:prstGeom xmlns:a="http://schemas.openxmlformats.org/drawingml/2006/main" prst="mathPlus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0.28169</cdr:x>
      <cdr:y>0.70521</cdr:y>
    </cdr:from>
    <cdr:to>
      <cdr:x>0.29643</cdr:x>
      <cdr:y>0.7296</cdr:y>
    </cdr:to>
    <cdr:sp macro="" textlink="">
      <cdr:nvSpPr>
        <cdr:cNvPr id="11" name="Знак ''плюс'' 10">
          <a:extLst xmlns:a="http://schemas.openxmlformats.org/drawingml/2006/main">
            <a:ext uri="{FF2B5EF4-FFF2-40B4-BE49-F238E27FC236}">
              <a16:creationId xmlns:a16="http://schemas.microsoft.com/office/drawing/2014/main" xmlns="" id="{6D00F64D-3214-4142-87A6-4C7887E0D102}"/>
            </a:ext>
          </a:extLst>
        </cdr:cNvPr>
        <cdr:cNvSpPr/>
      </cdr:nvSpPr>
      <cdr:spPr>
        <a:xfrm xmlns:a="http://schemas.openxmlformats.org/drawingml/2006/main">
          <a:off x="2880320" y="4214788"/>
          <a:ext cx="150718" cy="145771"/>
        </a:xfrm>
        <a:prstGeom xmlns:a="http://schemas.openxmlformats.org/drawingml/2006/main" prst="mathPlus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0.64085</cdr:x>
      <cdr:y>0.0549</cdr:y>
    </cdr:from>
    <cdr:to>
      <cdr:x>0.73239</cdr:x>
      <cdr:y>0.10241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9B2F602-FF46-4C34-A692-4D38E5E0357D}"/>
            </a:ext>
          </a:extLst>
        </cdr:cNvPr>
        <cdr:cNvSpPr txBox="1"/>
      </cdr:nvSpPr>
      <cdr:spPr>
        <a:xfrm xmlns:a="http://schemas.openxmlformats.org/drawingml/2006/main">
          <a:off x="6552728" y="328133"/>
          <a:ext cx="936104" cy="283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0.62676</cdr:x>
      <cdr:y>0.01568</cdr:y>
    </cdr:from>
    <cdr:to>
      <cdr:x>0.71619</cdr:x>
      <cdr:y>0.06202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FE95833C-F986-4FE0-AC5A-007299C4AC96}"/>
            </a:ext>
          </a:extLst>
        </cdr:cNvPr>
        <cdr:cNvSpPr txBox="1"/>
      </cdr:nvSpPr>
      <cdr:spPr>
        <a:xfrm xmlns:a="http://schemas.openxmlformats.org/drawingml/2006/main">
          <a:off x="6408712" y="93707"/>
          <a:ext cx="914400" cy="276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3 985 736</a:t>
          </a:r>
        </a:p>
      </cdr:txBody>
    </cdr:sp>
  </cdr:relSizeAnchor>
  <cdr:relSizeAnchor xmlns:cdr="http://schemas.openxmlformats.org/drawingml/2006/chartDrawing">
    <cdr:from>
      <cdr:x>0.41057</cdr:x>
      <cdr:y>0.02731</cdr:y>
    </cdr:from>
    <cdr:to>
      <cdr:x>0.5</cdr:x>
      <cdr:y>0.07366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DE3C0AC5-1EE7-4E84-945E-419BFFC8BFCF}"/>
            </a:ext>
          </a:extLst>
        </cdr:cNvPr>
        <cdr:cNvSpPr txBox="1"/>
      </cdr:nvSpPr>
      <cdr:spPr>
        <a:xfrm xmlns:a="http://schemas.openxmlformats.org/drawingml/2006/main">
          <a:off x="4198168" y="163241"/>
          <a:ext cx="914400" cy="276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3 984 532</a:t>
          </a:r>
        </a:p>
      </cdr:txBody>
    </cdr:sp>
  </cdr:relSizeAnchor>
  <cdr:relSizeAnchor xmlns:cdr="http://schemas.openxmlformats.org/drawingml/2006/chartDrawing">
    <cdr:from>
      <cdr:x>0.19014</cdr:x>
      <cdr:y>0.15099</cdr:y>
    </cdr:from>
    <cdr:to>
      <cdr:x>0.27957</cdr:x>
      <cdr:y>0.19734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E046C47-02A8-4288-84E0-8987769C7EF4}"/>
            </a:ext>
          </a:extLst>
        </cdr:cNvPr>
        <cdr:cNvSpPr txBox="1"/>
      </cdr:nvSpPr>
      <cdr:spPr>
        <a:xfrm xmlns:a="http://schemas.openxmlformats.org/drawingml/2006/main">
          <a:off x="1944216" y="902420"/>
          <a:ext cx="914400" cy="276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3 376 119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0.18693</cdr:x>
      <cdr:y>0.29218</cdr:y>
    </cdr:from>
    <cdr:to>
      <cdr:x>0.47586</cdr:x>
      <cdr:y>0.47529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FFCE148-548F-44FE-8E03-2AB1FB37914E}"/>
            </a:ext>
          </a:extLst>
        </cdr:cNvPr>
        <cdr:cNvSpPr txBox="1"/>
      </cdr:nvSpPr>
      <cdr:spPr>
        <a:xfrm xmlns:a="http://schemas.openxmlformats.org/drawingml/2006/main">
          <a:off x="876429" y="1097690"/>
          <a:ext cx="1354625" cy="687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3 985 736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0.03115</cdr:x>
      <cdr:y>0.01768</cdr:y>
    </cdr:from>
    <cdr:to>
      <cdr:x>0.21052</cdr:x>
      <cdr:y>0.14649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38B8A2B-0D7D-431A-B317-6A440FED7E50}"/>
            </a:ext>
          </a:extLst>
        </cdr:cNvPr>
        <cdr:cNvSpPr txBox="1"/>
      </cdr:nvSpPr>
      <cdr:spPr>
        <a:xfrm xmlns:a="http://schemas.openxmlformats.org/drawingml/2006/main">
          <a:off x="137868" y="53481"/>
          <a:ext cx="793767" cy="389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</a:t>
          </a:r>
        </a:p>
      </cdr:txBody>
    </cdr:sp>
  </cdr:relSizeAnchor>
  <cdr:relSizeAnchor xmlns:cdr="http://schemas.openxmlformats.org/drawingml/2006/chartDrawing">
    <cdr:from>
      <cdr:x>0.60146</cdr:x>
      <cdr:y>0.74323</cdr:y>
    </cdr:from>
    <cdr:to>
      <cdr:x>0.76017</cdr:x>
      <cdr:y>0.83482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1C8A6E2C-DAA1-480A-820B-D75C6E960ED4}"/>
            </a:ext>
          </a:extLst>
        </cdr:cNvPr>
        <cdr:cNvSpPr txBox="1"/>
      </cdr:nvSpPr>
      <cdr:spPr>
        <a:xfrm xmlns:a="http://schemas.openxmlformats.org/drawingml/2006/main">
          <a:off x="2661695" y="2247791"/>
          <a:ext cx="70235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+45 422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0.0257</cdr:x>
      <cdr:y>0.02746</cdr:y>
    </cdr:from>
    <cdr:to>
      <cdr:x>0.62401</cdr:x>
      <cdr:y>0.15571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38B8A2B-0D7D-431A-B317-6A440FED7E50}"/>
            </a:ext>
          </a:extLst>
        </cdr:cNvPr>
        <cdr:cNvSpPr txBox="1"/>
      </cdr:nvSpPr>
      <cdr:spPr>
        <a:xfrm xmlns:a="http://schemas.openxmlformats.org/drawingml/2006/main">
          <a:off x="113245" y="83050"/>
          <a:ext cx="2636253" cy="38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налоги</a:t>
          </a:r>
        </a:p>
        <a:p xmlns:a="http://schemas.openxmlformats.org/drawingml/2006/main"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0.31655</cdr:x>
      <cdr:y>0.78903</cdr:y>
    </cdr:from>
    <cdr:to>
      <cdr:x>0.47195</cdr:x>
      <cdr:y>0.88062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788925E-C78D-46E5-95B9-5B532918FF0B}"/>
            </a:ext>
          </a:extLst>
        </cdr:cNvPr>
        <cdr:cNvSpPr txBox="1"/>
      </cdr:nvSpPr>
      <cdr:spPr>
        <a:xfrm xmlns:a="http://schemas.openxmlformats.org/drawingml/2006/main">
          <a:off x="1394768" y="2386291"/>
          <a:ext cx="68472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+23 145</a:t>
          </a:r>
        </a:p>
      </cdr:txBody>
    </cdr:sp>
  </cdr:relSizeAnchor>
  <cdr:relSizeAnchor xmlns:cdr="http://schemas.openxmlformats.org/drawingml/2006/chartDrawing">
    <cdr:from>
      <cdr:x>0.62961</cdr:x>
      <cdr:y>0.78903</cdr:y>
    </cdr:from>
    <cdr:to>
      <cdr:x>0.78502</cdr:x>
      <cdr:y>0.88062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610CC05-B21B-429E-953A-174A5ED3D524}"/>
            </a:ext>
          </a:extLst>
        </cdr:cNvPr>
        <cdr:cNvSpPr txBox="1"/>
      </cdr:nvSpPr>
      <cdr:spPr>
        <a:xfrm xmlns:a="http://schemas.openxmlformats.org/drawingml/2006/main">
          <a:off x="2774174" y="2386291"/>
          <a:ext cx="684769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-7 475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0.02975</cdr:x>
      <cdr:y>0.04141</cdr:y>
    </cdr:from>
    <cdr:to>
      <cdr:x>0.53032</cdr:x>
      <cdr:y>0.1947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38B8A2B-0D7D-431A-B317-6A440FED7E50}"/>
            </a:ext>
          </a:extLst>
        </cdr:cNvPr>
        <cdr:cNvSpPr txBox="1"/>
      </cdr:nvSpPr>
      <cdr:spPr>
        <a:xfrm xmlns:a="http://schemas.openxmlformats.org/drawingml/2006/main">
          <a:off x="136006" y="126789"/>
          <a:ext cx="2288606" cy="469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Аренда земли</a:t>
          </a:r>
        </a:p>
      </cdr:txBody>
    </cdr:sp>
  </cdr:relSizeAnchor>
  <cdr:relSizeAnchor xmlns:cdr="http://schemas.openxmlformats.org/drawingml/2006/chartDrawing">
    <cdr:from>
      <cdr:x>0.33688</cdr:x>
      <cdr:y>0.68077</cdr:y>
    </cdr:from>
    <cdr:to>
      <cdr:x>0.49228</cdr:x>
      <cdr:y>0.77236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788925E-C78D-46E5-95B9-5B532918FF0B}"/>
            </a:ext>
          </a:extLst>
        </cdr:cNvPr>
        <cdr:cNvSpPr txBox="1"/>
      </cdr:nvSpPr>
      <cdr:spPr>
        <a:xfrm xmlns:a="http://schemas.openxmlformats.org/drawingml/2006/main">
          <a:off x="1334182" y="1607880"/>
          <a:ext cx="615452" cy="216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+449</a:t>
          </a:r>
        </a:p>
      </cdr:txBody>
    </cdr:sp>
  </cdr:relSizeAnchor>
  <cdr:relSizeAnchor xmlns:cdr="http://schemas.openxmlformats.org/drawingml/2006/chartDrawing">
    <cdr:from>
      <cdr:x>0.6266</cdr:x>
      <cdr:y>0.68077</cdr:y>
    </cdr:from>
    <cdr:to>
      <cdr:x>0.78201</cdr:x>
      <cdr:y>0.77236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610CC05-B21B-429E-953A-174A5ED3D524}"/>
            </a:ext>
          </a:extLst>
        </cdr:cNvPr>
        <cdr:cNvSpPr txBox="1"/>
      </cdr:nvSpPr>
      <cdr:spPr>
        <a:xfrm xmlns:a="http://schemas.openxmlformats.org/drawingml/2006/main">
          <a:off x="2481592" y="1607880"/>
          <a:ext cx="615492" cy="216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+820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0.34303</cdr:x>
      <cdr:y>0.65674</cdr:y>
    </cdr:from>
    <cdr:to>
      <cdr:x>0.49843</cdr:x>
      <cdr:y>0.74833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788925E-C78D-46E5-95B9-5B532918FF0B}"/>
            </a:ext>
          </a:extLst>
        </cdr:cNvPr>
        <cdr:cNvSpPr txBox="1"/>
      </cdr:nvSpPr>
      <cdr:spPr>
        <a:xfrm xmlns:a="http://schemas.openxmlformats.org/drawingml/2006/main">
          <a:off x="1358547" y="1551136"/>
          <a:ext cx="615452" cy="216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+3 505</a:t>
          </a:r>
        </a:p>
      </cdr:txBody>
    </cdr:sp>
  </cdr:relSizeAnchor>
  <cdr:relSizeAnchor xmlns:cdr="http://schemas.openxmlformats.org/drawingml/2006/chartDrawing">
    <cdr:from>
      <cdr:x>0.60162</cdr:x>
      <cdr:y>0.65674</cdr:y>
    </cdr:from>
    <cdr:to>
      <cdr:x>0.75703</cdr:x>
      <cdr:y>0.74833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610CC05-B21B-429E-953A-174A5ED3D524}"/>
            </a:ext>
          </a:extLst>
        </cdr:cNvPr>
        <cdr:cNvSpPr txBox="1"/>
      </cdr:nvSpPr>
      <cdr:spPr>
        <a:xfrm xmlns:a="http://schemas.openxmlformats.org/drawingml/2006/main">
          <a:off x="2382682" y="1551136"/>
          <a:ext cx="615492" cy="216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-853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0.45022</cdr:x>
      <cdr:y>0.5</cdr:y>
    </cdr:from>
    <cdr:to>
      <cdr:x>0.73</cdr:x>
      <cdr:y>0.64744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878919" y="2794620"/>
          <a:ext cx="3031891" cy="8240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4 016 023</a:t>
          </a:r>
        </a:p>
      </cdr:txBody>
    </cdr:sp>
  </cdr:relSizeAnchor>
  <cdr:relSizeAnchor xmlns:cdr="http://schemas.openxmlformats.org/drawingml/2006/chartDrawing">
    <cdr:from>
      <cdr:x>0.69608</cdr:x>
      <cdr:y>0.84095</cdr:y>
    </cdr:from>
    <cdr:to>
      <cdr:x>0.79073</cdr:x>
      <cdr:y>0.88341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16ADE3DC-340B-4765-A78C-6029F525DFC7}"/>
            </a:ext>
          </a:extLst>
        </cdr:cNvPr>
        <cdr:cNvCxnSpPr/>
      </cdr:nvCxnSpPr>
      <cdr:spPr>
        <a:xfrm xmlns:a="http://schemas.openxmlformats.org/drawingml/2006/main" flipV="1">
          <a:off x="7543207" y="4700265"/>
          <a:ext cx="1025745" cy="23732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0.05316</cdr:x>
      <cdr:y>0.69885</cdr:y>
    </cdr:from>
    <cdr:to>
      <cdr:x>0.22736</cdr:x>
      <cdr:y>0.88345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536" y="3816424"/>
          <a:ext cx="12961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0.10155</cdr:x>
      <cdr:y>0.71204</cdr:y>
    </cdr:from>
    <cdr:to>
      <cdr:x>0.2564</cdr:x>
      <cdr:y>0.8439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0.62415</cdr:x>
      <cdr:y>0.71204</cdr:y>
    </cdr:from>
    <cdr:to>
      <cdr:x>0.779</cdr:x>
      <cdr:y>0.8439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44008" y="388843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0.44995</cdr:x>
      <cdr:y>0.70881</cdr:y>
    </cdr:from>
    <cdr:to>
      <cdr:x>0.6048</cdr:x>
      <cdr:y>0.85708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7692" y="2979712"/>
          <a:ext cx="1375759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0.28543</cdr:x>
      <cdr:y>0.70881</cdr:y>
    </cdr:from>
    <cdr:to>
      <cdr:x>0.44027</cdr:x>
      <cdr:y>0.85708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35949" y="2979712"/>
          <a:ext cx="1375758" cy="62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0.31667</cdr:x>
      <cdr:y>0.69302</cdr:y>
    </cdr:from>
    <cdr:to>
      <cdr:x>0.525</cdr:x>
      <cdr:y>0.7774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368152" y="2925568"/>
          <a:ext cx="900085" cy="3562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+ 17,6%</a:t>
          </a:r>
        </a:p>
      </cdr:txBody>
    </cdr:sp>
  </cdr:relSizeAnchor>
  <cdr:relSizeAnchor xmlns:cdr="http://schemas.openxmlformats.org/drawingml/2006/chartDrawing">
    <cdr:from>
      <cdr:x>0.26667</cdr:x>
      <cdr:y>0.90196</cdr:y>
    </cdr:from>
    <cdr:to>
      <cdr:x>0.6</cdr:x>
      <cdr:y>0.98725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152128" y="3807615"/>
          <a:ext cx="1440160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 г.       2021 г.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Слайд 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1BC9-4507-440E-A7C7-C19C7F111F35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05C3-9E70-4E94-A8CB-65F6DA2A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72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Слайд 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BEAD-AD5A-4C67-B26B-182D5B106EB6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EC08D-505D-4501-8951-858518AC2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5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xmlns="" id="{14964987-08F3-46E7-8F06-5AABC6E57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xmlns="" id="{F79B77D5-E9FD-4C05-AC73-C5A5D214E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3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EB48CFF6-13A9-4EB8-A629-4D41DB400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5675" y="731838"/>
            <a:ext cx="48863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33DAE124-036D-4916-87B4-E4682A75F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52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xmlns="" id="{3661D1F6-1B78-4943-A4C2-348CEA8AD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5675" y="731838"/>
            <a:ext cx="4886325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xmlns="" id="{F86B7019-F589-40F1-9D38-66C133783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8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8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8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41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1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D378C-8D8D-4276-BD82-4799BF81BAC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82595-1ED1-45E8-BF6B-7AFA267E9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BDD340-C8AD-4307-8720-9E588521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5" indent="0" algn="ctr">
              <a:buNone/>
              <a:defRPr sz="1600"/>
            </a:lvl4pPr>
            <a:lvl5pPr marL="1828581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1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41C1BB-6CE2-46B7-B95A-3C6CDE4A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0894-7052-4C4A-A969-899A199A77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DFC1E-AB92-49A4-B0B9-52179725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278F09-0885-4F44-BB95-2C7F1A2A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9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F6410-409F-4F06-BE42-E5A73A71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452B9B-7DD6-45F5-987A-497EAA77B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4B1ED9-FC29-45BC-A7EB-FA030D4A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6B76-F7FF-4CB5-A9A6-ADFF0F82E8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12C9E4-1570-484E-B670-31E9921D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35292F-199A-44BC-BC9B-67680DDB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2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A05796-4797-4248-8A7B-666D23A72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718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4BF339-43CB-4F8E-86BF-C7B076479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F67896-A986-457A-9073-196481B4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E73E-77C8-432D-978C-81F678424B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52ACD4-8BBD-4281-82F8-F44876DD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15BDA2-4931-4A01-85AC-590628B9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1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E604-6457-419D-BF70-1AC706E8F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5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5F7-1519-4A06-B8B9-1E6F846953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8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893E-EF99-45C9-B2C6-136718DCB1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9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FEA3-F4B0-48F0-AFC0-264AF21DC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B496-630C-4E86-A8FD-8DA984A31B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0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1CE8-53A3-443F-978A-863C44A9E5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41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389B-E621-4190-944B-746CA04C53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8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C8A-5A7B-40CC-BFE1-1148FCFD2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60EE1-ECA6-4948-843F-0D5A8210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2C64A-332C-474A-B7A5-40787B85E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E43005-AFC9-4B39-B8BA-E3B1D645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E803-A1C0-4611-941F-BBBE792C0D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A439FA-F8A5-4F55-92FB-1C9C5DFD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8D523F-3699-4483-B9FC-EE66197A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4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19C-262C-4BD4-BC43-C0C486928B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9D89-9960-4F26-BB3F-BB73B0FD8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1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420-F5D3-4FEA-9F9C-C444089958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5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8CA3B-DBED-462D-B7C5-6206A026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2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9B02C0-2FE0-41D2-AF4A-2CD30933F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2" y="45910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DDC843-6D5B-46FB-9FFC-844C4B3B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7104-C9E2-41BC-A33C-1B6B2FE4E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92E64E-D39A-486C-B0C4-81051CBA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C1C1AE-13B4-4B75-8E9E-EA591C3D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9C1AD-0190-4510-83DE-700AA0A3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29F7E1-0C48-4615-A16C-990D2751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68A191-D0A0-4A71-8166-6DD1CCD3E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9B242A-E8AA-4746-819F-013CD126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013-7CB3-49B9-A47B-DFEE31E298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BED488-5096-40D0-A4D5-877863D5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2949D6-CB80-4B3A-A687-A5EE51B1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A457A-C957-4CA7-91A3-8F9FC0EC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76091D-A932-4660-9C84-67FD01BC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E561F8-E4DC-433E-843A-87486F32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59E3D0-2F4E-46AA-827E-CF088BAF2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96EA18-A12F-4E4A-BB6E-F6BC04373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02BD2F-2B4D-41E4-AC84-1039FE8B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ECC8-1D28-450A-A7F6-4E55B2C037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934061D-E2B2-4A69-8E65-1F38CDB2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D4DCE0-B0AD-4BD5-A8A8-1DB3882A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C48DA-21B4-4620-B5E6-A5220C26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724A38-B1C2-4783-B6E4-0D2D8581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4463-191D-4EC2-BDB6-E9FFC0604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90986A-AF7E-474C-9230-0FA1FFAF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A79F48-D2A3-4C0C-A198-457E3290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6853E2-A2F5-4840-9F08-91DF0060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D145-D6A8-434C-9A3D-D8166771A0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70BE3A-4638-48E0-A3C5-EFF33589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14A682-134D-4899-A68B-3A454F01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BE19C1-09DE-4B57-85D7-E8E4DC5C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F8A3CA-772B-40EB-A8C3-FF533EC2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8B2A10-990A-417B-A6DE-6EF3F9DC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0081CB-53EC-49D4-ABD4-CB0BE980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4587-B823-4119-9CB5-A272F32C0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218455-D539-4146-A63E-CDAAD521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3870DA-909E-4B00-9896-3A1F5B4D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22065-247C-4408-99B7-6E7F1849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E3A353-4BBE-4980-B13E-0FBF5B94F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84DB60-3E28-45B5-82E3-DD8AEB59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B519FF-2727-4CBD-BBBD-AAC6220A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92B4-2087-4A4E-ADB7-395695D8D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137FCE-1A75-4EF6-BDDB-CB7DE7DF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2053E1-7122-4FD6-B0BF-69A61E60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81620-8A14-4975-A3A1-D0E85D52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6" y="365126"/>
            <a:ext cx="7886700" cy="1325563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E2F0EC-45F5-44A4-91FC-CFC50AA8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A91DC6-EEF0-4A2A-9021-81376E84C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7902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CD923-5EE0-48E4-9854-027DEDA5C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C54FFE-6182-4DD6-BC6D-55322CEA3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6" y="6357902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18DCE5-C7D0-46C7-A3D8-348B1BD52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7902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D9FB-BD38-4CD1-A6FB-86454412A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sldNum="0" hdr="0" ftr="0" dt="0"/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CC0-8935-4F62-B3E6-60B2D31B9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3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3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D906-5970-4F8B-BC84-3863D5BC25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5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sldNum="0"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AC25B-1CB4-45E4-83C3-32CBAD2E2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2" y="1113821"/>
            <a:ext cx="5040558" cy="1235059"/>
          </a:xfrm>
        </p:spPr>
        <p:txBody>
          <a:bodyPr rtlCol="0">
            <a:noAutofit/>
          </a:bodyPr>
          <a:lstStyle/>
          <a:p>
            <a:pPr defTabSz="914290" eaLnBrk="1" fontAlgn="auto" hangingPunct="1">
              <a:spcAft>
                <a:spcPts val="0"/>
              </a:spcAft>
              <a:defRPr/>
            </a:pPr>
            <a:r>
              <a:rPr lang="ru-RU" sz="35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  <a:r>
              <a:rPr lang="ru-RU" sz="35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</a:t>
            </a:r>
            <a:endParaRPr lang="ru-RU" sz="3575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DD2460-A305-4CFE-9904-97287A3AC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802" y="2902441"/>
            <a:ext cx="3653862" cy="1935068"/>
          </a:xfrm>
          <a:solidFill>
            <a:schemeClr val="bg1">
              <a:alpha val="76000"/>
            </a:schemeClr>
          </a:solidFill>
        </p:spPr>
        <p:txBody>
          <a:bodyPr rtlCol="0">
            <a:normAutofit fontScale="77500" lnSpcReduction="20000"/>
          </a:bodyPr>
          <a:lstStyle/>
          <a:p>
            <a:pPr defTabSz="914290" eaLnBrk="1" fontAlgn="auto" hangingPunct="1">
              <a:spcAft>
                <a:spcPts val="0"/>
              </a:spcAft>
              <a:defRPr/>
            </a:pPr>
            <a:r>
              <a:rPr lang="ru-RU" sz="4388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Об исполнении бюджета </a:t>
            </a:r>
            <a:r>
              <a:rPr lang="ru-RU" sz="4388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Шебекинского</a:t>
            </a:r>
            <a:r>
              <a:rPr lang="ru-RU" sz="4388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 городского округа за 2021 </a:t>
            </a:r>
            <a:endParaRPr lang="ru-RU" sz="4388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420527-CB06-4CB2-8CC8-A004F88634CE}"/>
              </a:ext>
            </a:extLst>
          </p:cNvPr>
          <p:cNvSpPr txBox="1"/>
          <p:nvPr/>
        </p:nvSpPr>
        <p:spPr>
          <a:xfrm>
            <a:off x="8041093" y="1281578"/>
            <a:ext cx="434734" cy="479753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9142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25" b="1" dirty="0">
                <a:solidFill>
                  <a:schemeClr val="tx2"/>
                </a:solidFill>
                <a:latin typeface="+mn-lt"/>
                <a:cs typeface="+mn-cs"/>
              </a:rPr>
              <a:t>ФИЗИЧЕСКАЯ   КУЛЬТУРА   И   СПОРТ        КУЛЬТУРА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5B680-9E7F-417A-BFEF-B7F60945D2B1}"/>
              </a:ext>
            </a:extLst>
          </p:cNvPr>
          <p:cNvSpPr txBox="1"/>
          <p:nvPr/>
        </p:nvSpPr>
        <p:spPr>
          <a:xfrm>
            <a:off x="895795" y="1455241"/>
            <a:ext cx="434734" cy="454463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9142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25" b="1" dirty="0">
                <a:solidFill>
                  <a:schemeClr val="tx2"/>
                </a:solidFill>
                <a:latin typeface="+mn-lt"/>
                <a:cs typeface="+mn-cs"/>
              </a:rPr>
              <a:t>ОБРАЗОВАНИЕ             СОЦИАЛЬНАЯ   ЗАЩИТА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8E74D5-DB6E-4750-BFF2-965394AEE7DA}"/>
              </a:ext>
            </a:extLst>
          </p:cNvPr>
          <p:cNvSpPr txBox="1"/>
          <p:nvPr/>
        </p:nvSpPr>
        <p:spPr>
          <a:xfrm>
            <a:off x="2573778" y="5586668"/>
            <a:ext cx="4374486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n w="11430"/>
                <a:solidFill>
                  <a:schemeClr val="tx2"/>
                </a:solidFill>
                <a:latin typeface="+mn-lt"/>
                <a:cs typeface="+mn-cs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pic>
        <p:nvPicPr>
          <p:cNvPr id="4103" name="Рисунок 8">
            <a:extLst>
              <a:ext uri="{FF2B5EF4-FFF2-40B4-BE49-F238E27FC236}">
                <a16:creationId xmlns:a16="http://schemas.microsoft.com/office/drawing/2014/main" xmlns="" id="{3B00A3B2-D3BA-4813-B3EF-0CB079A4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19063" y="115888"/>
            <a:ext cx="1573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6FB784AF-7BAD-479E-95EF-3F1A30FC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36525"/>
            <a:ext cx="7683500" cy="477838"/>
          </a:xfrm>
        </p:spPr>
        <p:txBody>
          <a:bodyPr/>
          <a:lstStyle/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плательщики налоговых доходов бюджета</a:t>
            </a:r>
          </a:p>
        </p:txBody>
      </p:sp>
      <p:pic>
        <p:nvPicPr>
          <p:cNvPr id="12291" name="Объект 3">
            <a:extLst>
              <a:ext uri="{FF2B5EF4-FFF2-40B4-BE49-F238E27FC236}">
                <a16:creationId xmlns:a16="http://schemas.microsoft.com/office/drawing/2014/main" xmlns="" id="{AA10CD9C-FB62-4390-AD09-256B3D920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43" y="5393921"/>
            <a:ext cx="2556164" cy="1292629"/>
          </a:xfrm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xmlns="" id="{B78899CE-D6CD-45D1-87D7-C8583F95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768350"/>
            <a:ext cx="2724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Рисунок 11">
            <a:extLst>
              <a:ext uri="{FF2B5EF4-FFF2-40B4-BE49-F238E27FC236}">
                <a16:creationId xmlns:a16="http://schemas.microsoft.com/office/drawing/2014/main" xmlns="" id="{A76E023A-EC90-43D0-8E00-9EDA4F190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2" y="2888894"/>
            <a:ext cx="25558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9" name="TextBox 10">
            <a:extLst>
              <a:ext uri="{FF2B5EF4-FFF2-40B4-BE49-F238E27FC236}">
                <a16:creationId xmlns:a16="http://schemas.microsoft.com/office/drawing/2014/main" xmlns="" id="{4193EB27-F2D5-4BA5-89BF-B1B48131F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65088"/>
            <a:ext cx="79699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03A8C79-53A3-4B87-8558-0F239C71B2FF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614363"/>
          <a:ext cx="5880968" cy="61071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621818">
                  <a:extLst>
                    <a:ext uri="{9D8B030D-6E8A-4147-A177-3AD203B41FA5}">
                      <a16:colId xmlns:a16="http://schemas.microsoft.com/office/drawing/2014/main" xmlns="" val="695107314"/>
                    </a:ext>
                  </a:extLst>
                </a:gridCol>
                <a:gridCol w="1259150">
                  <a:extLst>
                    <a:ext uri="{9D8B030D-6E8A-4147-A177-3AD203B41FA5}">
                      <a16:colId xmlns:a16="http://schemas.microsoft.com/office/drawing/2014/main" xmlns="" val="1281754396"/>
                    </a:ext>
                  </a:extLst>
                </a:gridCol>
              </a:tblGrid>
              <a:tr h="1644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Крупные плательщики налоговых доходов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поступлений налоговых доходов в бюджет ШГО по сравнению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2020 годом,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724741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НИВА СПК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308990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Шебекинская свинина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417955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Шеб.машзавод АО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151109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Белянка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322076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Гофротара-Шебекино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389785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ТекноФид ООО 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366356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НТЦ БИО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733555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Н-Заря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253852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Тамбовский бекон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988601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РусАгро-Инвест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448134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303343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СтройЭнергоВентиляция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235760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Шеб.индустриальная химия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08548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ПРОМЗАПЧАСТЬ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476885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Премиксов № 1 ЗАО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314999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РАДОМ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611799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Монокристалл ООО Белг.завод сапфиров (Атлас ПКФ)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754781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БОНДЮЭЛЬ-БЕЛГОРОД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5920799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Лимкорм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646776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Белгородский бройлер 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756850"/>
                  </a:ext>
                </a:extLst>
              </a:tr>
              <a:tr h="21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Зеленая долина кормовая компания ООО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02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B0858DA7-1E1B-43DC-B0B6-4E452F90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92088"/>
            <a:ext cx="7286625" cy="682625"/>
          </a:xfrm>
        </p:spPr>
        <p:txBody>
          <a:bodyPr/>
          <a:lstStyle/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НДФЛ по категориям плательщиков </a:t>
            </a:r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xmlns="" id="{60400D06-3704-45B4-938E-F6A9DB01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30175"/>
            <a:ext cx="79699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xmlns="" id="{34A38D90-3A93-4E16-8131-235E8C3597A4}"/>
              </a:ext>
            </a:extLst>
          </p:cNvPr>
          <p:cNvGraphicFramePr>
            <a:graphicFrameLocks/>
          </p:cNvGraphicFramePr>
          <p:nvPr/>
        </p:nvGraphicFramePr>
        <p:xfrm>
          <a:off x="1043608" y="951661"/>
          <a:ext cx="7596336" cy="603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239EBBCE-8937-459E-A56D-D5EAE1B9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863" y="690052"/>
            <a:ext cx="446386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BE85FEBD-BE60-4915-84F7-AC93E279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-107950"/>
            <a:ext cx="7921625" cy="539750"/>
          </a:xfrm>
        </p:spPr>
        <p:txBody>
          <a:bodyPr/>
          <a:lstStyle/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неналоговых доходов местного бюджета 2019-2021 гг. </a:t>
            </a:r>
          </a:p>
        </p:txBody>
      </p:sp>
      <p:sp>
        <p:nvSpPr>
          <p:cNvPr id="14340" name="TextBox 13">
            <a:extLst>
              <a:ext uri="{FF2B5EF4-FFF2-40B4-BE49-F238E27FC236}">
                <a16:creationId xmlns:a16="http://schemas.microsoft.com/office/drawing/2014/main" xmlns="" id="{8EE0D719-7736-4E13-9DA8-5C56040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-47625"/>
            <a:ext cx="79699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FA67A433-3D95-4798-B235-768986DCC650}"/>
              </a:ext>
            </a:extLst>
          </p:cNvPr>
          <p:cNvGraphicFramePr/>
          <p:nvPr/>
        </p:nvGraphicFramePr>
        <p:xfrm>
          <a:off x="1" y="3761901"/>
          <a:ext cx="4572000" cy="30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D2216FE4-61A6-454A-A4A2-014A1D879D1C}"/>
              </a:ext>
            </a:extLst>
          </p:cNvPr>
          <p:cNvGraphicFramePr/>
          <p:nvPr/>
        </p:nvGraphicFramePr>
        <p:xfrm>
          <a:off x="4705204" y="3761901"/>
          <a:ext cx="4254890" cy="30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482C3999-52C3-4512-A73C-4A15A537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584" y="293687"/>
            <a:ext cx="769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D6C8322E-1305-4EF0-AA08-04B07AEC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509" y="3761901"/>
            <a:ext cx="768843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A68A8DDB-532A-4FD7-BB87-C19270D5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511" y="3761901"/>
            <a:ext cx="768843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ACD142A8-7E52-4424-80A2-D1FA93779B04}"/>
              </a:ext>
            </a:extLst>
          </p:cNvPr>
          <p:cNvSpPr txBox="1"/>
          <p:nvPr/>
        </p:nvSpPr>
        <p:spPr>
          <a:xfrm>
            <a:off x="4705204" y="3690598"/>
            <a:ext cx="2424860" cy="7848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муниципального имущества (земля, имущество)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4C6E8AC-6B7C-442B-903C-8F85A620278F}"/>
              </a:ext>
            </a:extLst>
          </p:cNvPr>
          <p:cNvGraphicFramePr>
            <a:graphicFrameLocks noGrp="1"/>
          </p:cNvGraphicFramePr>
          <p:nvPr/>
        </p:nvGraphicFramePr>
        <p:xfrm>
          <a:off x="592454" y="547240"/>
          <a:ext cx="8225500" cy="2960829"/>
        </p:xfrm>
        <a:graphic>
          <a:graphicData uri="http://schemas.openxmlformats.org/drawingml/2006/table">
            <a:tbl>
              <a:tblPr/>
              <a:tblGrid>
                <a:gridCol w="1937938">
                  <a:extLst>
                    <a:ext uri="{9D8B030D-6E8A-4147-A177-3AD203B41FA5}">
                      <a16:colId xmlns:a16="http://schemas.microsoft.com/office/drawing/2014/main" xmlns="" val="309588938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1927934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14352391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0730546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56566302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4645042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95475703"/>
                    </a:ext>
                  </a:extLst>
                </a:gridCol>
                <a:gridCol w="526922">
                  <a:extLst>
                    <a:ext uri="{9D8B030D-6E8A-4147-A177-3AD203B41FA5}">
                      <a16:colId xmlns:a16="http://schemas.microsoft.com/office/drawing/2014/main" xmlns="" val="3810471424"/>
                    </a:ext>
                  </a:extLst>
                </a:gridCol>
              </a:tblGrid>
              <a:tr h="11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Доходные источники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Факт, тыс. руб.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2021, тыс руб.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2020 к 2021,</a:t>
                      </a:r>
                      <a:b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470151"/>
                  </a:ext>
                </a:extLst>
              </a:tr>
              <a:tr h="118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Отклонения факта от первоначального плана</a:t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(+,-)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факта от первоначального плана</a:t>
                      </a:r>
                    </a:p>
                  </a:txBody>
                  <a:tcPr marL="9072" marR="9072" marT="9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305983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63 868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64 317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57 050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65 137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8 087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414861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имущества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4 653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4 063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3 700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4 310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55765"/>
                  </a:ext>
                </a:extLst>
              </a:tr>
              <a:tr h="395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Продажа муниципального имущества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7 016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10 521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3 553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9 668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6 115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91,9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324873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НВОС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8 406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2 574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2 789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2 930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2639903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9 091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4 748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1 239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2 878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1 639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60,6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824976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14 622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8 167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3 655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41 537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37 882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5746792"/>
                  </a:ext>
                </a:extLst>
              </a:tr>
              <a:tr h="197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107 656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94 390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71 986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33A"/>
                          </a:solidFill>
                          <a:effectLst/>
                          <a:latin typeface="Times New Roman" panose="02020603050405020304" pitchFamily="18" charset="0"/>
                        </a:rPr>
                        <a:t>126 460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54 474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175,7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</a:p>
                  </a:txBody>
                  <a:tcPr marL="9072" marR="9072" marT="9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09204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xmlns="" id="{D4B5F844-E2EB-48E8-95CA-FC656474A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341438"/>
            <a:ext cx="1841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73F7748-35EB-42FD-8077-CD3F7737F71E}"/>
              </a:ext>
            </a:extLst>
          </p:cNvPr>
          <p:cNvGraphicFramePr>
            <a:graphicFrameLocks noGrp="1"/>
          </p:cNvGraphicFramePr>
          <p:nvPr/>
        </p:nvGraphicFramePr>
        <p:xfrm>
          <a:off x="1327150" y="412750"/>
          <a:ext cx="2952750" cy="1608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межведомственных комиссий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Приглашено хозяйствующих субъектов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5 024</a:t>
                      </a: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Претензионно-исковая работа  по неналоговым доходам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6" marR="7146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170D9EB-7E8A-436B-AF0F-6F7714E72753}"/>
              </a:ext>
            </a:extLst>
          </p:cNvPr>
          <p:cNvGraphicFramePr>
            <a:graphicFrameLocks noGrp="1"/>
          </p:cNvGraphicFramePr>
          <p:nvPr/>
        </p:nvGraphicFramePr>
        <p:xfrm>
          <a:off x="4608513" y="585788"/>
          <a:ext cx="3589337" cy="133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Выставлено требований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20 690</a:t>
                      </a: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решений о взыскании задолженности за счет имущества должников</a:t>
                      </a: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2 251</a:t>
                      </a:r>
                    </a:p>
                  </a:txBody>
                  <a:tcPr marL="7144" marR="7144" marT="77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418" name="TextBox 5">
            <a:extLst>
              <a:ext uri="{FF2B5EF4-FFF2-40B4-BE49-F238E27FC236}">
                <a16:creationId xmlns:a16="http://schemas.microsoft.com/office/drawing/2014/main" xmlns="" id="{89211A29-8FF9-455A-98D1-B2909E1F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638"/>
            <a:ext cx="871378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по сокращению недоимки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28ADAE5-FA5E-430E-835D-580D4709A19F}"/>
              </a:ext>
            </a:extLst>
          </p:cNvPr>
          <p:cNvGraphicFramePr>
            <a:graphicFrameLocks noGrp="1"/>
          </p:cNvGraphicFramePr>
          <p:nvPr/>
        </p:nvGraphicFramePr>
        <p:xfrm>
          <a:off x="1235608" y="2227262"/>
          <a:ext cx="6948488" cy="189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5709371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Недоимка по источникам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01.01.2020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90" rtl="0" eaLnBrk="1" fontAlgn="ctr" latinLnBrk="0" hangingPunct="1"/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90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- 20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юридических лиц, ИП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90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90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+7</a:t>
                      </a:r>
                    </a:p>
                  </a:txBody>
                  <a:tcPr marL="7143" marR="7143" marT="7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xmlns="" id="{56CE94CE-BA02-4AD3-8DA7-7A7B0206DD7B}"/>
              </a:ext>
            </a:extLst>
          </p:cNvPr>
          <p:cNvGraphicFramePr>
            <a:graphicFrameLocks/>
          </p:cNvGraphicFramePr>
          <p:nvPr/>
        </p:nvGraphicFramePr>
        <p:xfrm>
          <a:off x="317817" y="3925887"/>
          <a:ext cx="8715375" cy="293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478" name="TextBox 20">
            <a:extLst>
              <a:ext uri="{FF2B5EF4-FFF2-40B4-BE49-F238E27FC236}">
                <a16:creationId xmlns:a16="http://schemas.microsoft.com/office/drawing/2014/main" xmlns="" id="{9658280F-1573-4EE6-AACB-50919B1D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050" y="1867554"/>
            <a:ext cx="878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40" y="296652"/>
            <a:ext cx="8382948" cy="57606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ts val="2800"/>
              </a:lnSpc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938" y="4116614"/>
            <a:ext cx="2764747" cy="9504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21064" y="3574926"/>
            <a:ext cx="2736304" cy="134344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муниципальных казенных учреждений Шебекинского городского округа</a:t>
            </a:r>
          </a:p>
          <a:p>
            <a:pPr algn="ctr"/>
            <a:endParaRPr lang="ru-RU" sz="1400" dirty="0">
              <a:solidFill>
                <a:prstClr val="white"/>
              </a:solidFill>
            </a:endParaRPr>
          </a:p>
          <a:p>
            <a:pPr algn="ctr"/>
            <a:endParaRPr lang="ru-RU" sz="1400" i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722" y="5373216"/>
            <a:ext cx="2863205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инициативного бюджетирования на территории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                            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6886" y="3485538"/>
            <a:ext cx="2358798" cy="11691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непрограммные расходы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508" y="2107514"/>
            <a:ext cx="2664296" cy="11787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землеустройству и землепользованию, выполнение комплексных кадастровых работ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79113" y="1512103"/>
            <a:ext cx="2396571" cy="15717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услуг по содержанию нежилых помещений, находящихся в муниципальной казне, оплата социального найма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37353" y="3081849"/>
            <a:ext cx="1975733" cy="3255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387 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21408" y="4564140"/>
            <a:ext cx="1807623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137 471 тыс.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92705" y="2881426"/>
            <a:ext cx="1779506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3 509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25866" y="4159309"/>
            <a:ext cx="1779506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13 620тыс.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3455" y="6178912"/>
            <a:ext cx="2045499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44 109 тыс.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1784" y="4845195"/>
            <a:ext cx="2045499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150 208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38107" y="1178264"/>
            <a:ext cx="2664296" cy="667677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12000">
                <a:schemeClr val="accent4">
                  <a:tint val="37000"/>
                  <a:satMod val="300000"/>
                </a:schemeClr>
              </a:gs>
              <a:gs pos="87000">
                <a:schemeClr val="accent4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370 230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9722" y="2881426"/>
            <a:ext cx="2782964" cy="9504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медицинских работников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341" y="3574926"/>
            <a:ext cx="2045499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8 173тыс. 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3072" y="5202585"/>
            <a:ext cx="2664296" cy="11787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проектно-изыскательских работ в рамках реализации проекта развития сельских территорий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77657" y="6256513"/>
            <a:ext cx="1807623" cy="404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10 753 тыс. руб.</a:t>
            </a:r>
          </a:p>
        </p:txBody>
      </p:sp>
      <p:pic>
        <p:nvPicPr>
          <p:cNvPr id="1026" name="Picture 2" descr="C:\Users\Журавлева_305\Downloads\FHC-7OCWYAUex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6" y="1068753"/>
            <a:ext cx="2772419" cy="15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Журавлева_305\Downloads\f1420e65c978a709988367ac7a2b4a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76" y="5047610"/>
            <a:ext cx="2517577" cy="15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09009581"/>
              </p:ext>
            </p:extLst>
          </p:nvPr>
        </p:nvGraphicFramePr>
        <p:xfrm>
          <a:off x="107504" y="692696"/>
          <a:ext cx="8888250" cy="581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7586" y="188644"/>
            <a:ext cx="77768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Шебекинского городского округа за 2020-2021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67135"/>
            <a:ext cx="1008112" cy="5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7B695-16DE-4819-990F-6DBE050B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отраслей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E2F48D8-2879-4839-AD13-87F7F1B9F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24337"/>
              </p:ext>
            </p:extLst>
          </p:nvPr>
        </p:nvGraphicFramePr>
        <p:xfrm>
          <a:off x="-3564904" y="994453"/>
          <a:ext cx="1188132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468F2A90-A11E-494B-8639-4F37E631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CBD113-20F7-41CB-AC8C-F0898201B937}"/>
              </a:ext>
            </a:extLst>
          </p:cNvPr>
          <p:cNvSpPr txBox="1"/>
          <p:nvPr/>
        </p:nvSpPr>
        <p:spPr>
          <a:xfrm>
            <a:off x="8044370" y="923926"/>
            <a:ext cx="107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5172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Здравоохранение;  8 173; 0,2 %</a:t>
            </a:r>
          </a:p>
        </p:txBody>
      </p:sp>
    </p:spTree>
    <p:extLst>
      <p:ext uri="{BB962C8B-B14F-4D97-AF65-F5344CB8AC3E}">
        <p14:creationId xmlns:p14="http://schemas.microsoft.com/office/powerpoint/2010/main" val="29671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233" y="190427"/>
            <a:ext cx="784888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2800" b="1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Национальная 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4587" y="3744210"/>
            <a:ext cx="4298088" cy="11079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первичных мер противопожарной безопасности на территории Шебекинского городского округа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275" y="1374331"/>
            <a:ext cx="4298088" cy="11079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актов гражданского состояния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8826" y="2126876"/>
            <a:ext cx="255189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2,5 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587" y="2636214"/>
            <a:ext cx="4298088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«ЕДДС Шебекинского городского округа» 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1161" y="3155413"/>
            <a:ext cx="2536088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7,3 млн.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71161" y="4561765"/>
            <a:ext cx="2536088" cy="4514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2,4 млн.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8024" y="1374331"/>
            <a:ext cx="4176440" cy="415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монтаж аппаратно-программного комплекса «Безопасный город» </a:t>
            </a: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1,2 млн. руб.</a:t>
            </a:r>
          </a:p>
          <a:p>
            <a:pPr algn="ctr">
              <a:defRPr/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пожарно-спасательной части 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Б-Троица (окончательный расчет в 2022 году) -</a:t>
            </a:r>
          </a:p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6,7 млн. руб.</a:t>
            </a:r>
          </a:p>
          <a:p>
            <a:pPr algn="ctr">
              <a:defRPr/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мероприятия противопожарного характера: приобретение ранцев противопожарных,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страхование ДНД,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пожарной машины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(ГСМ, страхование, запасные части) - </a:t>
            </a:r>
          </a:p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1,2 млн. руб.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1131" y="5088165"/>
            <a:ext cx="2536088" cy="4514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9,1  млн.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5771903"/>
            <a:ext cx="2988496" cy="799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21,2 млн.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/>
          <a:stretch/>
        </p:blipFill>
        <p:spPr>
          <a:xfrm>
            <a:off x="269231" y="5212907"/>
            <a:ext cx="2599221" cy="14931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59675E8-095C-477C-98C0-CD551AB6B43F}"/>
              </a:ext>
            </a:extLst>
          </p:cNvPr>
          <p:cNvPicPr/>
          <p:nvPr/>
        </p:nvPicPr>
        <p:blipFill rotWithShape="1">
          <a:blip r:embed="rId4"/>
          <a:srcRect l="23705" t="16905" r="40360" b="15158"/>
          <a:stretch/>
        </p:blipFill>
        <p:spPr bwMode="auto">
          <a:xfrm>
            <a:off x="25936" y="0"/>
            <a:ext cx="873656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1E56F3E7-3CB6-4EE6-B565-B0F1C5B5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</a:p>
        </p:txBody>
      </p:sp>
    </p:spTree>
    <p:extLst>
      <p:ext uri="{BB962C8B-B14F-4D97-AF65-F5344CB8AC3E}">
        <p14:creationId xmlns:p14="http://schemas.microsoft.com/office/powerpoint/2010/main" val="428535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4450" y="32557"/>
            <a:ext cx="6912769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2800" b="1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Национальная экономика </a:t>
            </a:r>
            <a:r>
              <a:rPr lang="ru-RU" sz="280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15306" y="2128701"/>
            <a:ext cx="3892115" cy="25853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управлению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собственностью,  землеустройству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землепользованию, выполнение комплексных кадастровых работ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МФЦ в с. Вознесеновка (проектно-изыскательские работы)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6072" y="4342477"/>
            <a:ext cx="237626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5,4 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6628" y="886226"/>
            <a:ext cx="3855911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Сопровождение программного комплекса АЦК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7533" y="1480293"/>
            <a:ext cx="2447660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5,1 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605" y="3546121"/>
            <a:ext cx="4298088" cy="8617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 населения 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584" y="4653136"/>
            <a:ext cx="4265530" cy="11079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и ремонт автомобильных дорог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05" y="886226"/>
            <a:ext cx="4298088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Осуществление полномочий в области охраны труда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Доска Почета                  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6391" y="1628800"/>
            <a:ext cx="255189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0,7  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026" y="2128701"/>
            <a:ext cx="4298088" cy="11695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хозяйство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(мероприятие - День работника с/х)</a:t>
            </a: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5092" y="2938212"/>
            <a:ext cx="2536088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0,1 млн.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5605" y="4047855"/>
            <a:ext cx="2536088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13,5 млн.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0150" y="5448179"/>
            <a:ext cx="2536088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449,2  млн.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6048" y="5949280"/>
            <a:ext cx="2988496" cy="799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474 млн.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22201" r="4653" b="18236"/>
          <a:stretch/>
        </p:blipFill>
        <p:spPr>
          <a:xfrm>
            <a:off x="6335291" y="5096363"/>
            <a:ext cx="2472130" cy="16112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59675E8-095C-477C-98C0-CD551AB6B43F}"/>
              </a:ext>
            </a:extLst>
          </p:cNvPr>
          <p:cNvPicPr/>
          <p:nvPr/>
        </p:nvPicPr>
        <p:blipFill rotWithShape="1">
          <a:blip r:embed="rId4"/>
          <a:srcRect l="23705" t="16905" r="40360" b="15158"/>
          <a:stretch/>
        </p:blipFill>
        <p:spPr bwMode="auto">
          <a:xfrm>
            <a:off x="25936" y="0"/>
            <a:ext cx="873656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AB659171-3BAD-4056-BB59-8782D4AF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</a:t>
            </a:r>
          </a:p>
        </p:txBody>
      </p:sp>
    </p:spTree>
    <p:extLst>
      <p:ext uri="{BB962C8B-B14F-4D97-AF65-F5344CB8AC3E}">
        <p14:creationId xmlns:p14="http://schemas.microsoft.com/office/powerpoint/2010/main" val="269280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680" y="44414"/>
            <a:ext cx="8640959" cy="43424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+mn-ea"/>
                <a:cs typeface="Times New Roman" pitchFamily="18" charset="0"/>
              </a:rPr>
              <a:t>Формирование современной городской среды на территории </a:t>
            </a:r>
            <a:br>
              <a:rPr lang="ru-RU" sz="16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+mn-ea"/>
                <a:cs typeface="Times New Roman" pitchFamily="18" charset="0"/>
              </a:rPr>
              <a:t>Шебекинского городского округа</a:t>
            </a:r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71976"/>
            <a:ext cx="388843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формирования современной городской среды –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59,1 млн. руб.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0352" y="1170264"/>
            <a:ext cx="381642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благоустройству дворовых и общественных территорий –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21,1 млн. руб.</a:t>
            </a:r>
          </a:p>
        </p:txBody>
      </p:sp>
      <p:sp>
        <p:nvSpPr>
          <p:cNvPr id="28" name="Стрелка вправо 27"/>
          <p:cNvSpPr/>
          <p:nvPr/>
        </p:nvSpPr>
        <p:spPr>
          <a:xfrm rot="8481571">
            <a:off x="3022540" y="825099"/>
            <a:ext cx="441781" cy="2857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07781">
            <a:off x="5728441" y="816561"/>
            <a:ext cx="441781" cy="2857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7504" y="2817549"/>
            <a:ext cx="1944216" cy="19851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              </a:t>
            </a:r>
          </a:p>
          <a:p>
            <a:pPr algn="ctr"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общественных зон: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Набережная в районе Ледовой арены                  г. Шебекино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Бювет в пос. Маслова Пристань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Общественная зона в районе ДК с. Белянка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7932" y="2817549"/>
            <a:ext cx="2664296" cy="19851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7 дворовых территорий многоквартирных домов: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Шебекино, ул. Свободы, д. 15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Шебекино, ул. Ж/Д, д. 20</a:t>
            </a:r>
          </a:p>
          <a:p>
            <a:pPr marL="28575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Купино, пер.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Анатовского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 2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Купино, пер.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Анатовского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 3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Купино, пер.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Анатовского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 4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Муром, ул. Мира, д. 1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Шебекино, ул. Парковая, д. 6</a:t>
            </a:r>
          </a:p>
        </p:txBody>
      </p:sp>
      <p:sp>
        <p:nvSpPr>
          <p:cNvPr id="44" name="Стрелка вправо 43"/>
          <p:cNvSpPr/>
          <p:nvPr/>
        </p:nvSpPr>
        <p:spPr>
          <a:xfrm rot="3114778">
            <a:off x="3160983" y="2412790"/>
            <a:ext cx="458255" cy="2775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7670828">
            <a:off x="927173" y="2404924"/>
            <a:ext cx="458255" cy="2775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40695" y="526116"/>
            <a:ext cx="1856551" cy="554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80,2 млн. руб.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6758062" y="2421714"/>
            <a:ext cx="498603" cy="2775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64089" y="2817549"/>
            <a:ext cx="3600375" cy="23391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12 детских игровых площадок дворовых территорий </a:t>
            </a:r>
          </a:p>
          <a:p>
            <a:pPr lvl="0" algn="ctr">
              <a:defRPr/>
            </a:pPr>
            <a:r>
              <a:rPr lang="ru-RU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(поставка игрового, спортивного оборудования и </a:t>
            </a:r>
            <a:r>
              <a:rPr lang="ru-RU" sz="10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МАФов</a:t>
            </a:r>
            <a:r>
              <a:rPr lang="ru-RU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устройство </a:t>
            </a:r>
            <a:r>
              <a:rPr lang="ru-RU" sz="10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ударопоглощающего</a:t>
            </a:r>
            <a:r>
              <a:rPr lang="ru-RU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покрытия из резиновой крошки под детские игровые площадки):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Шебекино: ул. 50 лет Октября, д 11; ул. Ленина, д. 43;</a:t>
            </a:r>
          </a:p>
          <a:p>
            <a:pPr lvl="0"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Г. Шумилова, д.21, 22; ул. Железнодорожная, д. 13;                  ул. Ленина, д. 101; ул. Петровского, д.7; 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пос. Маслова Пристань, ул. Шумилова, д. 34;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Ржевка</a:t>
            </a: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Ленина, ул. Полевая, д. 3;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Крапивное, ул. Набережная, д. 2;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Пенцево</a:t>
            </a: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Гагарина, д.16, 17, 18;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Чураево, пер. Гагарина, д.8;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Новая Таволжанка, ул. Колхозная, д.1а.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34218" r="18542" b="7276"/>
          <a:stretch/>
        </p:blipFill>
        <p:spPr>
          <a:xfrm>
            <a:off x="6156176" y="5267013"/>
            <a:ext cx="2808288" cy="1497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r="4167" b="33888"/>
          <a:stretch/>
        </p:blipFill>
        <p:spPr>
          <a:xfrm>
            <a:off x="2947097" y="5267014"/>
            <a:ext cx="3002235" cy="1497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1043"/>
          <a:stretch/>
        </p:blipFill>
        <p:spPr>
          <a:xfrm>
            <a:off x="107504" y="5267014"/>
            <a:ext cx="2685678" cy="14752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59675E8-095C-477C-98C0-CD551AB6B43F}"/>
              </a:ext>
            </a:extLst>
          </p:cNvPr>
          <p:cNvPicPr/>
          <p:nvPr/>
        </p:nvPicPr>
        <p:blipFill rotWithShape="1">
          <a:blip r:embed="rId6"/>
          <a:srcRect l="23705" t="16905" r="40360" b="15158"/>
          <a:stretch/>
        </p:blipFill>
        <p:spPr bwMode="auto">
          <a:xfrm>
            <a:off x="25936" y="0"/>
            <a:ext cx="873656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7511C419-FA4B-4D8F-9AAE-0443E90B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21</a:t>
            </a:r>
          </a:p>
        </p:txBody>
      </p:sp>
    </p:spTree>
    <p:extLst>
      <p:ext uri="{BB962C8B-B14F-4D97-AF65-F5344CB8AC3E}">
        <p14:creationId xmlns:p14="http://schemas.microsoft.com/office/powerpoint/2010/main" val="410491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6" y="365127"/>
            <a:ext cx="7759768" cy="9036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понятия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03232" cy="824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БЮДЖЕТ</a:t>
            </a:r>
            <a:r>
              <a:rPr lang="ru-RU" sz="1800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2849705"/>
            <a:ext cx="2952328" cy="3246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ДОХОДЫ БЮДЖЕТА </a:t>
            </a:r>
            <a:r>
              <a:rPr lang="ru-RU" sz="1200" dirty="0" smtClean="0"/>
              <a:t>–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marL="0" indent="0" algn="just">
              <a:buNone/>
            </a:pPr>
            <a:r>
              <a:rPr lang="ru-RU" sz="1200" dirty="0" smtClean="0"/>
              <a:t>Превышение доходов над расходами образует положительный остаток бюджета </a:t>
            </a:r>
            <a:r>
              <a:rPr lang="ru-RU" sz="1200" dirty="0" smtClean="0">
                <a:solidFill>
                  <a:srgbClr val="FF0000"/>
                </a:solidFill>
              </a:rPr>
              <a:t>ПРОФИЦИТ</a:t>
            </a:r>
          </a:p>
          <a:p>
            <a:pPr marL="0" indent="0" algn="just">
              <a:buNone/>
            </a:pPr>
            <a:r>
              <a:rPr lang="ru-RU" sz="1200" dirty="0" smtClean="0"/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33" y="2924944"/>
            <a:ext cx="1740755" cy="134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1" y="4365104"/>
            <a:ext cx="1750737" cy="13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2849705"/>
            <a:ext cx="3312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РАСХОДЫ БЮДЖЕТА</a:t>
            </a:r>
            <a:r>
              <a:rPr lang="ru-RU" sz="1200" dirty="0" smtClean="0"/>
              <a:t> – выплачиваемые из бюджета денежные средства (социальные выплаты населению, содержание учреждений городского округа, капитальное строительство и др.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Если расходная часть бюджета превышает доходную, то бюджет формируется с </a:t>
            </a:r>
            <a:r>
              <a:rPr lang="ru-RU" sz="1200" dirty="0" smtClean="0">
                <a:solidFill>
                  <a:srgbClr val="FF0000"/>
                </a:solidFill>
              </a:rPr>
              <a:t>ДЕФИЦИТОМ</a:t>
            </a:r>
          </a:p>
          <a:p>
            <a:pPr algn="just"/>
            <a:endParaRPr lang="ru-RU" sz="1200" dirty="0" smtClean="0">
              <a:solidFill>
                <a:srgbClr val="FF0000"/>
              </a:solidFill>
            </a:endParaRPr>
          </a:p>
          <a:p>
            <a:pPr algn="just"/>
            <a:r>
              <a:rPr lang="ru-RU" sz="1200" dirty="0" smtClean="0"/>
              <a:t>При превышении расходов над доходами принимается решение об источниках покрытия дефицита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1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56" y="116633"/>
            <a:ext cx="8625937" cy="4320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358" y="3118621"/>
            <a:ext cx="2398130" cy="12003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всего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824: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педработников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219;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235" y="1484784"/>
            <a:ext cx="2385130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детей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3 402: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2 288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1 114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358" y="5850785"/>
            <a:ext cx="2362913" cy="6529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Родительская плата: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1 850 рублей;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1 650 рублей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952" y="4581128"/>
            <a:ext cx="2391942" cy="1026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содержания                          1-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ребенка в год                                                         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114,8 тыс. рублей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110,9 тыс. рублей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село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125,4 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57" y="2132781"/>
            <a:ext cx="2385131" cy="8397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детей                                      на 1-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работника учреждения                        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4,12 ед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4,46 ед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.; село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3,58 ед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4" descr="\\192.168.88.84\3Level\%D0%91%D1%8E%D0%B4%D0%B6%D0%B5%D1%82%D0%BD%D1%8B%D0%B9 %D0%BE%D1%82%D0%B4%D0%B5%D0%BB\%D0%9F%D0%B0%D0%BD%D0%BE%D0%B2%D0%B0\2020 %D0%B3%D0%BE%D0%B4\%D0%B3%D0%BE%D0%B4%D0%BE%D0%B2%D0%BE%D0%B9 %D0%BE%D1%82%D1%87%D0%B5%D1%82 2019 %D0%B3%D0%BE%D0%B4\%D0%BF%D1%80%D0%B5%D0%B7%D0%B5%D0%BD%D1%82%D0%B0%D1%86%D0%B8%D1%8F 2019 %D0%B3%D0%BE%D0%B4\s800.webp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\\192.168.88.84\3Level\%D0%91%D1%8E%D0%B4%D0%B6%D0%B5%D1%82%D0%BD%D1%8B%D0%B9 %D0%BE%D1%82%D0%B4%D0%B5%D0%BB\%D0%9F%D0%B0%D0%BD%D0%BE%D0%B2%D0%B0\2020 %D0%B3%D0%BE%D0%B4\%D0%B3%D0%BE%D0%B4%D0%BE%D0%B2%D0%BE%D0%B9 %D0%BE%D1%82%D1%87%D0%B5%D1%82 2019 %D0%B3%D0%BE%D0%B4\%D0%BF%D1%80%D0%B5%D0%B7%D0%B5%D0%BD%D1%82%D0%B0%D1%86%D0%B8%D1%8F 2019 %D0%B3%D0%BE%D0%B4\s8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358" y="963609"/>
            <a:ext cx="239000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детских садов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627784" y="1427579"/>
          <a:ext cx="4320480" cy="422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93922" y="5890133"/>
            <a:ext cx="2890030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8 г. Шебекино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1227" y="6141955"/>
            <a:ext cx="2730207" cy="2769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кровли в детском саду № 12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5248" y="3552235"/>
            <a:ext cx="2860506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ограждения:                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 с. М. Михайловка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987824" y="722171"/>
            <a:ext cx="3240360" cy="64807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детских садов по Указам Президента РФ,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9378" y="672947"/>
            <a:ext cx="2703250" cy="4924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по детским садам: </a:t>
            </a:r>
            <a:endParaRPr lang="ru-RU" sz="13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6305578"/>
            <a:ext cx="1728192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45 200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30013" y="1232768"/>
            <a:ext cx="1689155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508 591тыс.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37662" y="6485598"/>
            <a:ext cx="1473629" cy="274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495 тыс.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46362" y="4031565"/>
            <a:ext cx="1473629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522 тыс. руб.</a:t>
            </a:r>
          </a:p>
        </p:txBody>
      </p:sp>
      <p:pic>
        <p:nvPicPr>
          <p:cNvPr id="33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35248" y="1623278"/>
            <a:ext cx="2860506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сантехнических перегородок в туалетных комнатах:             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детских садов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63536" y="2192636"/>
            <a:ext cx="1473629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2 087 тыс.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3200" y="2552676"/>
            <a:ext cx="2842554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Укладка тротуарной плитки:       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Детские сады  с. М. Михайловка,               с. Архангельское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46362" y="3198997"/>
            <a:ext cx="1473629" cy="353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576 тыс.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3596" y="4447982"/>
            <a:ext cx="2909493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воздуха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29 детских садах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67994" y="4982851"/>
            <a:ext cx="1473629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507 тыс.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73989" y="5342891"/>
            <a:ext cx="2856049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Частичная замена окон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детском саду с. Купино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04189" y="5804546"/>
            <a:ext cx="1473629" cy="3164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 тыс. руб.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xmlns="" id="{40AB0362-027B-4171-959E-1EEB4AB4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22</a:t>
            </a:r>
          </a:p>
        </p:txBody>
      </p:sp>
    </p:spTree>
    <p:extLst>
      <p:ext uri="{BB962C8B-B14F-4D97-AF65-F5344CB8AC3E}">
        <p14:creationId xmlns:p14="http://schemas.microsoft.com/office/powerpoint/2010/main" val="138495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97" y="124727"/>
            <a:ext cx="8727259" cy="58737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794" y="958074"/>
            <a:ext cx="2105949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школ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590" y="1345387"/>
            <a:ext cx="2105950" cy="12003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1 405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501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– 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904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 педагогических работников  всего – 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691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287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404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793" y="4099222"/>
            <a:ext cx="2113747" cy="6529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учащихся             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7 223: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3 437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3 786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5984" y="5769836"/>
            <a:ext cx="2118353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содержания 1-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ребенка в год всего – 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114,9 тыс. рублей 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78,6 тыс. рублей;                     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165,1 тыс.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950" y="2699333"/>
            <a:ext cx="2104387" cy="12135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школьников              на 1-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работника учреждения                              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5,14 ед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6,86 ед.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          село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4,19 ед.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0591" y="4978637"/>
            <a:ext cx="2113746" cy="6529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классов                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482: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151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село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331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562622" y="1322418"/>
          <a:ext cx="3348378" cy="388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25909" y="3955215"/>
            <a:ext cx="972102" cy="288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+15 ,5%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792" y="5414220"/>
            <a:ext cx="2952328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ремонт: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Графовская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Козьмодемьяновская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Максимовская, Никольская,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Первоцепляевская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Поповская, Мешковская,                             здание бывшей школы №7 г. Шебекино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0480" y="1032649"/>
            <a:ext cx="3027698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в рамках реализации проекта «Детский завод»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№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0428" y="3306092"/>
            <a:ext cx="3037750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воздуха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37 школах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6724" y="2794567"/>
            <a:ext cx="3030478" cy="2769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спортзала, туалетов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СОШ №2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6724" y="1997278"/>
            <a:ext cx="3030478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сантехнических перегородок в туалетных комнатах :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школ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0480" y="4126206"/>
            <a:ext cx="3027698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проекта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«Доступная среда» приобретено оборудование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детей инвалидов в СОШ № 5 г. Шебекино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555776" y="707738"/>
            <a:ext cx="3312368" cy="648072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школ по Указам Президента РФ,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808" y="5169908"/>
            <a:ext cx="2996394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ограждения в  </a:t>
            </a:r>
          </a:p>
          <a:p>
            <a:pPr algn="ctr">
              <a:defRPr/>
            </a:pP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Кошлаковской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6647" y="444159"/>
            <a:ext cx="2961531" cy="2769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по школам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6424872"/>
            <a:ext cx="2088232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76 586  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08598" y="692984"/>
            <a:ext cx="2939579" cy="204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1 041 423 тыс. 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33691" y="1668878"/>
            <a:ext cx="2029377" cy="305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6 792 тыс. руб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38772" y="2519361"/>
            <a:ext cx="2088232" cy="275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2 419 тыс. 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52528" y="4823060"/>
            <a:ext cx="2088232" cy="290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1 283 тыс. 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38772" y="3830165"/>
            <a:ext cx="2088232" cy="269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1 330 тыс.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38772" y="3071556"/>
            <a:ext cx="2088232" cy="2180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1 607  тыс. руб.</a:t>
            </a:r>
          </a:p>
        </p:txBody>
      </p:sp>
      <p:pic>
        <p:nvPicPr>
          <p:cNvPr id="33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40808" y="5974833"/>
            <a:ext cx="2985326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системы отопления: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Вознесеновская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Верхнеберезовская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81953" y="6598579"/>
            <a:ext cx="2088231" cy="2180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1 017  тыс. руб.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46073" y="5631563"/>
            <a:ext cx="1473629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507 тыс. руб.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xmlns="" id="{ACF27E83-B117-4552-9386-DA20F4EE2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23</a:t>
            </a:r>
          </a:p>
        </p:txBody>
      </p:sp>
    </p:spTree>
    <p:extLst>
      <p:ext uri="{BB962C8B-B14F-4D97-AF65-F5344CB8AC3E}">
        <p14:creationId xmlns:p14="http://schemas.microsoft.com/office/powerpoint/2010/main" val="307105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30" y="116632"/>
            <a:ext cx="8671992" cy="39316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499" y="4077072"/>
            <a:ext cx="2494329" cy="1026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3 752 (40%)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                  по дополнительным образовательным программам участвовали в олимпиадах                      и конкурсах различного уровня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625" y="5314248"/>
            <a:ext cx="2494329" cy="1026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1 115 детей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охваченных дополнительным образованием, стали призерами муниципальных, региональных, всероссийских              и международных соревнований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2837" y="1556792"/>
            <a:ext cx="2457655" cy="120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дополнительного образования детей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ДЮЦ «Атлант»,                            ДЮЦ «Развитие»,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детские школы искусств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2837" y="2996952"/>
            <a:ext cx="2465117" cy="830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граждан от 5 до 18 лет, получающих услуги дополнительного образования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9 380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669200" y="1556792"/>
          <a:ext cx="4322711" cy="507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2915816" y="764704"/>
            <a:ext cx="3744416" cy="792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дополнительного образования по Указам Президента РФ,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6933" y="3630199"/>
            <a:ext cx="2056256" cy="8309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изыскательские работы: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ДО «ДЮСШ «Атлант»»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8956" y="908720"/>
            <a:ext cx="2056256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                         по дополнительному образованию                   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4636" y="1555041"/>
            <a:ext cx="205625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88 643 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91859" y="4461186"/>
            <a:ext cx="153663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2 700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01" y="4077071"/>
            <a:ext cx="2494329" cy="1026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4 754 (45%)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                  по дополнительным образовательным программам участвовали в олимпиадах                      и конкурсах различного уровня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827" y="5314247"/>
            <a:ext cx="2494329" cy="1026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946 детей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охваченных дополнительным образованием, стали призерами муниципальных, региональных, всероссийских              и международных соревнований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375" y="953814"/>
            <a:ext cx="2465118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групп                     (кружков, секций) -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039" y="1556791"/>
            <a:ext cx="2457655" cy="12003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дополнительного образования детей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ДЮЦ «Атлант»,                            ДЮЦ «Развитие»,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детские школы искусств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039" y="2996951"/>
            <a:ext cx="2465117" cy="8309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граждан от 5 до 18 лет, получающих услуги дополнительного образования всего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10 565</a:t>
            </a:r>
          </a:p>
        </p:txBody>
      </p:sp>
      <p:pic>
        <p:nvPicPr>
          <p:cNvPr id="24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79511" y="5694581"/>
            <a:ext cx="2056256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Оснащение выездного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В.Березовского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класса  (ДШИ Большетроицкое)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16743" y="6340902"/>
            <a:ext cx="153663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218 тыс.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955" y="4821226"/>
            <a:ext cx="2073677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Оснащение мебелью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ДШИ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Н.Таволжанка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5314248"/>
            <a:ext cx="153663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357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0907" y="1915081"/>
            <a:ext cx="2056256" cy="138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функционирования модельного персонифицированного финансирования дополнительного образования детей</a:t>
            </a: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91859" y="3300065"/>
            <a:ext cx="153663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24 087 тыс. руб.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D97C5BC2-CE67-4127-9062-7C1714D9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24</a:t>
            </a:r>
          </a:p>
        </p:txBody>
      </p:sp>
    </p:spTree>
    <p:extLst>
      <p:ext uri="{BB962C8B-B14F-4D97-AF65-F5344CB8AC3E}">
        <p14:creationId xmlns:p14="http://schemas.microsoft.com/office/powerpoint/2010/main" val="267982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56" y="116633"/>
            <a:ext cx="8625937" cy="4320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451" y="2733716"/>
            <a:ext cx="2917184" cy="75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ЦКР с.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Первоцепляево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7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12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51" y="1986888"/>
            <a:ext cx="2917182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ЦКР с.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Бершаково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с.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Кошлаково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endParaRPr lang="ru-RU" sz="7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3" y="1285609"/>
            <a:ext cx="3055601" cy="12157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Текущий ремонт:                               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кровли ЦКР с. Муром -                  600 тыс. руб.;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ДК с Булановка –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336 тыс. руб.;</a:t>
            </a:r>
          </a:p>
          <a:p>
            <a:pPr algn="ctr">
              <a:defRPr/>
            </a:pPr>
            <a:endParaRPr lang="ru-RU" sz="1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12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450" y="4243575"/>
            <a:ext cx="2917184" cy="6770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Комплектование книжных фондов и приобретение литературы:</a:t>
            </a:r>
            <a:endParaRPr lang="ru-RU" sz="7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\\192.168.88.84\3Level\%D0%91%D1%8E%D0%B4%D0%B6%D0%B5%D1%82%D0%BD%D1%8B%D0%B9 %D0%BE%D1%82%D0%B4%D0%B5%D0%BB\%D0%9F%D0%B0%D0%BD%D0%BE%D0%B2%D0%B0\2020 %D0%B3%D0%BE%D0%B4\%D0%B3%D0%BE%D0%B4%D0%BE%D0%B2%D0%BE%D0%B9 %D0%BE%D1%82%D1%87%D0%B5%D1%82 2019 %D0%B3%D0%BE%D0%B4\%D0%BF%D1%80%D0%B5%D0%B7%D0%B5%D0%BD%D1%82%D0%B0%D1%86%D0%B8%D1%8F 2019 %D0%B3%D0%BE%D0%B4\s800.webp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\\192.168.88.84\3Level\%D0%91%D1%8E%D0%B4%D0%B6%D0%B5%D1%82%D0%BD%D1%8B%D0%B9 %D0%BE%D1%82%D0%B4%D0%B5%D0%BB\%D0%9F%D0%B0%D0%BD%D0%BE%D0%B2%D0%B0\2020 %D0%B3%D0%BE%D0%B4\%D0%B3%D0%BE%D0%B4%D0%BE%D0%B2%D0%BE%D0%B9 %D0%BE%D1%82%D1%87%D0%B5%D1%82 2019 %D0%B3%D0%BE%D0%B4\%D0%BF%D1%80%D0%B5%D0%B7%D0%B5%D0%BD%D1%82%D0%B0%D1%86%D0%B8%D1%8F 2019 %D0%B3%D0%BE%D0%B4\s8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575" y="1285607"/>
            <a:ext cx="2917183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расходов: 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699792" y="1302999"/>
          <a:ext cx="4320480" cy="422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2699792" y="722171"/>
            <a:ext cx="3744416" cy="648072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работников учреждений культуры по Указам Президента РФ, рублей</a:t>
            </a:r>
          </a:p>
        </p:txBody>
      </p:sp>
      <p:pic>
        <p:nvPicPr>
          <p:cNvPr id="25" name="Рисунок 24" descr="https://shebkult31.ru/media/cache/10/25/10254f9445c9dc107394743f5d7b40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013177"/>
            <a:ext cx="3055601" cy="17068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59184" y="1625162"/>
            <a:ext cx="1850268" cy="306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283 592 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9183" y="2383990"/>
            <a:ext cx="1879377" cy="249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16 317 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7638" y="4649546"/>
            <a:ext cx="1879377" cy="2711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2 065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45504" y="2222288"/>
            <a:ext cx="1879378" cy="279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936 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4595" y="3195949"/>
            <a:ext cx="1853952" cy="2918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3 604 тыс. руб.</a:t>
            </a:r>
          </a:p>
        </p:txBody>
      </p:sp>
      <p:pic>
        <p:nvPicPr>
          <p:cNvPr id="27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1452" y="3570041"/>
            <a:ext cx="2917182" cy="6001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инициативных проектов:</a:t>
            </a:r>
          </a:p>
          <a:p>
            <a:pPr algn="ctr">
              <a:defRPr/>
            </a:pPr>
            <a:endParaRPr lang="ru-RU" sz="7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4107" y="3899068"/>
            <a:ext cx="1879377" cy="2711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936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54985" y="3346220"/>
            <a:ext cx="3055602" cy="15696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реставрация объектов культурного наследия: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Зимовеньки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Кошлаково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Максимовка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Маломихайловка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с. </a:t>
            </a:r>
            <a:r>
              <a:rPr lang="ru-RU" sz="12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Терезовка</a:t>
            </a:r>
            <a:endParaRPr lang="ru-RU" sz="7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1030" y="4636842"/>
            <a:ext cx="1960632" cy="279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2 430 тыс. руб.</a:t>
            </a:r>
          </a:p>
        </p:txBody>
      </p:sp>
      <p:pic>
        <p:nvPicPr>
          <p:cNvPr id="33" name="Рисунок 32" descr="https://www.admshebekino.ru/media/cache/d1/8a/d18af1c78f1fa75ce639305391ca033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1" y="5013177"/>
            <a:ext cx="3482585" cy="170687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5968338" y="2595500"/>
            <a:ext cx="3055602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ДК                               с. </a:t>
            </a:r>
            <a:r>
              <a:rPr lang="ru-RU" sz="12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Маломихайловка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7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5504" y="2986127"/>
            <a:ext cx="1879377" cy="249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4 000 тыс. руб.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xmlns="" id="{58F005A4-579D-49F0-8277-631B7842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25</a:t>
            </a:r>
          </a:p>
        </p:txBody>
      </p:sp>
    </p:spTree>
    <p:extLst>
      <p:ext uri="{BB962C8B-B14F-4D97-AF65-F5344CB8AC3E}">
        <p14:creationId xmlns:p14="http://schemas.microsoft.com/office/powerpoint/2010/main" val="44231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7606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населения</a:t>
            </a:r>
            <a:endParaRPr lang="ru-RU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319" y="1729528"/>
            <a:ext cx="2713758" cy="3077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библиотек – </a:t>
            </a: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43" y="2138525"/>
            <a:ext cx="2376264" cy="1026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штатных единиц: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96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из них указных категорий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2021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из них указных категорий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089" y="2149527"/>
            <a:ext cx="2563897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новых поступлений изданий в муниципальные библиотеки:                                           2020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тысяч экземпляров,  2021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11,7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тысяч экземпляров                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5589" y="3284983"/>
            <a:ext cx="8640960" cy="890813"/>
          </a:xfrm>
          <a:prstGeom prst="rect">
            <a:avLst/>
          </a:prstGeom>
          <a:noFill/>
          <a:ln>
            <a:noFill/>
          </a:ln>
        </p:spPr>
        <p:txBody>
          <a:bodyPr vert="horz" lIns="91429" tIns="45715" rIns="91429" bIns="45715" rtlCol="0" anchor="ctr">
            <a:noAutofit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сфере культурно-досуговой деятельности</a:t>
            </a:r>
            <a:endParaRPr lang="ru-RU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5749" y="5085184"/>
            <a:ext cx="2880320" cy="3077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всего - </a:t>
            </a: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68" y="5543097"/>
            <a:ext cx="2303394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штатных единиц: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из них указных категорий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2021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из них указных категорий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" name="Рисунок 17" descr="C:\Users\305_5\Desktop\Презентация\ю-и-d-спрашивают-бе-изну-группа-музыки-на-бе-ой-пре-посы-ке-540557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1" y="4312829"/>
            <a:ext cx="1512168" cy="108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cdn.pixabay.com/photo/2015/11/03/09/06/browse-1020064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1" y="1078040"/>
            <a:ext cx="1164034" cy="9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55520" y="5543096"/>
            <a:ext cx="2563897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культурно-массовых мероприятий: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2020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14 299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единиц,                          2021 год – </a:t>
            </a: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15 890</a:t>
            </a: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единиц     </a:t>
            </a: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21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57947" y="1002763"/>
            <a:ext cx="2816750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</a:t>
            </a: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41188" y="1351226"/>
            <a:ext cx="1850268" cy="282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57 420 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7534" y="4312829"/>
            <a:ext cx="2816750" cy="6001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</a:t>
            </a:r>
          </a:p>
          <a:p>
            <a:pPr algn="ctr">
              <a:defRPr/>
            </a:pPr>
            <a:endParaRPr lang="ru-RU" sz="7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40775" y="4612089"/>
            <a:ext cx="1850268" cy="298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185 261 тыс. руб.</a:t>
            </a:r>
          </a:p>
        </p:txBody>
      </p:sp>
      <p:pic>
        <p:nvPicPr>
          <p:cNvPr id="27" name="Рисунок 26" descr="https://gazeta-shebekino.ru/media/filer_public_thumbnails/filer_public/f1/43/f14347c0-8763-466d-9fe0-f6c498e23847/biblioteka1.jpg__750x415_q90_crop-True_subsampling-2_upscal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3316"/>
            <a:ext cx="3415642" cy="178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Панова_305\Desktop\Презентация\Для доклада 2021г\Фото для презентации 2021г\DSC_1455-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612907"/>
            <a:ext cx="3415642" cy="20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0BA50866-71B7-4929-8F0F-53A821DF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26</a:t>
            </a:r>
          </a:p>
        </p:txBody>
      </p:sp>
    </p:spTree>
    <p:extLst>
      <p:ext uri="{BB962C8B-B14F-4D97-AF65-F5344CB8AC3E}">
        <p14:creationId xmlns:p14="http://schemas.microsoft.com/office/powerpoint/2010/main" val="2823826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4" y="243557"/>
            <a:ext cx="9144000" cy="432048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108532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Всего расходов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537557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760 992 тыс.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132856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Общественные организации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561881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2 963 тыс.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351" y="3068960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Подвоз больных на гемодиализ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415" y="3497985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2 140 тыс.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351" y="4064318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Мероприятия 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2415" y="4493343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865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5085184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Выплаты Почетным гражданам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514209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966 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6021288"/>
            <a:ext cx="3528392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Стипендии студентам-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целевикам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6450313"/>
            <a:ext cx="2376264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282 тыс. руб.</a:t>
            </a:r>
          </a:p>
        </p:txBody>
      </p:sp>
      <p:pic>
        <p:nvPicPr>
          <p:cNvPr id="23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Диаграмма 23"/>
          <p:cNvGraphicFramePr/>
          <p:nvPr/>
        </p:nvGraphicFramePr>
        <p:xfrm>
          <a:off x="4578846" y="2210698"/>
          <a:ext cx="4320480" cy="422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5090889" y="1249524"/>
            <a:ext cx="3744416" cy="8833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Средняя заработная плата социальных работников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(по указам Президента РФ), рублей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50455824-B2BF-4D93-BAE6-112C2C15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13" y="94600"/>
            <a:ext cx="886759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27</a:t>
            </a:r>
          </a:p>
        </p:txBody>
      </p:sp>
    </p:spTree>
    <p:extLst>
      <p:ext uri="{BB962C8B-B14F-4D97-AF65-F5344CB8AC3E}">
        <p14:creationId xmlns:p14="http://schemas.microsoft.com/office/powerpoint/2010/main" val="47305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7" y="1340768"/>
            <a:ext cx="3307828" cy="8925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Шебекинского городского округа, систематически занимающихся физической культурой и массовым спортом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733658"/>
            <a:ext cx="3307829" cy="1015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Шебекинского городского округа, систематически занимающихся физической культурой и массовым спортом, чел. (от 3 до 79 лет):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7" y="4311348"/>
            <a:ext cx="3307829" cy="6770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спортивных мероприятий, ед.: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5301208"/>
            <a:ext cx="3307828" cy="8309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человек, принявших участие в физкультурно-массовых и спортивных мероприятиях, чел: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8437" y="5485874"/>
            <a:ext cx="3986541" cy="646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человек, принявших участие в выполнении нормативов ГТО, чел: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3054" y="4698480"/>
            <a:ext cx="3986541" cy="461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видов спорта, ед.: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5354" y="2053290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54,5%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5353" y="3570480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43 291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5353" y="4830872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85354" y="5982952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27 156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43442" y="4998952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49620" y="5974679"/>
            <a:ext cx="1584176" cy="360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11 253</a:t>
            </a:r>
          </a:p>
        </p:txBody>
      </p:sp>
      <p:pic>
        <p:nvPicPr>
          <p:cNvPr id="24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0" y="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00" y="893307"/>
            <a:ext cx="237228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2570255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E:\Грамота\фото\OSVs6B77bJ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12348" r="17580"/>
          <a:stretch/>
        </p:blipFill>
        <p:spPr bwMode="auto">
          <a:xfrm>
            <a:off x="3995936" y="2636911"/>
            <a:ext cx="2008331" cy="1987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80831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24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251" y="116632"/>
            <a:ext cx="7364388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капитального ремонта 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  <a:endParaRPr lang="ru-RU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875" y="1046160"/>
            <a:ext cx="3948975" cy="800219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Капитальный ремонт МАДОУ «Детский сад комбинированного вида №8, г. Шебекино» 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0544" y="3370127"/>
            <a:ext cx="4032448" cy="1083374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Капитальный ремонт МБОУ «Поповская СОШ Шебекинского района»</a:t>
            </a: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489" y="5269374"/>
            <a:ext cx="4032448" cy="1083374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Капитальный ремонт МБОУ «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Первоцепляевская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СОШ»</a:t>
            </a: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839142" y="1282389"/>
            <a:ext cx="591959" cy="32775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96587" y="5653363"/>
            <a:ext cx="574296" cy="3113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25861" y="3779611"/>
            <a:ext cx="591958" cy="32775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121" y="1728196"/>
            <a:ext cx="3306613" cy="507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45,2 млн. рублей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258362"/>
            <a:ext cx="3312368" cy="5100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8,2 млн.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17819" y="6216002"/>
            <a:ext cx="294113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13,7 млн. рублей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t="30139" r="23125" b="28889"/>
          <a:stretch/>
        </p:blipFill>
        <p:spPr bwMode="auto">
          <a:xfrm>
            <a:off x="5590789" y="3161212"/>
            <a:ext cx="3141381" cy="15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32791" r="28742" b="17026"/>
          <a:stretch/>
        </p:blipFill>
        <p:spPr bwMode="auto">
          <a:xfrm>
            <a:off x="1177365" y="5087134"/>
            <a:ext cx="3085147" cy="14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15255" r="33125" b="38267"/>
          <a:stretch/>
        </p:blipFill>
        <p:spPr bwMode="auto">
          <a:xfrm>
            <a:off x="5590789" y="908720"/>
            <a:ext cx="2855756" cy="181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59675E8-095C-477C-98C0-CD551AB6B43F}"/>
              </a:ext>
            </a:extLst>
          </p:cNvPr>
          <p:cNvPicPr/>
          <p:nvPr/>
        </p:nvPicPr>
        <p:blipFill rotWithShape="1">
          <a:blip r:embed="rId6"/>
          <a:srcRect l="23705" t="16905" r="40360" b="15158"/>
          <a:stretch/>
        </p:blipFill>
        <p:spPr bwMode="auto">
          <a:xfrm>
            <a:off x="25936" y="0"/>
            <a:ext cx="873656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30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116632"/>
            <a:ext cx="7438031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капитального ремонта, строительства </a:t>
            </a:r>
            <a:b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  <a:endParaRPr lang="ru-RU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875" y="1046160"/>
            <a:ext cx="3948975" cy="1083374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Капитальный ремонт МБОУ «Никольская ООШ»  Шебекинского района Белгородской области»</a:t>
            </a:r>
          </a:p>
          <a:p>
            <a:pPr algn="ctr">
              <a:lnSpc>
                <a:spcPct val="115000"/>
              </a:lnSpc>
            </a:pPr>
            <a:endParaRPr lang="ru-RU" sz="14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5882" y="2812999"/>
            <a:ext cx="4032448" cy="587853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Капитальный ремонт братских могил </a:t>
            </a:r>
          </a:p>
          <a:p>
            <a:pPr algn="ctr">
              <a:lnSpc>
                <a:spcPct val="115000"/>
              </a:lnSpc>
            </a:pP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b="1" kern="0" dirty="0" err="1">
                <a:latin typeface="Times New Roman" pitchFamily="18" charset="0"/>
                <a:cs typeface="Times New Roman" pitchFamily="18" charset="0"/>
              </a:rPr>
              <a:t>Зимовеньки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b="1" kern="0" dirty="0" err="1">
                <a:latin typeface="Times New Roman" pitchFamily="18" charset="0"/>
                <a:cs typeface="Times New Roman" pitchFamily="18" charset="0"/>
              </a:rPr>
              <a:t>Терезовка</a:t>
            </a: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61223" y="3379892"/>
            <a:ext cx="2941133" cy="45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 млн.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876" y="4233631"/>
            <a:ext cx="4032448" cy="1083374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Строительство ЦКР с. </a:t>
            </a:r>
            <a:r>
              <a:rPr lang="ru-RU" sz="1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Бершаково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2742" y="5690401"/>
            <a:ext cx="4032448" cy="1083374"/>
          </a:xfrm>
          <a:prstGeom prst="rect">
            <a:avLst/>
          </a:prstGeom>
          <a:solidFill>
            <a:schemeClr val="bg1"/>
          </a:solidFill>
          <a:ln>
            <a:solidFill>
              <a:srgbClr val="53548A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Строительство ЦКР с.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Кошлаково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(завершение)</a:t>
            </a: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4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935882" y="1423967"/>
            <a:ext cx="591959" cy="32775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64846" y="5994161"/>
            <a:ext cx="574296" cy="3113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35882" y="4691809"/>
            <a:ext cx="591958" cy="32775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347497" y="2951243"/>
            <a:ext cx="534769" cy="3113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4055" y="1875553"/>
            <a:ext cx="3306613" cy="507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17,7 млн. рублей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68655" y="4806995"/>
            <a:ext cx="3312368" cy="5100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14,5 млн.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93246" y="6341727"/>
            <a:ext cx="294113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1,8 млн.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t="40118" r="34297" b="17024"/>
          <a:stretch/>
        </p:blipFill>
        <p:spPr bwMode="auto">
          <a:xfrm>
            <a:off x="919760" y="5377091"/>
            <a:ext cx="3229215" cy="14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38472" r="47969" b="22470"/>
          <a:stretch/>
        </p:blipFill>
        <p:spPr bwMode="auto">
          <a:xfrm>
            <a:off x="5681397" y="981603"/>
            <a:ext cx="2800241" cy="15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1052" r="43828" b="12596"/>
          <a:stretch/>
        </p:blipFill>
        <p:spPr bwMode="auto">
          <a:xfrm>
            <a:off x="919760" y="2517981"/>
            <a:ext cx="1657552" cy="12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27348" r="36348" b="14028"/>
          <a:stretch/>
        </p:blipFill>
        <p:spPr bwMode="auto">
          <a:xfrm>
            <a:off x="2598991" y="2517981"/>
            <a:ext cx="1654816" cy="125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8333" r="23971" b="44033"/>
          <a:stretch/>
        </p:blipFill>
        <p:spPr>
          <a:xfrm>
            <a:off x="5693246" y="4016038"/>
            <a:ext cx="2844564" cy="15185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59675E8-095C-477C-98C0-CD551AB6B43F}"/>
              </a:ext>
            </a:extLst>
          </p:cNvPr>
          <p:cNvPicPr/>
          <p:nvPr/>
        </p:nvPicPr>
        <p:blipFill rotWithShape="1">
          <a:blip r:embed="rId7"/>
          <a:srcRect l="23705" t="16905" r="40360" b="15158"/>
          <a:stretch/>
        </p:blipFill>
        <p:spPr bwMode="auto">
          <a:xfrm>
            <a:off x="25936" y="0"/>
            <a:ext cx="873656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768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EE41B00-2FA4-4A8A-95BF-222EDF3136B7}"/>
              </a:ext>
            </a:extLst>
          </p:cNvPr>
          <p:cNvSpPr txBox="1">
            <a:spLocks/>
          </p:cNvSpPr>
          <p:nvPr/>
        </p:nvSpPr>
        <p:spPr>
          <a:xfrm>
            <a:off x="310208" y="81821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Доходы бюджета</a:t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Доходы бюджета –безвозмездные и безвозвратные поступления денежных средств в бюджет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E0EC147-F551-405F-8686-57582457DA99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8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Налоговые доходы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 на доходы физических лиц – 53,5% (федеральный налог);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Единый налог на вмененный доход- 100%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Единый сельскохозяйственный налог – 100% (федеральный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Налог, взимаемый в связи с применением патентной системы налогообложения – 100% (областной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Доходы от уплаты акцизов – 100% (федеральный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Земельный налог –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 на имущество физических лиц –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Государственная пошлина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Задолженность по отмененным налогам – 100%.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Неналоговые доходы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Арендная плата за земли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Доходы от сдачи в аренду имущества -100%;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Плата за негативное воздействие на окружающую среду – 60 %;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Доходы от реализации имущественного комплекса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Штрафы – 100%.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Безвозмездные поступления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9F96227-DA32-48F5-9FBB-58CDC5F7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12" y="836711"/>
            <a:ext cx="1780480" cy="1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3D539E6-EF61-448A-A14E-3641AB4D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12" y="2810655"/>
            <a:ext cx="1780480" cy="13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zoo-farm.ru/wp-content/uploads/2012/07/kak-vzyat-zemelnyj-uchastok-v-arendu.jpg">
            <a:hlinkClick r:id="rId4"/>
            <a:extLst>
              <a:ext uri="{FF2B5EF4-FFF2-40B4-BE49-F238E27FC236}">
                <a16:creationId xmlns:a16="http://schemas.microsoft.com/office/drawing/2014/main" xmlns="" id="{D796DBA6-14FC-4856-9F3B-956EC081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62" y="4381909"/>
            <a:ext cx="1797730" cy="1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5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9C3E796-807A-4C1D-A49E-02EB01F8C49D}"/>
              </a:ext>
            </a:extLst>
          </p:cNvPr>
          <p:cNvSpPr txBox="1">
            <a:spLocks/>
          </p:cNvSpPr>
          <p:nvPr/>
        </p:nvSpPr>
        <p:spPr>
          <a:xfrm>
            <a:off x="896645" y="142044"/>
            <a:ext cx="7561555" cy="802680"/>
          </a:xfrm>
          <a:prstGeom prst="rect">
            <a:avLst/>
          </a:prstGeom>
          <a:ln>
            <a:noFill/>
          </a:ln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0" indent="0" algn="ctr" defTabSz="9142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Организационно-правовые основы бюджетного процесса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муниципального образования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E8C6D01-A865-453E-8931-7A06AB776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293854"/>
              </p:ext>
            </p:extLst>
          </p:nvPr>
        </p:nvGraphicFramePr>
        <p:xfrm>
          <a:off x="538436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24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7212"/>
            <a:ext cx="8496944" cy="86409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Решение Совета депутатов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Шебекинского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городского округа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от 16.11.2018 № 44 «Об утверждении Положения о бюджетном устройстве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и бюджетном процессе в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Шебекинском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городском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округе»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182584"/>
              </p:ext>
            </p:extLst>
          </p:nvPr>
        </p:nvGraphicFramePr>
        <p:xfrm>
          <a:off x="-1044624" y="1124744"/>
          <a:ext cx="1108923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35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D3FD38E-10D4-42D4-9319-3FEA0674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55130"/>
            <a:ext cx="7886700" cy="6876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доходной части бюджета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 городского округа за 2019-2021 гг.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180FF08-EA13-45D1-BB3B-83BBA702B691}"/>
              </a:ext>
            </a:extLst>
          </p:cNvPr>
          <p:cNvGraphicFramePr/>
          <p:nvPr/>
        </p:nvGraphicFramePr>
        <p:xfrm>
          <a:off x="39092" y="1048141"/>
          <a:ext cx="90658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EE486ED3-0030-4760-A6AC-908633980CAD}"/>
              </a:ext>
            </a:extLst>
          </p:cNvPr>
          <p:cNvGraphicFramePr>
            <a:graphicFrameLocks noGrp="1"/>
          </p:cNvGraphicFramePr>
          <p:nvPr/>
        </p:nvGraphicFramePr>
        <p:xfrm>
          <a:off x="487447" y="5190791"/>
          <a:ext cx="8280920" cy="15505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1449">
                  <a:extLst>
                    <a:ext uri="{9D8B030D-6E8A-4147-A177-3AD203B41FA5}">
                      <a16:colId xmlns:a16="http://schemas.microsoft.com/office/drawing/2014/main" xmlns="" val="5064293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50818655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76751034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0260466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521038119"/>
                    </a:ext>
                  </a:extLst>
                </a:gridCol>
                <a:gridCol w="1130919">
                  <a:extLst>
                    <a:ext uri="{9D8B030D-6E8A-4147-A177-3AD203B41FA5}">
                      <a16:colId xmlns:a16="http://schemas.microsoft.com/office/drawing/2014/main" xmlns="" val="4146778209"/>
                    </a:ext>
                  </a:extLst>
                </a:gridCol>
              </a:tblGrid>
              <a:tr h="592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 факта 2020 к факту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факта 2021 к факту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2021 к 2020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плана 2022 к факту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2022 к 2021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92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20584681"/>
                  </a:ext>
                </a:extLst>
              </a:tr>
              <a:tr h="2538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2421477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98976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91BE1-721B-4A38-8B0F-8F10E9F9E79E}"/>
              </a:ext>
            </a:extLst>
          </p:cNvPr>
          <p:cNvSpPr txBox="1"/>
          <p:nvPr/>
        </p:nvSpPr>
        <p:spPr>
          <a:xfrm>
            <a:off x="8150735" y="763501"/>
            <a:ext cx="970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6AACB2-0CA5-4E33-B86B-F4F6B9404817}"/>
              </a:ext>
            </a:extLst>
          </p:cNvPr>
          <p:cNvSpPr txBox="1"/>
          <p:nvPr/>
        </p:nvSpPr>
        <p:spPr>
          <a:xfrm>
            <a:off x="7983472" y="4906151"/>
            <a:ext cx="784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35C61175-50E1-4F04-8F27-58B124AFEB74}"/>
              </a:ext>
            </a:extLst>
          </p:cNvPr>
          <p:cNvSpPr txBox="1"/>
          <p:nvPr/>
        </p:nvSpPr>
        <p:spPr>
          <a:xfrm>
            <a:off x="3365500" y="1018433"/>
            <a:ext cx="911432" cy="3205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3 744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35C61175-50E1-4F04-8F27-58B124AFEB74}"/>
              </a:ext>
            </a:extLst>
          </p:cNvPr>
          <p:cNvSpPr txBox="1"/>
          <p:nvPr/>
        </p:nvSpPr>
        <p:spPr>
          <a:xfrm>
            <a:off x="5428204" y="1018432"/>
            <a:ext cx="785629" cy="3205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3 986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35C61175-50E1-4F04-8F27-58B124AFEB74}"/>
              </a:ext>
            </a:extLst>
          </p:cNvPr>
          <p:cNvSpPr txBox="1"/>
          <p:nvPr/>
        </p:nvSpPr>
        <p:spPr>
          <a:xfrm>
            <a:off x="7579072" y="985649"/>
            <a:ext cx="784895" cy="3205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4 638 </a:t>
            </a:r>
          </a:p>
        </p:txBody>
      </p:sp>
    </p:spTree>
    <p:extLst>
      <p:ext uri="{BB962C8B-B14F-4D97-AF65-F5344CB8AC3E}">
        <p14:creationId xmlns:p14="http://schemas.microsoft.com/office/powerpoint/2010/main" val="88381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B1C41-03EA-4B7C-AF00-296F10FA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3" y="326802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 городского округа за 2021 г.</a:t>
            </a:r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CB6FE131-DE55-455D-86A5-F45D104AB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92913"/>
              </p:ext>
            </p:extLst>
          </p:nvPr>
        </p:nvGraphicFramePr>
        <p:xfrm>
          <a:off x="-900608" y="1014412"/>
          <a:ext cx="10225136" cy="597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72AFE418-F173-49A4-82DF-E6DA3DD0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171" y="1065556"/>
            <a:ext cx="1097483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0006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5FCB9E85-5078-4760-A911-B63C9CFD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3" y="180975"/>
            <a:ext cx="9074150" cy="528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</p:txBody>
      </p:sp>
      <p:sp>
        <p:nvSpPr>
          <p:cNvPr id="8199" name="TextBox 2">
            <a:extLst>
              <a:ext uri="{FF2B5EF4-FFF2-40B4-BE49-F238E27FC236}">
                <a16:creationId xmlns:a16="http://schemas.microsoft.com/office/drawing/2014/main" xmlns="" id="{378506E7-AF5B-4F4C-AB9B-DD0E82BB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107" y="1227200"/>
            <a:ext cx="3030722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– 1 107 765</a:t>
            </a:r>
          </a:p>
        </p:txBody>
      </p:sp>
      <p:sp>
        <p:nvSpPr>
          <p:cNvPr id="8200" name="TextBox 9">
            <a:extLst>
              <a:ext uri="{FF2B5EF4-FFF2-40B4-BE49-F238E27FC236}">
                <a16:creationId xmlns:a16="http://schemas.microsoft.com/office/drawing/2014/main" xmlns="" id="{EB77F008-7D7D-4116-908E-414FDDB7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4196896"/>
            <a:ext cx="3005865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126 460</a:t>
            </a:r>
          </a:p>
        </p:txBody>
      </p:sp>
      <p:sp>
        <p:nvSpPr>
          <p:cNvPr id="8201" name="TextBox 10">
            <a:extLst>
              <a:ext uri="{FF2B5EF4-FFF2-40B4-BE49-F238E27FC236}">
                <a16:creationId xmlns:a16="http://schemas.microsoft.com/office/drawing/2014/main" xmlns="" id="{AE9E7E5E-4071-49DD-BD17-D27B8B84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203162"/>
            <a:ext cx="5014364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3792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других уровней бюджета – 2 751 511</a:t>
            </a:r>
          </a:p>
        </p:txBody>
      </p:sp>
      <p:sp>
        <p:nvSpPr>
          <p:cNvPr id="8202" name="TextBox 3">
            <a:extLst>
              <a:ext uri="{FF2B5EF4-FFF2-40B4-BE49-F238E27FC236}">
                <a16:creationId xmlns:a16="http://schemas.microsoft.com/office/drawing/2014/main" xmlns="" id="{7B8630F5-658B-4C86-B0C4-98C9D422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147" y="714131"/>
            <a:ext cx="915678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1A532B7-3B31-49C5-AC54-4FD99A3B48B6}"/>
              </a:ext>
            </a:extLst>
          </p:cNvPr>
          <p:cNvGraphicFramePr/>
          <p:nvPr/>
        </p:nvGraphicFramePr>
        <p:xfrm>
          <a:off x="-189040" y="1048157"/>
          <a:ext cx="4688420" cy="375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B87987FF-0BAE-4C3B-AD2B-07D195980A9C}"/>
              </a:ext>
            </a:extLst>
          </p:cNvPr>
          <p:cNvGraphicFramePr/>
          <p:nvPr/>
        </p:nvGraphicFramePr>
        <p:xfrm>
          <a:off x="4572000" y="1370213"/>
          <a:ext cx="4441825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B08D1F88-7F55-4D75-AC13-49034E1EFA0F}"/>
              </a:ext>
            </a:extLst>
          </p:cNvPr>
          <p:cNvGraphicFramePr/>
          <p:nvPr/>
        </p:nvGraphicFramePr>
        <p:xfrm>
          <a:off x="5104921" y="4491497"/>
          <a:ext cx="3986113" cy="224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6982BA17-16DB-4F70-AB02-6816E11C37C7}"/>
              </a:ext>
            </a:extLst>
          </p:cNvPr>
          <p:cNvGraphicFramePr/>
          <p:nvPr/>
        </p:nvGraphicFramePr>
        <p:xfrm>
          <a:off x="130709" y="4541706"/>
          <a:ext cx="4828971" cy="217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7734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7AF958B-8F35-43C9-821C-2D49784C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69" y="0"/>
            <a:ext cx="8074025" cy="68262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 местного бюджета 2019-2021 гг. 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13">
            <a:extLst>
              <a:ext uri="{FF2B5EF4-FFF2-40B4-BE49-F238E27FC236}">
                <a16:creationId xmlns:a16="http://schemas.microsoft.com/office/drawing/2014/main" xmlns="" id="{6D5BEA6B-5AB1-4FD5-A61B-78F3DDE8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702" y="49451"/>
            <a:ext cx="79699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9C550D8-C852-4973-BBA1-1A0B5C5B1619}"/>
              </a:ext>
            </a:extLst>
          </p:cNvPr>
          <p:cNvGraphicFramePr/>
          <p:nvPr/>
        </p:nvGraphicFramePr>
        <p:xfrm>
          <a:off x="37685" y="3701488"/>
          <a:ext cx="4425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6E58252-A6C4-4B0B-B33A-62DA2377B313}"/>
              </a:ext>
            </a:extLst>
          </p:cNvPr>
          <p:cNvGraphicFramePr/>
          <p:nvPr/>
        </p:nvGraphicFramePr>
        <p:xfrm>
          <a:off x="4545384" y="3701488"/>
          <a:ext cx="44062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8A6E2C-DAA1-480A-820B-D75C6E960ED4}"/>
              </a:ext>
            </a:extLst>
          </p:cNvPr>
          <p:cNvSpPr txBox="1"/>
          <p:nvPr/>
        </p:nvSpPr>
        <p:spPr>
          <a:xfrm>
            <a:off x="1403648" y="5949280"/>
            <a:ext cx="7713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+160 777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xmlns="" id="{AC6B5354-49B7-43BC-B54C-9CF0F753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27" y="3754969"/>
            <a:ext cx="1029568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A77A69B1-CBCB-4AEE-8EDA-5AA50F3B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413" y="3701488"/>
            <a:ext cx="1029568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F30BFAC-8C90-48AB-ACF8-A22D20923479}"/>
              </a:ext>
            </a:extLst>
          </p:cNvPr>
          <p:cNvGraphicFramePr>
            <a:graphicFrameLocks noGrp="1"/>
          </p:cNvGraphicFramePr>
          <p:nvPr/>
        </p:nvGraphicFramePr>
        <p:xfrm>
          <a:off x="656430" y="406668"/>
          <a:ext cx="8295159" cy="3235182"/>
        </p:xfrm>
        <a:graphic>
          <a:graphicData uri="http://schemas.openxmlformats.org/drawingml/2006/table">
            <a:tbl>
              <a:tblPr/>
              <a:tblGrid>
                <a:gridCol w="1694765">
                  <a:extLst>
                    <a:ext uri="{9D8B030D-6E8A-4147-A177-3AD203B41FA5}">
                      <a16:colId xmlns:a16="http://schemas.microsoft.com/office/drawing/2014/main" xmlns="" val="153844539"/>
                    </a:ext>
                  </a:extLst>
                </a:gridCol>
                <a:gridCol w="780645">
                  <a:extLst>
                    <a:ext uri="{9D8B030D-6E8A-4147-A177-3AD203B41FA5}">
                      <a16:colId xmlns:a16="http://schemas.microsoft.com/office/drawing/2014/main" xmlns="" val="193500598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715175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614339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7751205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68861609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14948596"/>
                    </a:ext>
                  </a:extLst>
                </a:gridCol>
                <a:gridCol w="635173">
                  <a:extLst>
                    <a:ext uri="{9D8B030D-6E8A-4147-A177-3AD203B41FA5}">
                      <a16:colId xmlns:a16="http://schemas.microsoft.com/office/drawing/2014/main" xmlns="" val="2009375018"/>
                    </a:ext>
                  </a:extLst>
                </a:gridCol>
              </a:tblGrid>
              <a:tr h="255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Доходные источники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Факт, тыс. руб.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2021, тыс руб.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2020 к 2021,</a:t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007113"/>
                  </a:ext>
                </a:extLst>
              </a:tr>
              <a:tr h="119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Отклонения факта  от  первоначального плана </a:t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(+,-)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факта от первоначального плана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4453769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607 294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768 071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633 348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813 493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180 145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128,4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226530"/>
                  </a:ext>
                </a:extLst>
              </a:tr>
              <a:tr h="148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36 434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35 715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40 623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41 535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7018972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ЕНВД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29 738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26 618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7 237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7 201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725649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ЕСХН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6 399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6 725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6 643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13 887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7 244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209,0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507668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Патент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379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18 458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15 093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-3 365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разы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4021274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46 762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46 839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50 460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51 275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1792431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144 850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167 918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147 971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156 007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8 036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8901002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Госпошлина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8 888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9 921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9 516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9 274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-242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2202531"/>
                  </a:ext>
                </a:extLst>
              </a:tr>
              <a:tr h="199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880 743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1 062 271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914 256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1236"/>
                          </a:solidFill>
                          <a:effectLst/>
                          <a:latin typeface="Times New Roman" panose="02020603050405020304" pitchFamily="18" charset="0"/>
                        </a:rPr>
                        <a:t>1 107 765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193 509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121,2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830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6191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3342</Words>
  <Application>Microsoft Office PowerPoint</Application>
  <PresentationFormat>Экран (4:3)</PresentationFormat>
  <Paragraphs>746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1_Тема Office</vt:lpstr>
      <vt:lpstr>4_Тема Office</vt:lpstr>
      <vt:lpstr>Бюджет для граждан</vt:lpstr>
      <vt:lpstr>Основные понятия</vt:lpstr>
      <vt:lpstr>Презентация PowerPoint</vt:lpstr>
      <vt:lpstr>Презентация PowerPoint</vt:lpstr>
      <vt:lpstr>Решение Совета депутатов Шебекинского городского округа  от 16.11.2018 № 44 «Об утверждении Положения о бюджетном устройстве  и бюджетном процессе в Шебекинском городском округе» </vt:lpstr>
      <vt:lpstr>Динамика доходной части бюджета  Шебекинского городского округа за 2019-2021 гг.</vt:lpstr>
      <vt:lpstr>Исполнение доходной части бюджета  Шебекинского городского округа за 2021 г.</vt:lpstr>
      <vt:lpstr>Основные характеристики бюджета  Шебекинского городского округа </vt:lpstr>
      <vt:lpstr>Динамика налоговых доходов местного бюджета 2019-2021 гг.  </vt:lpstr>
      <vt:lpstr>Крупные плательщики налоговых доходов бюджета</vt:lpstr>
      <vt:lpstr>Поступления НДФЛ по категориям плательщиков </vt:lpstr>
      <vt:lpstr>Динамика неналоговых доходов местного бюджета 2019-2021 гг. </vt:lpstr>
      <vt:lpstr>Презентация PowerPoint</vt:lpstr>
      <vt:lpstr>Непрограммные расходы</vt:lpstr>
      <vt:lpstr>Презентация PowerPoint</vt:lpstr>
      <vt:lpstr>Бюджет Шебекинского городского округа  в разрезе отраслей</vt:lpstr>
      <vt:lpstr>    Национальная безопасность и правоохранительная деятельность</vt:lpstr>
      <vt:lpstr>    Национальная экономика  </vt:lpstr>
      <vt:lpstr>  Формирование современной городской среды на территории  Шебекинского городского округа  </vt:lpstr>
      <vt:lpstr>Детские сады</vt:lpstr>
      <vt:lpstr>Школы</vt:lpstr>
      <vt:lpstr>Дополнительное образование</vt:lpstr>
      <vt:lpstr>Культура</vt:lpstr>
      <vt:lpstr>Организация библиотечного  обслуживания населения</vt:lpstr>
      <vt:lpstr>Социальная политика</vt:lpstr>
      <vt:lpstr>Презентация PowerPoint</vt:lpstr>
      <vt:lpstr>Основные объекты капитального ремонта  за 2021 год</vt:lpstr>
      <vt:lpstr>Основные объекты капитального ремонта, строительства  за 2021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Ольга</dc:creator>
  <cp:lastModifiedBy>Luneva_312</cp:lastModifiedBy>
  <cp:revision>486</cp:revision>
  <cp:lastPrinted>2022-03-10T07:26:57Z</cp:lastPrinted>
  <dcterms:created xsi:type="dcterms:W3CDTF">2019-04-03T08:55:26Z</dcterms:created>
  <dcterms:modified xsi:type="dcterms:W3CDTF">2023-01-04T11:46:14Z</dcterms:modified>
</cp:coreProperties>
</file>