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 id="2147484284" r:id="rId2"/>
    <p:sldMasterId id="2147484308" r:id="rId3"/>
  </p:sldMasterIdLst>
  <p:notesMasterIdLst>
    <p:notesMasterId r:id="rId49"/>
  </p:notesMasterIdLst>
  <p:handoutMasterIdLst>
    <p:handoutMasterId r:id="rId50"/>
  </p:handoutMasterIdLst>
  <p:sldIdLst>
    <p:sldId id="437" r:id="rId4"/>
    <p:sldId id="439" r:id="rId5"/>
    <p:sldId id="440" r:id="rId6"/>
    <p:sldId id="441" r:id="rId7"/>
    <p:sldId id="442" r:id="rId8"/>
    <p:sldId id="443" r:id="rId9"/>
    <p:sldId id="444" r:id="rId10"/>
    <p:sldId id="445" r:id="rId11"/>
    <p:sldId id="434" r:id="rId12"/>
    <p:sldId id="431" r:id="rId13"/>
    <p:sldId id="411" r:id="rId14"/>
    <p:sldId id="432" r:id="rId15"/>
    <p:sldId id="414" r:id="rId16"/>
    <p:sldId id="415" r:id="rId17"/>
    <p:sldId id="433" r:id="rId18"/>
    <p:sldId id="430" r:id="rId19"/>
    <p:sldId id="435" r:id="rId20"/>
    <p:sldId id="338" r:id="rId21"/>
    <p:sldId id="377" r:id="rId22"/>
    <p:sldId id="339" r:id="rId23"/>
    <p:sldId id="380" r:id="rId24"/>
    <p:sldId id="341" r:id="rId25"/>
    <p:sldId id="436" r:id="rId26"/>
    <p:sldId id="379" r:id="rId27"/>
    <p:sldId id="378" r:id="rId28"/>
    <p:sldId id="397" r:id="rId29"/>
    <p:sldId id="398" r:id="rId30"/>
    <p:sldId id="399" r:id="rId31"/>
    <p:sldId id="400" r:id="rId32"/>
    <p:sldId id="401" r:id="rId33"/>
    <p:sldId id="402" r:id="rId34"/>
    <p:sldId id="387" r:id="rId35"/>
    <p:sldId id="388" r:id="rId36"/>
    <p:sldId id="389" r:id="rId37"/>
    <p:sldId id="390" r:id="rId38"/>
    <p:sldId id="391" r:id="rId39"/>
    <p:sldId id="392" r:id="rId40"/>
    <p:sldId id="393" r:id="rId41"/>
    <p:sldId id="394" r:id="rId42"/>
    <p:sldId id="395" r:id="rId43"/>
    <p:sldId id="403" r:id="rId44"/>
    <p:sldId id="404" r:id="rId45"/>
    <p:sldId id="405" r:id="rId46"/>
    <p:sldId id="406" r:id="rId47"/>
    <p:sldId id="407" r:id="rId48"/>
  </p:sldIdLst>
  <p:sldSz cx="9144000" cy="6858000" type="screen4x3"/>
  <p:notesSz cx="6797675" cy="9928225"/>
  <p:defaultText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FF"/>
    <a:srgbClr val="FF66FF"/>
    <a:srgbClr val="00FFFF"/>
    <a:srgbClr val="00FF00"/>
    <a:srgbClr val="3792F7"/>
    <a:srgbClr val="0000FF"/>
    <a:srgbClr val="66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291" autoAdjust="0"/>
  </p:normalViewPr>
  <p:slideViewPr>
    <p:cSldViewPr>
      <p:cViewPr>
        <p:scale>
          <a:sx n="68" d="100"/>
          <a:sy n="68" d="100"/>
        </p:scale>
        <p:origin x="-468" y="-978"/>
      </p:cViewPr>
      <p:guideLst>
        <p:guide orient="horz" pos="2160"/>
        <p:guide pos="2880"/>
      </p:guideLst>
    </p:cSldViewPr>
  </p:slideViewPr>
  <p:outlineViewPr>
    <p:cViewPr>
      <p:scale>
        <a:sx n="33" d="100"/>
        <a:sy n="33" d="100"/>
      </p:scale>
      <p:origin x="0" y="-258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2.168.88.84\3Level\&#1041;&#1102;&#1076;&#1078;&#1077;&#1090;&#1085;&#1099;&#1081;%20&#1086;&#1090;&#1076;&#1077;&#1083;\&#1045;&#1074;&#1076;&#1086;&#1082;&#1080;&#1084;&#1086;&#1074;\&#1076;&#1080;&#1072;&#1075;&#1088;&#1072;&#1084;&#1084;&#1072;%20&#1073;&#1102;&#1076;&#1078;&#1077;&#109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40504264698880332"/>
          <c:y val="8.8620767650484045E-2"/>
          <c:w val="0.47065405431142571"/>
          <c:h val="0.89279194402540762"/>
        </c:manualLayout>
      </c:layout>
      <c:barChart>
        <c:barDir val="bar"/>
        <c:grouping val="clustered"/>
        <c:varyColors val="0"/>
        <c:ser>
          <c:idx val="0"/>
          <c:order val="0"/>
          <c:tx>
            <c:strRef>
              <c:f>Лист1!$B$1</c:f>
              <c:strCache>
                <c:ptCount val="1"/>
                <c:pt idx="0">
                  <c:v>Ряд 1</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invertIfNegative val="0"/>
          <c:dLbls>
            <c:dLbl>
              <c:idx val="0"/>
              <c:layout/>
              <c:tx>
                <c:rich>
                  <a:bodyPr/>
                  <a:lstStyle/>
                  <a:p>
                    <a:r>
                      <a:rPr lang="en-US" sz="1400" b="1">
                        <a:latin typeface="Times New Roman" panose="02020603050405020304" pitchFamily="18" charset="0"/>
                        <a:cs typeface="Times New Roman" panose="02020603050405020304" pitchFamily="18" charset="0"/>
                      </a:rPr>
                      <a:t>6  (0,2%)</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F787-441E-A74B-21117A025569}"/>
                </c:ext>
              </c:extLst>
            </c:dLbl>
            <c:dLbl>
              <c:idx val="1"/>
              <c:layout/>
              <c:tx>
                <c:rich>
                  <a:bodyPr/>
                  <a:lstStyle/>
                  <a:p>
                    <a:r>
                      <a:rPr lang="en-US" sz="1400" b="1" dirty="0">
                        <a:latin typeface="Times New Roman" panose="02020603050405020304" pitchFamily="18" charset="0"/>
                        <a:cs typeface="Times New Roman" panose="02020603050405020304" pitchFamily="18" charset="0"/>
                      </a:rPr>
                      <a:t>10  (0,3%)</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F787-441E-A74B-21117A025569}"/>
                </c:ext>
              </c:extLst>
            </c:dLbl>
            <c:dLbl>
              <c:idx val="2"/>
              <c:layout/>
              <c:tx>
                <c:rich>
                  <a:bodyPr/>
                  <a:lstStyle/>
                  <a:p>
                    <a:r>
                      <a:rPr lang="en-US" sz="1400" b="1" dirty="0">
                        <a:latin typeface="Times New Roman" panose="02020603050405020304" pitchFamily="18" charset="0"/>
                        <a:cs typeface="Times New Roman" panose="02020603050405020304" pitchFamily="18" charset="0"/>
                      </a:rPr>
                      <a:t>13   (0,3%)</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F787-441E-A74B-21117A025569}"/>
                </c:ext>
              </c:extLst>
            </c:dLbl>
            <c:dLbl>
              <c:idx val="3"/>
              <c:layout/>
              <c:tx>
                <c:rich>
                  <a:bodyPr/>
                  <a:lstStyle/>
                  <a:p>
                    <a:r>
                      <a:rPr lang="en-US" sz="1400" b="1" dirty="0">
                        <a:latin typeface="Times New Roman" panose="02020603050405020304" pitchFamily="18" charset="0"/>
                        <a:cs typeface="Times New Roman" panose="02020603050405020304" pitchFamily="18" charset="0"/>
                      </a:rPr>
                      <a:t>24  (0,6%)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F787-441E-A74B-21117A025569}"/>
                </c:ext>
              </c:extLst>
            </c:dLbl>
            <c:dLbl>
              <c:idx val="4"/>
              <c:layout/>
              <c:tx>
                <c:rich>
                  <a:bodyPr/>
                  <a:lstStyle/>
                  <a:p>
                    <a:r>
                      <a:rPr lang="en-US" sz="1400" b="1" dirty="0">
                        <a:latin typeface="Times New Roman" panose="02020603050405020304" pitchFamily="18" charset="0"/>
                        <a:cs typeface="Times New Roman" panose="02020603050405020304" pitchFamily="18" charset="0"/>
                      </a:rPr>
                      <a:t>35  (0,9%)</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F787-441E-A74B-21117A025569}"/>
                </c:ext>
              </c:extLst>
            </c:dLbl>
            <c:dLbl>
              <c:idx val="5"/>
              <c:layout/>
              <c:tx>
                <c:rich>
                  <a:bodyPr/>
                  <a:lstStyle/>
                  <a:p>
                    <a:r>
                      <a:rPr lang="en-US" sz="1400" b="1" dirty="0">
                        <a:latin typeface="Times New Roman" panose="02020603050405020304" pitchFamily="18" charset="0"/>
                        <a:cs typeface="Times New Roman" panose="02020603050405020304" pitchFamily="18" charset="0"/>
                      </a:rPr>
                      <a:t>40   (1,1%)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F787-441E-A74B-21117A025569}"/>
                </c:ext>
              </c:extLst>
            </c:dLbl>
            <c:dLbl>
              <c:idx val="6"/>
              <c:layout/>
              <c:tx>
                <c:rich>
                  <a:bodyPr/>
                  <a:lstStyle/>
                  <a:p>
                    <a:r>
                      <a:rPr lang="en-US" sz="1400" b="1" dirty="0">
                        <a:latin typeface="Times New Roman" panose="02020603050405020304" pitchFamily="18" charset="0"/>
                        <a:cs typeface="Times New Roman" panose="02020603050405020304" pitchFamily="18" charset="0"/>
                      </a:rPr>
                      <a:t>58   (1,6</a:t>
                    </a:r>
                    <a:r>
                      <a:rPr lang="en-US" sz="1400" b="1" baseline="0" dirty="0">
                        <a:latin typeface="Times New Roman" panose="02020603050405020304" pitchFamily="18" charset="0"/>
                        <a:cs typeface="Times New Roman" panose="02020603050405020304" pitchFamily="18" charset="0"/>
                      </a:rPr>
                      <a:t>%)</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F787-441E-A74B-21117A025569}"/>
                </c:ext>
              </c:extLst>
            </c:dLbl>
            <c:dLbl>
              <c:idx val="7"/>
              <c:layout/>
              <c:tx>
                <c:rich>
                  <a:bodyPr/>
                  <a:lstStyle/>
                  <a:p>
                    <a:r>
                      <a:rPr lang="en-US" sz="1400" b="1" dirty="0">
                        <a:latin typeface="Times New Roman" panose="02020603050405020304" pitchFamily="18" charset="0"/>
                        <a:cs typeface="Times New Roman" panose="02020603050405020304" pitchFamily="18" charset="0"/>
                      </a:rPr>
                      <a:t>60   (1,6%)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F787-441E-A74B-21117A025569}"/>
                </c:ext>
              </c:extLst>
            </c:dLbl>
            <c:dLbl>
              <c:idx val="8"/>
              <c:layout/>
              <c:tx>
                <c:rich>
                  <a:bodyPr/>
                  <a:lstStyle/>
                  <a:p>
                    <a:r>
                      <a:rPr lang="en-US" sz="1400" b="1" dirty="0">
                        <a:latin typeface="Times New Roman" panose="02020603050405020304" pitchFamily="18" charset="0"/>
                        <a:cs typeface="Times New Roman" panose="02020603050405020304" pitchFamily="18" charset="0"/>
                      </a:rPr>
                      <a:t>145   (3,9%)</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F787-441E-A74B-21117A025569}"/>
                </c:ext>
              </c:extLst>
            </c:dLbl>
            <c:dLbl>
              <c:idx val="9"/>
              <c:layout/>
              <c:tx>
                <c:rich>
                  <a:bodyPr/>
                  <a:lstStyle/>
                  <a:p>
                    <a:r>
                      <a:rPr lang="en-US" sz="1400" b="1" dirty="0">
                        <a:latin typeface="Times New Roman" panose="02020603050405020304" pitchFamily="18" charset="0"/>
                        <a:cs typeface="Times New Roman" panose="02020603050405020304" pitchFamily="18" charset="0"/>
                      </a:rPr>
                      <a:t>345   (9,2%)</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F787-441E-A74B-21117A025569}"/>
                </c:ext>
              </c:extLst>
            </c:dLbl>
            <c:dLbl>
              <c:idx val="10"/>
              <c:layout/>
              <c:tx>
                <c:rich>
                  <a:bodyPr/>
                  <a:lstStyle/>
                  <a:p>
                    <a:r>
                      <a:rPr lang="en-US" sz="1400" b="1" dirty="0">
                        <a:latin typeface="Times New Roman" panose="02020603050405020304" pitchFamily="18" charset="0"/>
                        <a:cs typeface="Times New Roman" panose="02020603050405020304" pitchFamily="18" charset="0"/>
                      </a:rPr>
                      <a:t>354   (9,5%)</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F787-441E-A74B-21117A025569}"/>
                </c:ext>
              </c:extLst>
            </c:dLbl>
            <c:dLbl>
              <c:idx val="11"/>
              <c:layout/>
              <c:tx>
                <c:rich>
                  <a:bodyPr/>
                  <a:lstStyle/>
                  <a:p>
                    <a:r>
                      <a:rPr lang="en-US" sz="1400" b="1">
                        <a:latin typeface="Times New Roman" panose="02020603050405020304" pitchFamily="18" charset="0"/>
                        <a:cs typeface="Times New Roman" panose="02020603050405020304" pitchFamily="18" charset="0"/>
                      </a:rPr>
                      <a:t>464  (12,4%)</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B-F787-441E-A74B-21117A025569}"/>
                </c:ext>
              </c:extLst>
            </c:dLbl>
            <c:dLbl>
              <c:idx val="12"/>
              <c:layout>
                <c:manualLayout>
                  <c:x val="0"/>
                  <c:y val="2.1366203264935314E-2"/>
                </c:manualLayout>
              </c:layout>
              <c:tx>
                <c:rich>
                  <a:bodyPr/>
                  <a:lstStyle/>
                  <a:p>
                    <a:r>
                      <a:rPr lang="en-US" sz="1400" b="1" dirty="0">
                        <a:latin typeface="Times New Roman" panose="02020603050405020304" pitchFamily="18" charset="0"/>
                        <a:cs typeface="Times New Roman" panose="02020603050405020304" pitchFamily="18" charset="0"/>
                      </a:rPr>
                      <a:t>468   (12,5%)</a:t>
                    </a:r>
                  </a:p>
                  <a:p>
                    <a:r>
                      <a:rPr lang="en-US" sz="1400" b="1" dirty="0">
                        <a:latin typeface="Times New Roman" panose="02020603050405020304" pitchFamily="18" charset="0"/>
                        <a:cs typeface="Times New Roman" panose="02020603050405020304" pitchFamily="18" charset="0"/>
                      </a:rPr>
                      <a:t>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C-F787-441E-A74B-21117A025569}"/>
                </c:ext>
              </c:extLst>
            </c:dLbl>
            <c:dLbl>
              <c:idx val="13"/>
              <c:layout/>
              <c:tx>
                <c:rich>
                  <a:bodyPr/>
                  <a:lstStyle/>
                  <a:p>
                    <a:r>
                      <a:rPr lang="en-US" sz="1400" b="1" dirty="0">
                        <a:latin typeface="Times New Roman" panose="02020603050405020304" pitchFamily="18" charset="0"/>
                        <a:cs typeface="Times New Roman" panose="02020603050405020304" pitchFamily="18" charset="0"/>
                      </a:rPr>
                      <a:t>1 711   (45,8%)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D-F787-441E-A74B-21117A025569}"/>
                </c:ext>
              </c:extLst>
            </c:dLbl>
            <c:dLbl>
              <c:idx val="14"/>
              <c:layout/>
              <c:tx>
                <c:rich>
                  <a:bodyPr/>
                  <a:lstStyle/>
                  <a:p>
                    <a:r>
                      <a:rPr lang="en-US" sz="1400" b="1" dirty="0">
                        <a:latin typeface="Times New Roman" panose="02020603050405020304" pitchFamily="18" charset="0"/>
                        <a:cs typeface="Times New Roman" panose="02020603050405020304" pitchFamily="18" charset="0"/>
                      </a:rPr>
                      <a:t>3 733  (100%)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E-F787-441E-A74B-21117A025569}"/>
                </c:ext>
              </c:extLst>
            </c:dLbl>
            <c:numFmt formatCode="General" sourceLinked="0"/>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Лист1!$A$2:$A$16</c:f>
              <c:strCache>
                <c:ptCount val="15"/>
                <c:pt idx="0">
                  <c:v>Услуги связи</c:v>
                </c:pt>
                <c:pt idx="1">
                  <c:v>Информационные услуги</c:v>
                </c:pt>
                <c:pt idx="2">
                  <c:v>Охрана, видеонаблюдение</c:v>
                </c:pt>
                <c:pt idx="3">
                  <c:v>ГСМ</c:v>
                </c:pt>
                <c:pt idx="4">
                  <c:v>Организация наружного освещения</c:v>
                </c:pt>
                <c:pt idx="5">
                  <c:v>Питание</c:v>
                </c:pt>
                <c:pt idx="6">
                  <c:v>Налоги и сборы</c:v>
                </c:pt>
                <c:pt idx="7">
                  <c:v>Приобретение оборудования</c:v>
                </c:pt>
                <c:pt idx="8">
                  <c:v>Коммунальные услуги</c:v>
                </c:pt>
                <c:pt idx="9">
                  <c:v>Прочие расходы</c:v>
                </c:pt>
                <c:pt idx="10">
                  <c:v>Ремонт улично-дорожной сети</c:v>
                </c:pt>
                <c:pt idx="11">
                  <c:v>Капитальные вложения</c:v>
                </c:pt>
                <c:pt idx="12">
                  <c:v>Социальные выплаты</c:v>
                </c:pt>
                <c:pt idx="13">
                  <c:v>Оплата труда и начисления</c:v>
                </c:pt>
                <c:pt idx="14">
                  <c:v>Всего</c:v>
                </c:pt>
              </c:strCache>
            </c:strRef>
          </c:cat>
          <c:val>
            <c:numRef>
              <c:f>Лист1!$B$2:$B$16</c:f>
              <c:numCache>
                <c:formatCode>General</c:formatCode>
                <c:ptCount val="15"/>
                <c:pt idx="0">
                  <c:v>6</c:v>
                </c:pt>
                <c:pt idx="1">
                  <c:v>10</c:v>
                </c:pt>
                <c:pt idx="2">
                  <c:v>13</c:v>
                </c:pt>
                <c:pt idx="3">
                  <c:v>24</c:v>
                </c:pt>
                <c:pt idx="4">
                  <c:v>35</c:v>
                </c:pt>
                <c:pt idx="5">
                  <c:v>40</c:v>
                </c:pt>
                <c:pt idx="6">
                  <c:v>58</c:v>
                </c:pt>
                <c:pt idx="7">
                  <c:v>60</c:v>
                </c:pt>
                <c:pt idx="8">
                  <c:v>145</c:v>
                </c:pt>
                <c:pt idx="9">
                  <c:v>345</c:v>
                </c:pt>
                <c:pt idx="10">
                  <c:v>354</c:v>
                </c:pt>
                <c:pt idx="11">
                  <c:v>464</c:v>
                </c:pt>
                <c:pt idx="12">
                  <c:v>468</c:v>
                </c:pt>
                <c:pt idx="13">
                  <c:v>1711</c:v>
                </c:pt>
                <c:pt idx="14">
                  <c:v>3733</c:v>
                </c:pt>
              </c:numCache>
            </c:numRef>
          </c:val>
          <c:extLst xmlns:c16r2="http://schemas.microsoft.com/office/drawing/2015/06/chart">
            <c:ext xmlns:c16="http://schemas.microsoft.com/office/drawing/2014/chart" uri="{C3380CC4-5D6E-409C-BE32-E72D297353CC}">
              <c16:uniqueId val="{0000000D-D532-45A0-BFAE-8DF58EBC8A73}"/>
            </c:ext>
          </c:extLst>
        </c:ser>
        <c:ser>
          <c:idx val="1"/>
          <c:order val="1"/>
          <c:tx>
            <c:strRef>
              <c:f>Лист1!$C$1</c:f>
              <c:strCache>
                <c:ptCount val="1"/>
                <c:pt idx="0">
                  <c:v>Ряд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Лист1!$A$2:$A$16</c:f>
              <c:strCache>
                <c:ptCount val="15"/>
                <c:pt idx="0">
                  <c:v>Услуги связи</c:v>
                </c:pt>
                <c:pt idx="1">
                  <c:v>Информационные услуги</c:v>
                </c:pt>
                <c:pt idx="2">
                  <c:v>Охрана, видеонаблюдение</c:v>
                </c:pt>
                <c:pt idx="3">
                  <c:v>ГСМ</c:v>
                </c:pt>
                <c:pt idx="4">
                  <c:v>Организация наружного освещения</c:v>
                </c:pt>
                <c:pt idx="5">
                  <c:v>Питание</c:v>
                </c:pt>
                <c:pt idx="6">
                  <c:v>Налоги и сборы</c:v>
                </c:pt>
                <c:pt idx="7">
                  <c:v>Приобретение оборудования</c:v>
                </c:pt>
                <c:pt idx="8">
                  <c:v>Коммунальные услуги</c:v>
                </c:pt>
                <c:pt idx="9">
                  <c:v>Прочие расходы</c:v>
                </c:pt>
                <c:pt idx="10">
                  <c:v>Ремонт улично-дорожной сети</c:v>
                </c:pt>
                <c:pt idx="11">
                  <c:v>Капитальные вложения</c:v>
                </c:pt>
                <c:pt idx="12">
                  <c:v>Социальные выплаты</c:v>
                </c:pt>
                <c:pt idx="13">
                  <c:v>Оплата труда и начисления</c:v>
                </c:pt>
                <c:pt idx="14">
                  <c:v>Всего</c:v>
                </c:pt>
              </c:strCache>
            </c:strRef>
          </c:cat>
          <c:val>
            <c:numRef>
              <c:f>Лист1!$C$2:$C$16</c:f>
            </c:numRef>
          </c:val>
          <c:extLst xmlns:c16r2="http://schemas.microsoft.com/office/drawing/2015/06/chart">
            <c:ext xmlns:c16="http://schemas.microsoft.com/office/drawing/2014/chart" uri="{C3380CC4-5D6E-409C-BE32-E72D297353CC}">
              <c16:uniqueId val="{0000000E-D532-45A0-BFAE-8DF58EBC8A73}"/>
            </c:ext>
          </c:extLst>
        </c:ser>
        <c:ser>
          <c:idx val="2"/>
          <c:order val="2"/>
          <c:tx>
            <c:strRef>
              <c:f>Лист1!$D$1</c:f>
              <c:strCache>
                <c:ptCount val="1"/>
                <c:pt idx="0">
                  <c:v>Ряд 3</c:v>
                </c:pt>
              </c:strCache>
            </c:strRef>
          </c:tx>
          <c:invertIfNegative val="0"/>
          <c:dLbls>
            <c:delete val="1"/>
          </c:dLbls>
          <c:cat>
            <c:strRef>
              <c:f>Лист1!$A$2:$A$16</c:f>
              <c:strCache>
                <c:ptCount val="15"/>
                <c:pt idx="0">
                  <c:v>Услуги связи</c:v>
                </c:pt>
                <c:pt idx="1">
                  <c:v>Информационные услуги</c:v>
                </c:pt>
                <c:pt idx="2">
                  <c:v>Охрана, видеонаблюдение</c:v>
                </c:pt>
                <c:pt idx="3">
                  <c:v>ГСМ</c:v>
                </c:pt>
                <c:pt idx="4">
                  <c:v>Организация наружного освещения</c:v>
                </c:pt>
                <c:pt idx="5">
                  <c:v>Питание</c:v>
                </c:pt>
                <c:pt idx="6">
                  <c:v>Налоги и сборы</c:v>
                </c:pt>
                <c:pt idx="7">
                  <c:v>Приобретение оборудования</c:v>
                </c:pt>
                <c:pt idx="8">
                  <c:v>Коммунальные услуги</c:v>
                </c:pt>
                <c:pt idx="9">
                  <c:v>Прочие расходы</c:v>
                </c:pt>
                <c:pt idx="10">
                  <c:v>Ремонт улично-дорожной сети</c:v>
                </c:pt>
                <c:pt idx="11">
                  <c:v>Капитальные вложения</c:v>
                </c:pt>
                <c:pt idx="12">
                  <c:v>Социальные выплаты</c:v>
                </c:pt>
                <c:pt idx="13">
                  <c:v>Оплата труда и начисления</c:v>
                </c:pt>
                <c:pt idx="14">
                  <c:v>Всего</c:v>
                </c:pt>
              </c:strCache>
            </c:strRef>
          </c:cat>
          <c:val>
            <c:numRef>
              <c:f>Лист1!$D$2:$D$16</c:f>
              <c:numCache>
                <c:formatCode>General</c:formatCode>
                <c:ptCount val="15"/>
                <c:pt idx="0">
                  <c:v>2</c:v>
                </c:pt>
                <c:pt idx="1">
                  <c:v>3</c:v>
                </c:pt>
                <c:pt idx="2">
                  <c:v>2</c:v>
                </c:pt>
                <c:pt idx="3">
                  <c:v>5</c:v>
                </c:pt>
              </c:numCache>
            </c:numRef>
          </c:val>
          <c:extLst xmlns:c16r2="http://schemas.microsoft.com/office/drawing/2015/06/chart">
            <c:ext xmlns:c16="http://schemas.microsoft.com/office/drawing/2014/chart" uri="{C3380CC4-5D6E-409C-BE32-E72D297353CC}">
              <c16:uniqueId val="{0000000F-D532-45A0-BFAE-8DF58EBC8A73}"/>
            </c:ext>
          </c:extLst>
        </c:ser>
        <c:dLbls>
          <c:showLegendKey val="0"/>
          <c:showVal val="1"/>
          <c:showCatName val="0"/>
          <c:showSerName val="0"/>
          <c:showPercent val="0"/>
          <c:showBubbleSize val="0"/>
        </c:dLbls>
        <c:gapWidth val="150"/>
        <c:axId val="229212160"/>
        <c:axId val="229213696"/>
      </c:barChart>
      <c:catAx>
        <c:axId val="229212160"/>
        <c:scaling>
          <c:orientation val="minMax"/>
        </c:scaling>
        <c:delete val="0"/>
        <c:axPos val="l"/>
        <c:numFmt formatCode="General" sourceLinked="0"/>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ru-RU"/>
          </a:p>
        </c:txPr>
        <c:crossAx val="229213696"/>
        <c:crosses val="autoZero"/>
        <c:auto val="1"/>
        <c:lblAlgn val="ctr"/>
        <c:lblOffset val="100"/>
        <c:noMultiLvlLbl val="0"/>
      </c:catAx>
      <c:valAx>
        <c:axId val="229213696"/>
        <c:scaling>
          <c:orientation val="minMax"/>
        </c:scaling>
        <c:delete val="0"/>
        <c:axPos val="b"/>
        <c:numFmt formatCode="General" sourceLinked="1"/>
        <c:majorTickMark val="none"/>
        <c:minorTickMark val="none"/>
        <c:tickLblPos val="none"/>
        <c:crossAx val="2292121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4536452808125"/>
          <c:y val="0.1290009017326148"/>
          <c:w val="0.4471395155866697"/>
          <c:h val="0.86693629187510302"/>
        </c:manualLayout>
      </c:layout>
      <c:pieChart>
        <c:varyColors val="1"/>
        <c:ser>
          <c:idx val="0"/>
          <c:order val="0"/>
          <c:explosion val="1"/>
          <c:dPt>
            <c:idx val="0"/>
            <c:bubble3D val="0"/>
            <c:spPr>
              <a:solidFill>
                <a:srgbClr val="FF66FF"/>
              </a:solidFill>
            </c:spPr>
            <c:extLst xmlns:c16r2="http://schemas.microsoft.com/office/drawing/2015/06/chart">
              <c:ext xmlns:c16="http://schemas.microsoft.com/office/drawing/2014/chart" uri="{C3380CC4-5D6E-409C-BE32-E72D297353CC}">
                <c16:uniqueId val="{00000001-BBAE-41EB-8C49-C50BFE97D60F}"/>
              </c:ext>
            </c:extLst>
          </c:dPt>
          <c:dPt>
            <c:idx val="2"/>
            <c:bubble3D val="0"/>
            <c:extLst xmlns:c16r2="http://schemas.microsoft.com/office/drawing/2015/06/chart">
              <c:ext xmlns:c16="http://schemas.microsoft.com/office/drawing/2014/chart" uri="{C3380CC4-5D6E-409C-BE32-E72D297353CC}">
                <c16:uniqueId val="{00000003-BBAE-41EB-8C49-C50BFE97D60F}"/>
              </c:ext>
            </c:extLst>
          </c:dPt>
          <c:dPt>
            <c:idx val="3"/>
            <c:bubble3D val="0"/>
            <c:spPr>
              <a:solidFill>
                <a:srgbClr val="FF6600"/>
              </a:solidFill>
            </c:spPr>
            <c:extLst xmlns:c16r2="http://schemas.microsoft.com/office/drawing/2015/06/chart">
              <c:ext xmlns:c16="http://schemas.microsoft.com/office/drawing/2014/chart" uri="{C3380CC4-5D6E-409C-BE32-E72D297353CC}">
                <c16:uniqueId val="{00000005-BBAE-41EB-8C49-C50BFE97D60F}"/>
              </c:ext>
            </c:extLst>
          </c:dPt>
          <c:dPt>
            <c:idx val="4"/>
            <c:bubble3D val="0"/>
            <c:spPr>
              <a:solidFill>
                <a:srgbClr val="3333FF"/>
              </a:solidFill>
            </c:spPr>
            <c:extLst xmlns:c16r2="http://schemas.microsoft.com/office/drawing/2015/06/chart">
              <c:ext xmlns:c16="http://schemas.microsoft.com/office/drawing/2014/chart" uri="{C3380CC4-5D6E-409C-BE32-E72D297353CC}">
                <c16:uniqueId val="{00000007-BBAE-41EB-8C49-C50BFE97D60F}"/>
              </c:ext>
            </c:extLst>
          </c:dPt>
          <c:dPt>
            <c:idx val="5"/>
            <c:bubble3D val="0"/>
            <c:extLst xmlns:c16r2="http://schemas.microsoft.com/office/drawing/2015/06/chart">
              <c:ext xmlns:c16="http://schemas.microsoft.com/office/drawing/2014/chart" uri="{C3380CC4-5D6E-409C-BE32-E72D297353CC}">
                <c16:uniqueId val="{00000009-BBAE-41EB-8C49-C50BFE97D60F}"/>
              </c:ext>
            </c:extLst>
          </c:dPt>
          <c:dPt>
            <c:idx val="6"/>
            <c:bubble3D val="0"/>
            <c:spPr>
              <a:solidFill>
                <a:srgbClr val="00FF00"/>
              </a:solidFill>
            </c:spPr>
            <c:extLst xmlns:c16r2="http://schemas.microsoft.com/office/drawing/2015/06/chart">
              <c:ext xmlns:c16="http://schemas.microsoft.com/office/drawing/2014/chart" uri="{C3380CC4-5D6E-409C-BE32-E72D297353CC}">
                <c16:uniqueId val="{0000000B-BBAE-41EB-8C49-C50BFE97D60F}"/>
              </c:ext>
            </c:extLst>
          </c:dPt>
          <c:dPt>
            <c:idx val="7"/>
            <c:bubble3D val="0"/>
            <c:spPr>
              <a:solidFill>
                <a:srgbClr val="FFFF00"/>
              </a:solidFill>
            </c:spPr>
            <c:extLst xmlns:c16r2="http://schemas.microsoft.com/office/drawing/2015/06/chart">
              <c:ext xmlns:c16="http://schemas.microsoft.com/office/drawing/2014/chart" uri="{C3380CC4-5D6E-409C-BE32-E72D297353CC}">
                <c16:uniqueId val="{0000000D-BBAE-41EB-8C49-C50BFE97D60F}"/>
              </c:ext>
            </c:extLst>
          </c:dPt>
          <c:dPt>
            <c:idx val="8"/>
            <c:bubble3D val="0"/>
            <c:spPr>
              <a:solidFill>
                <a:srgbClr val="FF0000"/>
              </a:solidFill>
            </c:spPr>
            <c:extLst xmlns:c16r2="http://schemas.microsoft.com/office/drawing/2015/06/chart">
              <c:ext xmlns:c16="http://schemas.microsoft.com/office/drawing/2014/chart" uri="{C3380CC4-5D6E-409C-BE32-E72D297353CC}">
                <c16:uniqueId val="{0000000F-BBAE-41EB-8C49-C50BFE97D60F}"/>
              </c:ext>
            </c:extLst>
          </c:dPt>
          <c:dPt>
            <c:idx val="9"/>
            <c:bubble3D val="0"/>
            <c:spPr>
              <a:solidFill>
                <a:srgbClr val="00FFFF"/>
              </a:solidFill>
            </c:spPr>
            <c:extLst xmlns:c16r2="http://schemas.microsoft.com/office/drawing/2015/06/chart">
              <c:ext xmlns:c16="http://schemas.microsoft.com/office/drawing/2014/chart" uri="{C3380CC4-5D6E-409C-BE32-E72D297353CC}">
                <c16:uniqueId val="{00000011-BBAE-41EB-8C49-C50BFE97D60F}"/>
              </c:ext>
            </c:extLst>
          </c:dPt>
          <c:dLbls>
            <c:dLbl>
              <c:idx val="0"/>
              <c:layout>
                <c:manualLayout>
                  <c:x val="-4.8602498399881296E-2"/>
                  <c:y val="4.829538541912675E-2"/>
                </c:manualLayout>
              </c:layout>
              <c:tx>
                <c:rich>
                  <a:bodyPr/>
                  <a:lstStyle/>
                  <a:p>
                    <a:r>
                      <a:rPr lang="ru-RU" dirty="0" err="1"/>
                      <a:t>Общегос</a:t>
                    </a:r>
                    <a:r>
                      <a:rPr lang="ru-RU" dirty="0"/>
                      <a:t>. вопросы; </a:t>
                    </a:r>
                    <a:br>
                      <a:rPr lang="ru-RU" dirty="0"/>
                    </a:br>
                    <a:r>
                      <a:rPr lang="ru-RU" dirty="0"/>
                      <a:t>267 570; 7%</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layout>
                    <c:manualLayout>
                      <c:w val="0.19602515379226285"/>
                      <c:h val="0.11656504283229918"/>
                    </c:manualLayout>
                  </c15:layout>
                  <c15:showDataLabelsRange val="0"/>
                </c:ext>
                <c:ext xmlns:c16="http://schemas.microsoft.com/office/drawing/2014/chart" uri="{C3380CC4-5D6E-409C-BE32-E72D297353CC}">
                  <c16:uniqueId val="{00000001-BBAE-41EB-8C49-C50BFE97D60F}"/>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BAE-41EB-8C49-C50BFE97D60F}"/>
                </c:ext>
              </c:extLst>
            </c:dLbl>
            <c:dLbl>
              <c:idx val="2"/>
              <c:layout>
                <c:manualLayout>
                  <c:x val="3.158407322674734E-2"/>
                  <c:y val="7.6669099913405037E-2"/>
                </c:manualLayout>
              </c:layout>
              <c:tx>
                <c:rich>
                  <a:bodyPr/>
                  <a:lstStyle/>
                  <a:p>
                    <a:r>
                      <a:rPr lang="ru-RU" dirty="0"/>
                      <a:t>Нац. безопасность и </a:t>
                    </a:r>
                    <a:r>
                      <a:rPr lang="ru-RU" dirty="0" err="1"/>
                      <a:t>правоохр</a:t>
                    </a:r>
                    <a:r>
                      <a:rPr lang="ru-RU" dirty="0"/>
                      <a:t>. деятельность; 18 065; 0%</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BBAE-41EB-8C49-C50BFE97D60F}"/>
                </c:ext>
              </c:extLst>
            </c:dLbl>
            <c:dLbl>
              <c:idx val="3"/>
              <c:layout>
                <c:manualLayout>
                  <c:x val="-0.15825017145447293"/>
                  <c:y val="2.1054383064602701E-2"/>
                </c:manualLayout>
              </c:layout>
              <c:tx>
                <c:rich>
                  <a:bodyPr/>
                  <a:lstStyle/>
                  <a:p>
                    <a:r>
                      <a:rPr lang="ru-RU"/>
                      <a:t>Нац. экономика; 375 596; 10%</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BBAE-41EB-8C49-C50BFE97D60F}"/>
                </c:ext>
              </c:extLst>
            </c:dLbl>
            <c:dLbl>
              <c:idx val="4"/>
              <c:layout>
                <c:manualLayout>
                  <c:x val="-0.11419984467590499"/>
                  <c:y val="-0.11499899807487235"/>
                </c:manualLayout>
              </c:layout>
              <c:tx>
                <c:rich>
                  <a:bodyPr/>
                  <a:lstStyle/>
                  <a:p>
                    <a:r>
                      <a:rPr lang="ru-RU"/>
                      <a:t>ЖКХ; </a:t>
                    </a:r>
                    <a:br>
                      <a:rPr lang="ru-RU"/>
                    </a:br>
                    <a:r>
                      <a:rPr lang="ru-RU"/>
                      <a:t>354 909; 10%</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BBAE-41EB-8C49-C50BFE97D60F}"/>
                </c:ext>
              </c:extLst>
            </c:dLbl>
            <c:dLbl>
              <c:idx val="5"/>
              <c:layout>
                <c:manualLayout>
                  <c:x val="3.369034251768234E-2"/>
                  <c:y val="-1.363333834295897E-2"/>
                </c:manualLayout>
              </c:layout>
              <c:tx>
                <c:rich>
                  <a:bodyPr/>
                  <a:lstStyle/>
                  <a:p>
                    <a:r>
                      <a:rPr lang="ru-RU" dirty="0"/>
                      <a:t>Охрана окружающей среды; </a:t>
                    </a:r>
                    <a:br>
                      <a:rPr lang="ru-RU" dirty="0"/>
                    </a:br>
                    <a:r>
                      <a:rPr lang="ru-RU" dirty="0"/>
                      <a:t>6 092;0%</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BBAE-41EB-8C49-C50BFE97D60F}"/>
                </c:ext>
              </c:extLst>
            </c:dLbl>
            <c:dLbl>
              <c:idx val="6"/>
              <c:layout>
                <c:manualLayout>
                  <c:x val="0.16628758433382271"/>
                  <c:y val="-0.24803730024117771"/>
                </c:manualLayout>
              </c:layout>
              <c:showLegendKey val="0"/>
              <c:showVal val="1"/>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BAE-41EB-8C49-C50BFE97D60F}"/>
                </c:ext>
              </c:extLst>
            </c:dLbl>
            <c:dLbl>
              <c:idx val="7"/>
              <c:layout>
                <c:manualLayout>
                  <c:x val="5.3181246387275234E-2"/>
                  <c:y val="8.4220931647236472E-2"/>
                </c:manualLayout>
              </c:layout>
              <c:tx>
                <c:rich>
                  <a:bodyPr/>
                  <a:lstStyle/>
                  <a:p>
                    <a:r>
                      <a:rPr lang="ru-RU"/>
                      <a:t>Культура; 253 524; </a:t>
                    </a:r>
                    <a:br>
                      <a:rPr lang="ru-RU"/>
                    </a:br>
                    <a:r>
                      <a:rPr lang="ru-RU"/>
                      <a:t>7%</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D-BBAE-41EB-8C49-C50BFE97D60F}"/>
                </c:ext>
              </c:extLst>
            </c:dLbl>
            <c:dLbl>
              <c:idx val="8"/>
              <c:layout>
                <c:manualLayout>
                  <c:x val="-4.7484952978288711E-3"/>
                  <c:y val="0.17040572600210407"/>
                </c:manualLayout>
              </c:layout>
              <c:tx>
                <c:rich>
                  <a:bodyPr/>
                  <a:lstStyle/>
                  <a:p>
                    <a:r>
                      <a:rPr lang="ru-RU" sz="1400" dirty="0"/>
                      <a:t>Социальная политика; </a:t>
                    </a:r>
                  </a:p>
                  <a:p>
                    <a:r>
                      <a:rPr lang="ru-RU" sz="1400" dirty="0"/>
                      <a:t>597 067; 16%</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layout>
                    <c:manualLayout>
                      <c:w val="0.22939133393850181"/>
                      <c:h val="0.10492854867897504"/>
                    </c:manualLayout>
                  </c15:layout>
                  <c15:showDataLabelsRange val="0"/>
                </c:ext>
                <c:ext xmlns:c16="http://schemas.microsoft.com/office/drawing/2014/chart" uri="{C3380CC4-5D6E-409C-BE32-E72D297353CC}">
                  <c16:uniqueId val="{0000000F-BBAE-41EB-8C49-C50BFE97D60F}"/>
                </c:ext>
              </c:extLst>
            </c:dLbl>
            <c:dLbl>
              <c:idx val="9"/>
              <c:layout>
                <c:manualLayout>
                  <c:x val="-3.9527084639081875E-2"/>
                  <c:y val="-1.3750885630246705E-2"/>
                </c:manualLayout>
              </c:layout>
              <c:tx>
                <c:rich>
                  <a:bodyPr/>
                  <a:lstStyle/>
                  <a:p>
                    <a:r>
                      <a:rPr lang="ru-RU" dirty="0"/>
                      <a:t>Физическая культура и спорт; </a:t>
                    </a:r>
                    <a:br>
                      <a:rPr lang="ru-RU" dirty="0"/>
                    </a:br>
                    <a:r>
                      <a:rPr lang="ru-RU" dirty="0"/>
                      <a:t>137 383; 4%</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1-BBAE-41EB-8C49-C50BFE97D60F}"/>
                </c:ext>
              </c:extLst>
            </c:dLbl>
            <c:dLbl>
              <c:idx val="10"/>
              <c:layout>
                <c:manualLayout>
                  <c:x val="7.1681257829877124E-2"/>
                  <c:y val="-1.3029678453600133E-2"/>
                </c:manualLayout>
              </c:layout>
              <c:tx>
                <c:rich>
                  <a:bodyPr/>
                  <a:lstStyle/>
                  <a:p>
                    <a:r>
                      <a:rPr lang="ru-RU" dirty="0"/>
                      <a:t>Средства массовой информации; 1 110; 0%</a:t>
                    </a:r>
                  </a:p>
                </c:rich>
              </c:tx>
              <c:showLegendKey val="0"/>
              <c:showVal val="1"/>
              <c:showCatName val="1"/>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13-BBAE-41EB-8C49-C50BFE97D60F}"/>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BAE-41EB-8C49-C50BFE97D60F}"/>
                </c:ext>
              </c:extLst>
            </c:dLbl>
            <c:spPr>
              <a:noFill/>
              <a:ln>
                <a:noFill/>
              </a:ln>
              <a:effectLst/>
            </c:spPr>
            <c:txPr>
              <a:bodyPr/>
              <a:lstStyle/>
              <a:p>
                <a:pPr>
                  <a:defRPr sz="1400" b="1"/>
                </a:pPr>
                <a:endParaRPr lang="ru-RU"/>
              </a:p>
            </c:txPr>
            <c:showLegendKey val="0"/>
            <c:showVal val="1"/>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'диаграмма (3)'!$A$48:$A$59</c:f>
              <c:strCache>
                <c:ptCount val="12"/>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Охрана окружающей среды</c:v>
                </c:pt>
                <c:pt idx="6">
                  <c:v>Образование</c:v>
                </c:pt>
                <c:pt idx="7">
                  <c:v>Культура</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strCache>
            </c:strRef>
          </c:cat>
          <c:val>
            <c:numRef>
              <c:f>'диаграмма (3)'!$B$48:$B$59</c:f>
              <c:numCache>
                <c:formatCode>#,##0</c:formatCode>
                <c:ptCount val="12"/>
                <c:pt idx="0">
                  <c:v>267570</c:v>
                </c:pt>
                <c:pt idx="1">
                  <c:v>0</c:v>
                </c:pt>
                <c:pt idx="2">
                  <c:v>18065</c:v>
                </c:pt>
                <c:pt idx="3">
                  <c:v>375596</c:v>
                </c:pt>
                <c:pt idx="4">
                  <c:v>354909</c:v>
                </c:pt>
                <c:pt idx="5">
                  <c:v>6092</c:v>
                </c:pt>
                <c:pt idx="6">
                  <c:v>1721620</c:v>
                </c:pt>
                <c:pt idx="7">
                  <c:v>253524</c:v>
                </c:pt>
                <c:pt idx="8">
                  <c:v>597067</c:v>
                </c:pt>
                <c:pt idx="9">
                  <c:v>137383</c:v>
                </c:pt>
                <c:pt idx="10">
                  <c:v>1110</c:v>
                </c:pt>
                <c:pt idx="11">
                  <c:v>0</c:v>
                </c:pt>
              </c:numCache>
            </c:numRef>
          </c:val>
          <c:extLst xmlns:c16r2="http://schemas.microsoft.com/office/drawing/2015/06/chart">
            <c:ext xmlns:c16="http://schemas.microsoft.com/office/drawing/2014/chart" uri="{C3380CC4-5D6E-409C-BE32-E72D297353CC}">
              <c16:uniqueId val="{00000015-BBAE-41EB-8C49-C50BFE97D60F}"/>
            </c:ext>
          </c:extLst>
        </c:ser>
        <c:dLbls>
          <c:showLegendKey val="0"/>
          <c:showVal val="1"/>
          <c:showCatName val="0"/>
          <c:showSerName val="0"/>
          <c:showPercent val="0"/>
          <c:showBubbleSize val="0"/>
          <c:showLeaderLines val="1"/>
        </c:dLbls>
        <c:firstSliceAng val="42"/>
      </c:pieChart>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1685298855682701"/>
          <c:y val="5.2372029780954114E-2"/>
          <c:w val="0.58569099961115434"/>
          <c:h val="0.86880655937219098"/>
        </c:manualLayout>
      </c:layout>
      <c:barChart>
        <c:barDir val="col"/>
        <c:grouping val="clustered"/>
        <c:varyColors val="0"/>
        <c:ser>
          <c:idx val="0"/>
          <c:order val="0"/>
          <c:tx>
            <c:strRef>
              <c:f>Лист1!$B$1</c:f>
              <c:strCache>
                <c:ptCount val="1"/>
                <c:pt idx="0">
                  <c:v> 2019 год</c:v>
                </c:pt>
              </c:strCache>
            </c:strRef>
          </c:tx>
          <c:invertIfNegative val="0"/>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детских садов</c:v>
                </c:pt>
              </c:strCache>
            </c:strRef>
          </c:cat>
          <c:val>
            <c:numRef>
              <c:f>Лист1!$B$2</c:f>
              <c:numCache>
                <c:formatCode>#,##0</c:formatCode>
                <c:ptCount val="1"/>
                <c:pt idx="0">
                  <c:v>26816</c:v>
                </c:pt>
              </c:numCache>
            </c:numRef>
          </c:val>
          <c:extLst xmlns:c16r2="http://schemas.microsoft.com/office/drawing/2015/06/chart">
            <c:ext xmlns:c16="http://schemas.microsoft.com/office/drawing/2014/chart" uri="{C3380CC4-5D6E-409C-BE32-E72D297353CC}">
              <c16:uniqueId val="{00000000-1360-4C81-A2F8-3039D55A1614}"/>
            </c:ext>
          </c:extLst>
        </c:ser>
        <c:ser>
          <c:idx val="1"/>
          <c:order val="1"/>
          <c:tx>
            <c:strRef>
              <c:f>Лист1!$C$1</c:f>
              <c:strCache>
                <c:ptCount val="1"/>
                <c:pt idx="0">
                  <c:v> 2020 год</c:v>
                </c:pt>
              </c:strCache>
            </c:strRef>
          </c:tx>
          <c:invertIfNegative val="0"/>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детских садов</c:v>
                </c:pt>
              </c:strCache>
            </c:strRef>
          </c:cat>
          <c:val>
            <c:numRef>
              <c:f>Лист1!$C$2</c:f>
              <c:numCache>
                <c:formatCode>#,##0</c:formatCode>
                <c:ptCount val="1"/>
                <c:pt idx="0">
                  <c:v>31453</c:v>
                </c:pt>
              </c:numCache>
            </c:numRef>
          </c:val>
          <c:extLst xmlns:c16r2="http://schemas.microsoft.com/office/drawing/2015/06/chart">
            <c:ext xmlns:c16="http://schemas.microsoft.com/office/drawing/2014/chart" uri="{C3380CC4-5D6E-409C-BE32-E72D297353CC}">
              <c16:uniqueId val="{00000001-1360-4C81-A2F8-3039D55A1614}"/>
            </c:ext>
          </c:extLst>
        </c:ser>
        <c:dLbls>
          <c:showLegendKey val="0"/>
          <c:showVal val="0"/>
          <c:showCatName val="0"/>
          <c:showSerName val="0"/>
          <c:showPercent val="0"/>
          <c:showBubbleSize val="0"/>
        </c:dLbls>
        <c:gapWidth val="150"/>
        <c:axId val="228539776"/>
        <c:axId val="228541568"/>
      </c:barChart>
      <c:catAx>
        <c:axId val="228539776"/>
        <c:scaling>
          <c:orientation val="minMax"/>
        </c:scaling>
        <c:delete val="1"/>
        <c:axPos val="b"/>
        <c:numFmt formatCode="General" sourceLinked="0"/>
        <c:majorTickMark val="out"/>
        <c:minorTickMark val="none"/>
        <c:tickLblPos val="nextTo"/>
        <c:crossAx val="228541568"/>
        <c:crosses val="autoZero"/>
        <c:auto val="1"/>
        <c:lblAlgn val="ctr"/>
        <c:lblOffset val="100"/>
        <c:noMultiLvlLbl val="0"/>
      </c:catAx>
      <c:valAx>
        <c:axId val="228541568"/>
        <c:scaling>
          <c:orientation val="minMax"/>
        </c:scaling>
        <c:delete val="0"/>
        <c:axPos val="l"/>
        <c:numFmt formatCode="#,##0" sourceLinked="1"/>
        <c:majorTickMark val="out"/>
        <c:minorTickMark val="none"/>
        <c:tickLblPos val="nextTo"/>
        <c:crossAx val="228539776"/>
        <c:crosses val="autoZero"/>
        <c:crossBetween val="between"/>
      </c:valAx>
    </c:plotArea>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155047867857558"/>
          <c:y val="3.4288995211825282E-2"/>
          <c:w val="0.69662714305254658"/>
          <c:h val="0.89824119159173887"/>
        </c:manualLayout>
      </c:layout>
      <c:barChart>
        <c:barDir val="col"/>
        <c:grouping val="clustered"/>
        <c:varyColors val="0"/>
        <c:ser>
          <c:idx val="0"/>
          <c:order val="0"/>
          <c:tx>
            <c:strRef>
              <c:f>Лист1!$B$1</c:f>
              <c:strCache>
                <c:ptCount val="1"/>
                <c:pt idx="0">
                  <c:v> 2019 год</c:v>
                </c:pt>
              </c:strCache>
            </c:strRef>
          </c:tx>
          <c:invertIfNegative val="0"/>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школ</c:v>
                </c:pt>
              </c:strCache>
            </c:strRef>
          </c:cat>
          <c:val>
            <c:numRef>
              <c:f>Лист1!$B$2</c:f>
              <c:numCache>
                <c:formatCode>#,##0</c:formatCode>
                <c:ptCount val="1"/>
                <c:pt idx="0">
                  <c:v>30874</c:v>
                </c:pt>
              </c:numCache>
            </c:numRef>
          </c:val>
          <c:extLst xmlns:c16r2="http://schemas.microsoft.com/office/drawing/2015/06/chart">
            <c:ext xmlns:c16="http://schemas.microsoft.com/office/drawing/2014/chart" uri="{C3380CC4-5D6E-409C-BE32-E72D297353CC}">
              <c16:uniqueId val="{00000000-30C3-42E6-ACB9-0E6E2F0505EF}"/>
            </c:ext>
          </c:extLst>
        </c:ser>
        <c:ser>
          <c:idx val="1"/>
          <c:order val="1"/>
          <c:tx>
            <c:strRef>
              <c:f>Лист1!$C$1</c:f>
              <c:strCache>
                <c:ptCount val="1"/>
                <c:pt idx="0">
                  <c:v> 2020 год</c:v>
                </c:pt>
              </c:strCache>
            </c:strRef>
          </c:tx>
          <c:invertIfNegative val="0"/>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школ</c:v>
                </c:pt>
              </c:strCache>
            </c:strRef>
          </c:cat>
          <c:val>
            <c:numRef>
              <c:f>Лист1!$C$2</c:f>
              <c:numCache>
                <c:formatCode>#,##0</c:formatCode>
                <c:ptCount val="1"/>
                <c:pt idx="0">
                  <c:v>35503</c:v>
                </c:pt>
              </c:numCache>
            </c:numRef>
          </c:val>
          <c:extLst xmlns:c16r2="http://schemas.microsoft.com/office/drawing/2015/06/chart">
            <c:ext xmlns:c16="http://schemas.microsoft.com/office/drawing/2014/chart" uri="{C3380CC4-5D6E-409C-BE32-E72D297353CC}">
              <c16:uniqueId val="{00000001-30C3-42E6-ACB9-0E6E2F0505EF}"/>
            </c:ext>
          </c:extLst>
        </c:ser>
        <c:dLbls>
          <c:showLegendKey val="0"/>
          <c:showVal val="0"/>
          <c:showCatName val="0"/>
          <c:showSerName val="0"/>
          <c:showPercent val="0"/>
          <c:showBubbleSize val="0"/>
        </c:dLbls>
        <c:gapWidth val="150"/>
        <c:axId val="229484416"/>
        <c:axId val="229485952"/>
      </c:barChart>
      <c:catAx>
        <c:axId val="229484416"/>
        <c:scaling>
          <c:orientation val="minMax"/>
        </c:scaling>
        <c:delete val="1"/>
        <c:axPos val="b"/>
        <c:numFmt formatCode="General" sourceLinked="0"/>
        <c:majorTickMark val="out"/>
        <c:minorTickMark val="none"/>
        <c:tickLblPos val="nextTo"/>
        <c:crossAx val="229485952"/>
        <c:crosses val="autoZero"/>
        <c:auto val="1"/>
        <c:lblAlgn val="ctr"/>
        <c:lblOffset val="100"/>
        <c:noMultiLvlLbl val="0"/>
      </c:catAx>
      <c:valAx>
        <c:axId val="229485952"/>
        <c:scaling>
          <c:orientation val="minMax"/>
        </c:scaling>
        <c:delete val="0"/>
        <c:axPos val="l"/>
        <c:numFmt formatCode="#,##0" sourceLinked="1"/>
        <c:majorTickMark val="out"/>
        <c:minorTickMark val="none"/>
        <c:tickLblPos val="nextTo"/>
        <c:crossAx val="229484416"/>
        <c:crosses val="autoZero"/>
        <c:crossBetween val="between"/>
      </c:valAx>
    </c:plotArea>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155047867857558"/>
          <c:y val="3.4288995211825282E-2"/>
          <c:w val="0.85333361672945107"/>
          <c:h val="0.769739392166359"/>
        </c:manualLayout>
      </c:layout>
      <c:barChart>
        <c:barDir val="col"/>
        <c:grouping val="clustered"/>
        <c:varyColors val="0"/>
        <c:ser>
          <c:idx val="0"/>
          <c:order val="0"/>
          <c:tx>
            <c:strRef>
              <c:f>Лист1!$B$1</c:f>
              <c:strCache>
                <c:ptCount val="1"/>
                <c:pt idx="0">
                  <c:v> 2019 год</c:v>
                </c:pt>
              </c:strCache>
            </c:strRef>
          </c:tx>
          <c:invertIfNegative val="0"/>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Педагогические работники дополнительного образования</c:v>
                </c:pt>
                <c:pt idx="1">
                  <c:v>Педагогические работники музыкальных школ</c:v>
                </c:pt>
              </c:strCache>
            </c:strRef>
          </c:cat>
          <c:val>
            <c:numRef>
              <c:f>Лист1!$B$2:$B$3</c:f>
              <c:numCache>
                <c:formatCode>#,##0</c:formatCode>
                <c:ptCount val="2"/>
                <c:pt idx="0">
                  <c:v>31671</c:v>
                </c:pt>
                <c:pt idx="1">
                  <c:v>32741</c:v>
                </c:pt>
              </c:numCache>
            </c:numRef>
          </c:val>
          <c:extLst xmlns:c16r2="http://schemas.microsoft.com/office/drawing/2015/06/chart">
            <c:ext xmlns:c16="http://schemas.microsoft.com/office/drawing/2014/chart" uri="{C3380CC4-5D6E-409C-BE32-E72D297353CC}">
              <c16:uniqueId val="{00000000-AB31-4632-8CDC-4822FDA4D46F}"/>
            </c:ext>
          </c:extLst>
        </c:ser>
        <c:ser>
          <c:idx val="1"/>
          <c:order val="1"/>
          <c:tx>
            <c:strRef>
              <c:f>Лист1!$C$1</c:f>
              <c:strCache>
                <c:ptCount val="1"/>
                <c:pt idx="0">
                  <c:v> 2020 год</c:v>
                </c:pt>
              </c:strCache>
            </c:strRef>
          </c:tx>
          <c:invertIfNegative val="0"/>
          <c:dLbls>
            <c:spPr>
              <a:noFill/>
              <a:ln>
                <a:noFill/>
              </a:ln>
              <a:effectLst/>
            </c:spPr>
            <c:txPr>
              <a:bodyPr/>
              <a:lstStyle/>
              <a:p>
                <a:pPr>
                  <a:defRPr sz="14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Лист1!$A$2:$A$3</c:f>
              <c:strCache>
                <c:ptCount val="2"/>
                <c:pt idx="0">
                  <c:v>Педагогические работники дополнительного образования</c:v>
                </c:pt>
                <c:pt idx="1">
                  <c:v>Педагогические работники музыкальных школ</c:v>
                </c:pt>
              </c:strCache>
            </c:strRef>
          </c:cat>
          <c:val>
            <c:numRef>
              <c:f>Лист1!$C$2:$C$3</c:f>
              <c:numCache>
                <c:formatCode>#,##0</c:formatCode>
                <c:ptCount val="2"/>
                <c:pt idx="0">
                  <c:v>37638</c:v>
                </c:pt>
                <c:pt idx="1">
                  <c:v>39562</c:v>
                </c:pt>
              </c:numCache>
            </c:numRef>
          </c:val>
          <c:extLst xmlns:c16r2="http://schemas.microsoft.com/office/drawing/2015/06/chart">
            <c:ext xmlns:c16="http://schemas.microsoft.com/office/drawing/2014/chart" uri="{C3380CC4-5D6E-409C-BE32-E72D297353CC}">
              <c16:uniqueId val="{00000001-AB31-4632-8CDC-4822FDA4D46F}"/>
            </c:ext>
          </c:extLst>
        </c:ser>
        <c:dLbls>
          <c:showLegendKey val="0"/>
          <c:showVal val="0"/>
          <c:showCatName val="0"/>
          <c:showSerName val="0"/>
          <c:showPercent val="0"/>
          <c:showBubbleSize val="0"/>
        </c:dLbls>
        <c:gapWidth val="150"/>
        <c:axId val="229366784"/>
        <c:axId val="229372672"/>
      </c:barChart>
      <c:catAx>
        <c:axId val="229366784"/>
        <c:scaling>
          <c:orientation val="minMax"/>
        </c:scaling>
        <c:delete val="1"/>
        <c:axPos val="b"/>
        <c:numFmt formatCode="General" sourceLinked="0"/>
        <c:majorTickMark val="out"/>
        <c:minorTickMark val="none"/>
        <c:tickLblPos val="nextTo"/>
        <c:crossAx val="229372672"/>
        <c:crosses val="autoZero"/>
        <c:auto val="1"/>
        <c:lblAlgn val="ctr"/>
        <c:lblOffset val="100"/>
        <c:noMultiLvlLbl val="0"/>
      </c:catAx>
      <c:valAx>
        <c:axId val="229372672"/>
        <c:scaling>
          <c:orientation val="minMax"/>
        </c:scaling>
        <c:delete val="0"/>
        <c:axPos val="l"/>
        <c:numFmt formatCode="#,##0" sourceLinked="1"/>
        <c:majorTickMark val="out"/>
        <c:minorTickMark val="none"/>
        <c:tickLblPos val="nextTo"/>
        <c:crossAx val="229366784"/>
        <c:crosses val="autoZero"/>
        <c:crossBetween val="between"/>
      </c:valAx>
    </c:plotArea>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1679558752731176"/>
          <c:y val="3.7329903957031597E-2"/>
          <c:w val="0.58275145354219904"/>
          <c:h val="0.86880655937219098"/>
        </c:manualLayout>
      </c:layout>
      <c:barChart>
        <c:barDir val="col"/>
        <c:grouping val="clustered"/>
        <c:varyColors val="0"/>
        <c:ser>
          <c:idx val="0"/>
          <c:order val="0"/>
          <c:tx>
            <c:strRef>
              <c:f>Лист1!$B$1</c:f>
              <c:strCache>
                <c:ptCount val="1"/>
                <c:pt idx="0">
                  <c:v> 2019 год</c:v>
                </c:pt>
              </c:strCache>
            </c:strRef>
          </c:tx>
          <c:invertIfNegative val="0"/>
          <c:dLbls>
            <c:spPr>
              <a:noFill/>
              <a:ln>
                <a:noFill/>
              </a:ln>
              <a:effectLst/>
            </c:spPr>
            <c:txPr>
              <a:bodyPr/>
              <a:lstStyle/>
              <a:p>
                <a:pPr>
                  <a:defRPr sz="1400" b="1" i="0">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детских садов</c:v>
                </c:pt>
              </c:strCache>
            </c:strRef>
          </c:cat>
          <c:val>
            <c:numRef>
              <c:f>Лист1!$B$2</c:f>
              <c:numCache>
                <c:formatCode>#,##0</c:formatCode>
                <c:ptCount val="1"/>
                <c:pt idx="0">
                  <c:v>30138</c:v>
                </c:pt>
              </c:numCache>
            </c:numRef>
          </c:val>
          <c:extLst xmlns:c16r2="http://schemas.microsoft.com/office/drawing/2015/06/chart">
            <c:ext xmlns:c16="http://schemas.microsoft.com/office/drawing/2014/chart" uri="{C3380CC4-5D6E-409C-BE32-E72D297353CC}">
              <c16:uniqueId val="{00000000-9110-443D-B4B1-F8EBE10331FD}"/>
            </c:ext>
          </c:extLst>
        </c:ser>
        <c:ser>
          <c:idx val="1"/>
          <c:order val="1"/>
          <c:tx>
            <c:strRef>
              <c:f>Лист1!$C$1</c:f>
              <c:strCache>
                <c:ptCount val="1"/>
                <c:pt idx="0">
                  <c:v> 2020 год</c:v>
                </c:pt>
              </c:strCache>
            </c:strRef>
          </c:tx>
          <c:invertIfNegative val="0"/>
          <c:dLbls>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детских садов</c:v>
                </c:pt>
              </c:strCache>
            </c:strRef>
          </c:cat>
          <c:val>
            <c:numRef>
              <c:f>Лист1!$C$2</c:f>
              <c:numCache>
                <c:formatCode>#,##0</c:formatCode>
                <c:ptCount val="1"/>
                <c:pt idx="0">
                  <c:v>32085</c:v>
                </c:pt>
              </c:numCache>
            </c:numRef>
          </c:val>
          <c:extLst xmlns:c16r2="http://schemas.microsoft.com/office/drawing/2015/06/chart">
            <c:ext xmlns:c16="http://schemas.microsoft.com/office/drawing/2014/chart" uri="{C3380CC4-5D6E-409C-BE32-E72D297353CC}">
              <c16:uniqueId val="{00000001-9110-443D-B4B1-F8EBE10331FD}"/>
            </c:ext>
          </c:extLst>
        </c:ser>
        <c:dLbls>
          <c:showLegendKey val="0"/>
          <c:showVal val="0"/>
          <c:showCatName val="0"/>
          <c:showSerName val="0"/>
          <c:showPercent val="0"/>
          <c:showBubbleSize val="0"/>
        </c:dLbls>
        <c:gapWidth val="150"/>
        <c:axId val="238169472"/>
        <c:axId val="238179456"/>
      </c:barChart>
      <c:catAx>
        <c:axId val="238169472"/>
        <c:scaling>
          <c:orientation val="minMax"/>
        </c:scaling>
        <c:delete val="1"/>
        <c:axPos val="b"/>
        <c:numFmt formatCode="General" sourceLinked="0"/>
        <c:majorTickMark val="out"/>
        <c:minorTickMark val="none"/>
        <c:tickLblPos val="nextTo"/>
        <c:crossAx val="238179456"/>
        <c:crosses val="autoZero"/>
        <c:auto val="1"/>
        <c:lblAlgn val="ctr"/>
        <c:lblOffset val="100"/>
        <c:noMultiLvlLbl val="0"/>
      </c:catAx>
      <c:valAx>
        <c:axId val="238179456"/>
        <c:scaling>
          <c:orientation val="minMax"/>
        </c:scaling>
        <c:delete val="0"/>
        <c:axPos val="l"/>
        <c:numFmt formatCode="#,##0" sourceLinked="1"/>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23816947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1679558752731176"/>
          <c:y val="3.7329903957031597E-2"/>
          <c:w val="0.58275145354219904"/>
          <c:h val="0.86880655937219098"/>
        </c:manualLayout>
      </c:layout>
      <c:barChart>
        <c:barDir val="col"/>
        <c:grouping val="clustered"/>
        <c:varyColors val="0"/>
        <c:ser>
          <c:idx val="0"/>
          <c:order val="0"/>
          <c:tx>
            <c:strRef>
              <c:f>Лист1!$B$1</c:f>
              <c:strCache>
                <c:ptCount val="1"/>
                <c:pt idx="0">
                  <c:v> 2019 год</c:v>
                </c:pt>
              </c:strCache>
            </c:strRef>
          </c:tx>
          <c:invertIfNegative val="0"/>
          <c:dLbls>
            <c:spPr>
              <a:noFill/>
              <a:ln>
                <a:noFill/>
              </a:ln>
              <a:effectLst/>
            </c:spPr>
            <c:txPr>
              <a:bodyPr/>
              <a:lstStyle/>
              <a:p>
                <a:pPr>
                  <a:defRPr sz="1400" b="1" i="0">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детских садов</c:v>
                </c:pt>
              </c:strCache>
            </c:strRef>
          </c:cat>
          <c:val>
            <c:numRef>
              <c:f>Лист1!$B$2</c:f>
              <c:numCache>
                <c:formatCode>#,##0</c:formatCode>
                <c:ptCount val="1"/>
                <c:pt idx="0">
                  <c:v>30145</c:v>
                </c:pt>
              </c:numCache>
            </c:numRef>
          </c:val>
          <c:extLst xmlns:c16r2="http://schemas.microsoft.com/office/drawing/2015/06/chart">
            <c:ext xmlns:c16="http://schemas.microsoft.com/office/drawing/2014/chart" uri="{C3380CC4-5D6E-409C-BE32-E72D297353CC}">
              <c16:uniqueId val="{00000000-9110-443D-B4B1-F8EBE10331FD}"/>
            </c:ext>
          </c:extLst>
        </c:ser>
        <c:ser>
          <c:idx val="1"/>
          <c:order val="1"/>
          <c:tx>
            <c:strRef>
              <c:f>Лист1!$C$1</c:f>
              <c:strCache>
                <c:ptCount val="1"/>
                <c:pt idx="0">
                  <c:v> 2020 год</c:v>
                </c:pt>
              </c:strCache>
            </c:strRef>
          </c:tx>
          <c:invertIfNegative val="0"/>
          <c:dLbls>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c:f>
              <c:strCache>
                <c:ptCount val="1"/>
                <c:pt idx="0">
                  <c:v>Педагогические работники детских садов</c:v>
                </c:pt>
              </c:strCache>
            </c:strRef>
          </c:cat>
          <c:val>
            <c:numRef>
              <c:f>Лист1!$C$2</c:f>
              <c:numCache>
                <c:formatCode>#,##0</c:formatCode>
                <c:ptCount val="1"/>
                <c:pt idx="0">
                  <c:v>32069</c:v>
                </c:pt>
              </c:numCache>
            </c:numRef>
          </c:val>
          <c:extLst xmlns:c16r2="http://schemas.microsoft.com/office/drawing/2015/06/chart">
            <c:ext xmlns:c16="http://schemas.microsoft.com/office/drawing/2014/chart" uri="{C3380CC4-5D6E-409C-BE32-E72D297353CC}">
              <c16:uniqueId val="{00000001-9110-443D-B4B1-F8EBE10331FD}"/>
            </c:ext>
          </c:extLst>
        </c:ser>
        <c:dLbls>
          <c:showLegendKey val="0"/>
          <c:showVal val="0"/>
          <c:showCatName val="0"/>
          <c:showSerName val="0"/>
          <c:showPercent val="0"/>
          <c:showBubbleSize val="0"/>
        </c:dLbls>
        <c:gapWidth val="150"/>
        <c:axId val="237949312"/>
        <c:axId val="237950848"/>
      </c:barChart>
      <c:catAx>
        <c:axId val="237949312"/>
        <c:scaling>
          <c:orientation val="minMax"/>
        </c:scaling>
        <c:delete val="1"/>
        <c:axPos val="b"/>
        <c:numFmt formatCode="General" sourceLinked="0"/>
        <c:majorTickMark val="out"/>
        <c:minorTickMark val="none"/>
        <c:tickLblPos val="nextTo"/>
        <c:crossAx val="237950848"/>
        <c:crosses val="autoZero"/>
        <c:auto val="1"/>
        <c:lblAlgn val="ctr"/>
        <c:lblOffset val="100"/>
        <c:noMultiLvlLbl val="0"/>
      </c:catAx>
      <c:valAx>
        <c:axId val="237950848"/>
        <c:scaling>
          <c:orientation val="minMax"/>
        </c:scaling>
        <c:delete val="0"/>
        <c:axPos val="l"/>
        <c:numFmt formatCode="#,##0" sourceLinked="1"/>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23794931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B27908-063B-41F7-AEF3-10F9BB2C708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665F01AF-CE45-4CBA-888F-5D4A35ABE3B5}">
      <dgm:prSet phldrT="[Текст]"/>
      <dgm:spPr/>
      <dgm:t>
        <a:bodyPr/>
        <a:lstStyle/>
        <a:p>
          <a:r>
            <a:rPr lang="ru-RU" dirty="0" smtClean="0"/>
            <a:t>Какие бывают бюджеты</a:t>
          </a:r>
          <a:endParaRPr lang="ru-RU" dirty="0"/>
        </a:p>
      </dgm:t>
    </dgm:pt>
    <dgm:pt modelId="{1AD39E32-A8A6-4B7C-8822-1A20224CFD5C}" type="parTrans" cxnId="{4B591902-101B-4BBC-884A-2B9454FE4DD0}">
      <dgm:prSet/>
      <dgm:spPr/>
      <dgm:t>
        <a:bodyPr/>
        <a:lstStyle/>
        <a:p>
          <a:endParaRPr lang="ru-RU"/>
        </a:p>
      </dgm:t>
    </dgm:pt>
    <dgm:pt modelId="{F2C39EB2-8D01-4EB7-BA94-6BC0A2232348}" type="sibTrans" cxnId="{4B591902-101B-4BBC-884A-2B9454FE4DD0}">
      <dgm:prSet/>
      <dgm:spPr/>
      <dgm:t>
        <a:bodyPr/>
        <a:lstStyle/>
        <a:p>
          <a:endParaRPr lang="ru-RU"/>
        </a:p>
      </dgm:t>
    </dgm:pt>
    <dgm:pt modelId="{03E6A99B-181B-4A7E-BC5A-0AE97344BA38}">
      <dgm:prSet phldrT="[Текст]"/>
      <dgm:spPr/>
      <dgm:t>
        <a:bodyPr/>
        <a:lstStyle/>
        <a:p>
          <a:r>
            <a:rPr lang="ru-RU" dirty="0" smtClean="0"/>
            <a:t>Бюджет семьи</a:t>
          </a:r>
          <a:endParaRPr lang="ru-RU" dirty="0"/>
        </a:p>
      </dgm:t>
    </dgm:pt>
    <dgm:pt modelId="{DA0FB42F-061B-4080-86D9-904D7ED618F6}" type="parTrans" cxnId="{2E02E5C5-FFBF-4848-B66E-7FA3C57CCBC9}">
      <dgm:prSet/>
      <dgm:spPr/>
      <dgm:t>
        <a:bodyPr/>
        <a:lstStyle/>
        <a:p>
          <a:endParaRPr lang="ru-RU"/>
        </a:p>
      </dgm:t>
    </dgm:pt>
    <dgm:pt modelId="{F2AB1E33-1B54-48F0-9BC2-10CF565413D6}" type="sibTrans" cxnId="{2E02E5C5-FFBF-4848-B66E-7FA3C57CCBC9}">
      <dgm:prSet/>
      <dgm:spPr/>
      <dgm:t>
        <a:bodyPr/>
        <a:lstStyle/>
        <a:p>
          <a:endParaRPr lang="ru-RU"/>
        </a:p>
      </dgm:t>
    </dgm:pt>
    <dgm:pt modelId="{DF42C098-2644-42A3-BB4D-168870C1D436}">
      <dgm:prSet phldrT="[Текст]"/>
      <dgm:spPr/>
      <dgm:t>
        <a:bodyPr/>
        <a:lstStyle/>
        <a:p>
          <a:r>
            <a:rPr lang="ru-RU" dirty="0" smtClean="0"/>
            <a:t>Бюджеты публично-правовых образований</a:t>
          </a:r>
          <a:endParaRPr lang="ru-RU" dirty="0"/>
        </a:p>
      </dgm:t>
    </dgm:pt>
    <dgm:pt modelId="{1E4F2D86-1DE1-4F59-82CA-2D18DCF5EF5A}" type="parTrans" cxnId="{A08C71D2-286E-4853-AB88-68DD5206BC1A}">
      <dgm:prSet/>
      <dgm:spPr/>
      <dgm:t>
        <a:bodyPr/>
        <a:lstStyle/>
        <a:p>
          <a:endParaRPr lang="ru-RU"/>
        </a:p>
      </dgm:t>
    </dgm:pt>
    <dgm:pt modelId="{8D6A1849-856E-4DC7-8AE5-BA9046348B9C}" type="sibTrans" cxnId="{A08C71D2-286E-4853-AB88-68DD5206BC1A}">
      <dgm:prSet/>
      <dgm:spPr/>
      <dgm:t>
        <a:bodyPr/>
        <a:lstStyle/>
        <a:p>
          <a:endParaRPr lang="ru-RU"/>
        </a:p>
      </dgm:t>
    </dgm:pt>
    <dgm:pt modelId="{99DDCD3B-E645-49B2-A2B8-AC906E6A5455}">
      <dgm:prSet phldrT="[Текст]"/>
      <dgm:spPr/>
      <dgm:t>
        <a:bodyPr/>
        <a:lstStyle/>
        <a:p>
          <a:r>
            <a:rPr lang="ru-RU" dirty="0" smtClean="0"/>
            <a:t>Бюджеты организаций</a:t>
          </a:r>
          <a:endParaRPr lang="ru-RU" dirty="0"/>
        </a:p>
      </dgm:t>
    </dgm:pt>
    <dgm:pt modelId="{F3F63C00-FDE1-4F24-BD42-E9D43463C7C4}" type="parTrans" cxnId="{E8B020E2-C76B-4EB3-AC9A-2AAF2FA83C6F}">
      <dgm:prSet/>
      <dgm:spPr/>
      <dgm:t>
        <a:bodyPr/>
        <a:lstStyle/>
        <a:p>
          <a:endParaRPr lang="ru-RU"/>
        </a:p>
      </dgm:t>
    </dgm:pt>
    <dgm:pt modelId="{DF8720EF-3CE4-4E55-805E-16CDDE865E7C}" type="sibTrans" cxnId="{E8B020E2-C76B-4EB3-AC9A-2AAF2FA83C6F}">
      <dgm:prSet/>
      <dgm:spPr/>
      <dgm:t>
        <a:bodyPr/>
        <a:lstStyle/>
        <a:p>
          <a:endParaRPr lang="ru-RU"/>
        </a:p>
      </dgm:t>
    </dgm:pt>
    <dgm:pt modelId="{64472158-0623-44ED-A1E4-112B895AAA7B}">
      <dgm:prSet/>
      <dgm:spPr/>
      <dgm:t>
        <a:bodyPr/>
        <a:lstStyle/>
        <a:p>
          <a:r>
            <a:rPr lang="ru-RU" dirty="0" smtClean="0"/>
            <a:t>Российской Федерации (федеральный бюджет, бюджеты государственных внебюджетных фондов РФ)</a:t>
          </a:r>
          <a:endParaRPr lang="ru-RU" dirty="0"/>
        </a:p>
      </dgm:t>
    </dgm:pt>
    <dgm:pt modelId="{C6ECB03C-7994-49AB-9889-C44193C4500B}" type="parTrans" cxnId="{3A37E26F-9C88-4CDC-A51F-DF1308C5CA59}">
      <dgm:prSet/>
      <dgm:spPr/>
      <dgm:t>
        <a:bodyPr/>
        <a:lstStyle/>
        <a:p>
          <a:endParaRPr lang="ru-RU"/>
        </a:p>
      </dgm:t>
    </dgm:pt>
    <dgm:pt modelId="{541D13C8-9D68-48A3-8A30-E27DE96EC323}" type="sibTrans" cxnId="{3A37E26F-9C88-4CDC-A51F-DF1308C5CA59}">
      <dgm:prSet/>
      <dgm:spPr/>
      <dgm:t>
        <a:bodyPr/>
        <a:lstStyle/>
        <a:p>
          <a:endParaRPr lang="ru-RU"/>
        </a:p>
      </dgm:t>
    </dgm:pt>
    <dgm:pt modelId="{A1955CCB-EF88-47DB-A62F-1AB6383AF195}">
      <dgm:prSet/>
      <dgm:spPr/>
      <dgm:t>
        <a:bodyPr/>
        <a:lstStyle/>
        <a:p>
          <a:r>
            <a:rPr lang="ru-RU" dirty="0" smtClean="0"/>
            <a:t>Муниципальных образований (местные бюджеты)</a:t>
          </a:r>
          <a:endParaRPr lang="ru-RU" dirty="0"/>
        </a:p>
      </dgm:t>
    </dgm:pt>
    <dgm:pt modelId="{7E531876-00AD-4AF9-9779-4E20F743C68E}" type="parTrans" cxnId="{FE6A2AC5-1A78-4C11-976C-ED903BDD85EA}">
      <dgm:prSet/>
      <dgm:spPr/>
      <dgm:t>
        <a:bodyPr/>
        <a:lstStyle/>
        <a:p>
          <a:endParaRPr lang="ru-RU"/>
        </a:p>
      </dgm:t>
    </dgm:pt>
    <dgm:pt modelId="{16AC4E8C-DB4D-4BEB-8F33-9410435E4ACA}" type="sibTrans" cxnId="{FE6A2AC5-1A78-4C11-976C-ED903BDD85EA}">
      <dgm:prSet/>
      <dgm:spPr/>
      <dgm:t>
        <a:bodyPr/>
        <a:lstStyle/>
        <a:p>
          <a:endParaRPr lang="ru-RU"/>
        </a:p>
      </dgm:t>
    </dgm:pt>
    <dgm:pt modelId="{039A5A41-64A4-40C7-8196-75DACFEEE0D3}">
      <dgm:prSet/>
      <dgm:spPr/>
      <dgm:t>
        <a:bodyPr/>
        <a:lstStyle/>
        <a:p>
          <a:r>
            <a:rPr lang="ru-RU" dirty="0" smtClean="0"/>
            <a:t>Субъекты РФ (региональные бюджеты, бюджеты территориальных фондов)</a:t>
          </a:r>
          <a:endParaRPr lang="ru-RU" dirty="0"/>
        </a:p>
      </dgm:t>
    </dgm:pt>
    <dgm:pt modelId="{A245184E-9200-4587-9984-330625C1331D}" type="parTrans" cxnId="{A9874ADA-E71C-4A47-AA93-C5A0C85AEF27}">
      <dgm:prSet/>
      <dgm:spPr/>
      <dgm:t>
        <a:bodyPr/>
        <a:lstStyle/>
        <a:p>
          <a:endParaRPr lang="ru-RU"/>
        </a:p>
      </dgm:t>
    </dgm:pt>
    <dgm:pt modelId="{5DEDC374-FCCB-4A10-80A0-DC021B45A369}" type="sibTrans" cxnId="{A9874ADA-E71C-4A47-AA93-C5A0C85AEF27}">
      <dgm:prSet/>
      <dgm:spPr/>
      <dgm:t>
        <a:bodyPr/>
        <a:lstStyle/>
        <a:p>
          <a:endParaRPr lang="ru-RU"/>
        </a:p>
      </dgm:t>
    </dgm:pt>
    <dgm:pt modelId="{F924AB0F-052E-41A6-B1B1-8EC57A40CBAB}" type="pres">
      <dgm:prSet presAssocID="{F5B27908-063B-41F7-AEF3-10F9BB2C7082}" presName="composite" presStyleCnt="0">
        <dgm:presLayoutVars>
          <dgm:chMax val="1"/>
          <dgm:dir/>
          <dgm:resizeHandles val="exact"/>
        </dgm:presLayoutVars>
      </dgm:prSet>
      <dgm:spPr/>
      <dgm:t>
        <a:bodyPr/>
        <a:lstStyle/>
        <a:p>
          <a:endParaRPr lang="ru-RU"/>
        </a:p>
      </dgm:t>
    </dgm:pt>
    <dgm:pt modelId="{C7A3B8FB-E3DB-49C1-B1F1-B47160FB53E0}" type="pres">
      <dgm:prSet presAssocID="{665F01AF-CE45-4CBA-888F-5D4A35ABE3B5}" presName="roof" presStyleLbl="dkBgShp" presStyleIdx="0" presStyleCnt="2" custScaleY="109150"/>
      <dgm:spPr/>
      <dgm:t>
        <a:bodyPr/>
        <a:lstStyle/>
        <a:p>
          <a:endParaRPr lang="ru-RU"/>
        </a:p>
      </dgm:t>
    </dgm:pt>
    <dgm:pt modelId="{D4D966DB-A538-4307-8B0B-FE440162B5C8}" type="pres">
      <dgm:prSet presAssocID="{665F01AF-CE45-4CBA-888F-5D4A35ABE3B5}" presName="pillars" presStyleCnt="0"/>
      <dgm:spPr/>
    </dgm:pt>
    <dgm:pt modelId="{9EA06C87-45F4-46D4-A32F-D659BE41A3AF}" type="pres">
      <dgm:prSet presAssocID="{665F01AF-CE45-4CBA-888F-5D4A35ABE3B5}" presName="pillar1" presStyleLbl="node1" presStyleIdx="0" presStyleCnt="6" custScaleX="96880">
        <dgm:presLayoutVars>
          <dgm:bulletEnabled val="1"/>
        </dgm:presLayoutVars>
      </dgm:prSet>
      <dgm:spPr/>
      <dgm:t>
        <a:bodyPr/>
        <a:lstStyle/>
        <a:p>
          <a:endParaRPr lang="ru-RU"/>
        </a:p>
      </dgm:t>
    </dgm:pt>
    <dgm:pt modelId="{3286395D-B2B2-4C80-9C14-7ED449F0340C}" type="pres">
      <dgm:prSet presAssocID="{DF42C098-2644-42A3-BB4D-168870C1D436}" presName="pillarX" presStyleLbl="node1" presStyleIdx="1" presStyleCnt="6">
        <dgm:presLayoutVars>
          <dgm:bulletEnabled val="1"/>
        </dgm:presLayoutVars>
      </dgm:prSet>
      <dgm:spPr/>
      <dgm:t>
        <a:bodyPr/>
        <a:lstStyle/>
        <a:p>
          <a:endParaRPr lang="ru-RU"/>
        </a:p>
      </dgm:t>
    </dgm:pt>
    <dgm:pt modelId="{5A09A914-94A7-4272-8815-6C0AAA891519}" type="pres">
      <dgm:prSet presAssocID="{99DDCD3B-E645-49B2-A2B8-AC906E6A5455}" presName="pillarX" presStyleLbl="node1" presStyleIdx="2" presStyleCnt="6">
        <dgm:presLayoutVars>
          <dgm:bulletEnabled val="1"/>
        </dgm:presLayoutVars>
      </dgm:prSet>
      <dgm:spPr/>
      <dgm:t>
        <a:bodyPr/>
        <a:lstStyle/>
        <a:p>
          <a:endParaRPr lang="ru-RU"/>
        </a:p>
      </dgm:t>
    </dgm:pt>
    <dgm:pt modelId="{4EE9F38F-E414-4FE4-A59E-E74ECBBAAEFF}" type="pres">
      <dgm:prSet presAssocID="{64472158-0623-44ED-A1E4-112B895AAA7B}" presName="pillarX" presStyleLbl="node1" presStyleIdx="3" presStyleCnt="6">
        <dgm:presLayoutVars>
          <dgm:bulletEnabled val="1"/>
        </dgm:presLayoutVars>
      </dgm:prSet>
      <dgm:spPr/>
      <dgm:t>
        <a:bodyPr/>
        <a:lstStyle/>
        <a:p>
          <a:endParaRPr lang="ru-RU"/>
        </a:p>
      </dgm:t>
    </dgm:pt>
    <dgm:pt modelId="{B481ACA9-30FD-4F8E-9569-C722AD555F0C}" type="pres">
      <dgm:prSet presAssocID="{A1955CCB-EF88-47DB-A62F-1AB6383AF195}" presName="pillarX" presStyleLbl="node1" presStyleIdx="4" presStyleCnt="6">
        <dgm:presLayoutVars>
          <dgm:bulletEnabled val="1"/>
        </dgm:presLayoutVars>
      </dgm:prSet>
      <dgm:spPr/>
      <dgm:t>
        <a:bodyPr/>
        <a:lstStyle/>
        <a:p>
          <a:endParaRPr lang="ru-RU"/>
        </a:p>
      </dgm:t>
    </dgm:pt>
    <dgm:pt modelId="{9FC1421C-DACD-47B3-955A-4CA18601EE0F}" type="pres">
      <dgm:prSet presAssocID="{039A5A41-64A4-40C7-8196-75DACFEEE0D3}" presName="pillarX" presStyleLbl="node1" presStyleIdx="5" presStyleCnt="6">
        <dgm:presLayoutVars>
          <dgm:bulletEnabled val="1"/>
        </dgm:presLayoutVars>
      </dgm:prSet>
      <dgm:spPr/>
      <dgm:t>
        <a:bodyPr/>
        <a:lstStyle/>
        <a:p>
          <a:endParaRPr lang="ru-RU"/>
        </a:p>
      </dgm:t>
    </dgm:pt>
    <dgm:pt modelId="{5D77260E-F173-48C2-BE9D-8D6666E89EF2}" type="pres">
      <dgm:prSet presAssocID="{665F01AF-CE45-4CBA-888F-5D4A35ABE3B5}" presName="base" presStyleLbl="dkBgShp" presStyleIdx="1" presStyleCnt="2"/>
      <dgm:spPr/>
    </dgm:pt>
  </dgm:ptLst>
  <dgm:cxnLst>
    <dgm:cxn modelId="{AC899B1D-376A-4BAB-BDF0-59FA66033A31}" type="presOf" srcId="{665F01AF-CE45-4CBA-888F-5D4A35ABE3B5}" destId="{C7A3B8FB-E3DB-49C1-B1F1-B47160FB53E0}" srcOrd="0" destOrd="0" presId="urn:microsoft.com/office/officeart/2005/8/layout/hList3"/>
    <dgm:cxn modelId="{4B591902-101B-4BBC-884A-2B9454FE4DD0}" srcId="{F5B27908-063B-41F7-AEF3-10F9BB2C7082}" destId="{665F01AF-CE45-4CBA-888F-5D4A35ABE3B5}" srcOrd="0" destOrd="0" parTransId="{1AD39E32-A8A6-4B7C-8822-1A20224CFD5C}" sibTransId="{F2C39EB2-8D01-4EB7-BA94-6BC0A2232348}"/>
    <dgm:cxn modelId="{FE6A2AC5-1A78-4C11-976C-ED903BDD85EA}" srcId="{665F01AF-CE45-4CBA-888F-5D4A35ABE3B5}" destId="{A1955CCB-EF88-47DB-A62F-1AB6383AF195}" srcOrd="4" destOrd="0" parTransId="{7E531876-00AD-4AF9-9779-4E20F743C68E}" sibTransId="{16AC4E8C-DB4D-4BEB-8F33-9410435E4ACA}"/>
    <dgm:cxn modelId="{7BDA6BFF-7B29-49F7-97E7-4B5F2E13E340}" type="presOf" srcId="{03E6A99B-181B-4A7E-BC5A-0AE97344BA38}" destId="{9EA06C87-45F4-46D4-A32F-D659BE41A3AF}" srcOrd="0" destOrd="0" presId="urn:microsoft.com/office/officeart/2005/8/layout/hList3"/>
    <dgm:cxn modelId="{1CF0180F-3BDE-41C8-888C-B5650F5FE10F}" type="presOf" srcId="{A1955CCB-EF88-47DB-A62F-1AB6383AF195}" destId="{B481ACA9-30FD-4F8E-9569-C722AD555F0C}" srcOrd="0" destOrd="0" presId="urn:microsoft.com/office/officeart/2005/8/layout/hList3"/>
    <dgm:cxn modelId="{3A37E26F-9C88-4CDC-A51F-DF1308C5CA59}" srcId="{665F01AF-CE45-4CBA-888F-5D4A35ABE3B5}" destId="{64472158-0623-44ED-A1E4-112B895AAA7B}" srcOrd="3" destOrd="0" parTransId="{C6ECB03C-7994-49AB-9889-C44193C4500B}" sibTransId="{541D13C8-9D68-48A3-8A30-E27DE96EC323}"/>
    <dgm:cxn modelId="{861B7D49-0F8C-4A4C-883B-1A015CABD7EA}" type="presOf" srcId="{039A5A41-64A4-40C7-8196-75DACFEEE0D3}" destId="{9FC1421C-DACD-47B3-955A-4CA18601EE0F}" srcOrd="0" destOrd="0" presId="urn:microsoft.com/office/officeart/2005/8/layout/hList3"/>
    <dgm:cxn modelId="{3444FD9B-CF8E-4EBA-A38E-603556B34677}" type="presOf" srcId="{DF42C098-2644-42A3-BB4D-168870C1D436}" destId="{3286395D-B2B2-4C80-9C14-7ED449F0340C}" srcOrd="0" destOrd="0" presId="urn:microsoft.com/office/officeart/2005/8/layout/hList3"/>
    <dgm:cxn modelId="{2E02E5C5-FFBF-4848-B66E-7FA3C57CCBC9}" srcId="{665F01AF-CE45-4CBA-888F-5D4A35ABE3B5}" destId="{03E6A99B-181B-4A7E-BC5A-0AE97344BA38}" srcOrd="0" destOrd="0" parTransId="{DA0FB42F-061B-4080-86D9-904D7ED618F6}" sibTransId="{F2AB1E33-1B54-48F0-9BC2-10CF565413D6}"/>
    <dgm:cxn modelId="{A9874ADA-E71C-4A47-AA93-C5A0C85AEF27}" srcId="{665F01AF-CE45-4CBA-888F-5D4A35ABE3B5}" destId="{039A5A41-64A4-40C7-8196-75DACFEEE0D3}" srcOrd="5" destOrd="0" parTransId="{A245184E-9200-4587-9984-330625C1331D}" sibTransId="{5DEDC374-FCCB-4A10-80A0-DC021B45A369}"/>
    <dgm:cxn modelId="{720EB0D1-A735-4647-B1D4-BD59C56AB126}" type="presOf" srcId="{64472158-0623-44ED-A1E4-112B895AAA7B}" destId="{4EE9F38F-E414-4FE4-A59E-E74ECBBAAEFF}" srcOrd="0" destOrd="0" presId="urn:microsoft.com/office/officeart/2005/8/layout/hList3"/>
    <dgm:cxn modelId="{A08C71D2-286E-4853-AB88-68DD5206BC1A}" srcId="{665F01AF-CE45-4CBA-888F-5D4A35ABE3B5}" destId="{DF42C098-2644-42A3-BB4D-168870C1D436}" srcOrd="1" destOrd="0" parTransId="{1E4F2D86-1DE1-4F59-82CA-2D18DCF5EF5A}" sibTransId="{8D6A1849-856E-4DC7-8AE5-BA9046348B9C}"/>
    <dgm:cxn modelId="{E8B020E2-C76B-4EB3-AC9A-2AAF2FA83C6F}" srcId="{665F01AF-CE45-4CBA-888F-5D4A35ABE3B5}" destId="{99DDCD3B-E645-49B2-A2B8-AC906E6A5455}" srcOrd="2" destOrd="0" parTransId="{F3F63C00-FDE1-4F24-BD42-E9D43463C7C4}" sibTransId="{DF8720EF-3CE4-4E55-805E-16CDDE865E7C}"/>
    <dgm:cxn modelId="{F2050623-C343-4C64-99AE-AD24689A3159}" type="presOf" srcId="{F5B27908-063B-41F7-AEF3-10F9BB2C7082}" destId="{F924AB0F-052E-41A6-B1B1-8EC57A40CBAB}" srcOrd="0" destOrd="0" presId="urn:microsoft.com/office/officeart/2005/8/layout/hList3"/>
    <dgm:cxn modelId="{BC22B9E8-B714-41CE-9438-772BB15B385E}" type="presOf" srcId="{99DDCD3B-E645-49B2-A2B8-AC906E6A5455}" destId="{5A09A914-94A7-4272-8815-6C0AAA891519}" srcOrd="0" destOrd="0" presId="urn:microsoft.com/office/officeart/2005/8/layout/hList3"/>
    <dgm:cxn modelId="{AC018B9E-878F-43DE-A8ED-3E6006A52AFD}" type="presParOf" srcId="{F924AB0F-052E-41A6-B1B1-8EC57A40CBAB}" destId="{C7A3B8FB-E3DB-49C1-B1F1-B47160FB53E0}" srcOrd="0" destOrd="0" presId="urn:microsoft.com/office/officeart/2005/8/layout/hList3"/>
    <dgm:cxn modelId="{7921A735-A38A-4E3A-9A50-CAB36CDFEFB9}" type="presParOf" srcId="{F924AB0F-052E-41A6-B1B1-8EC57A40CBAB}" destId="{D4D966DB-A538-4307-8B0B-FE440162B5C8}" srcOrd="1" destOrd="0" presId="urn:microsoft.com/office/officeart/2005/8/layout/hList3"/>
    <dgm:cxn modelId="{18727A15-C626-4204-9990-E559338EEA52}" type="presParOf" srcId="{D4D966DB-A538-4307-8B0B-FE440162B5C8}" destId="{9EA06C87-45F4-46D4-A32F-D659BE41A3AF}" srcOrd="0" destOrd="0" presId="urn:microsoft.com/office/officeart/2005/8/layout/hList3"/>
    <dgm:cxn modelId="{39890769-B1CE-43E7-9419-F60766BEE42A}" type="presParOf" srcId="{D4D966DB-A538-4307-8B0B-FE440162B5C8}" destId="{3286395D-B2B2-4C80-9C14-7ED449F0340C}" srcOrd="1" destOrd="0" presId="urn:microsoft.com/office/officeart/2005/8/layout/hList3"/>
    <dgm:cxn modelId="{408369F0-F818-420B-AC48-DCB59899B5D9}" type="presParOf" srcId="{D4D966DB-A538-4307-8B0B-FE440162B5C8}" destId="{5A09A914-94A7-4272-8815-6C0AAA891519}" srcOrd="2" destOrd="0" presId="urn:microsoft.com/office/officeart/2005/8/layout/hList3"/>
    <dgm:cxn modelId="{C9393B0F-CA0A-4232-961F-30C5D4A5C59C}" type="presParOf" srcId="{D4D966DB-A538-4307-8B0B-FE440162B5C8}" destId="{4EE9F38F-E414-4FE4-A59E-E74ECBBAAEFF}" srcOrd="3" destOrd="0" presId="urn:microsoft.com/office/officeart/2005/8/layout/hList3"/>
    <dgm:cxn modelId="{E6FFE068-8A87-4D32-81D2-48818890D8A3}" type="presParOf" srcId="{D4D966DB-A538-4307-8B0B-FE440162B5C8}" destId="{B481ACA9-30FD-4F8E-9569-C722AD555F0C}" srcOrd="4" destOrd="0" presId="urn:microsoft.com/office/officeart/2005/8/layout/hList3"/>
    <dgm:cxn modelId="{D4B697E6-24F9-46F0-ADD6-71BAC24B8461}" type="presParOf" srcId="{D4D966DB-A538-4307-8B0B-FE440162B5C8}" destId="{9FC1421C-DACD-47B3-955A-4CA18601EE0F}" srcOrd="5" destOrd="0" presId="urn:microsoft.com/office/officeart/2005/8/layout/hList3"/>
    <dgm:cxn modelId="{AB93B2B8-F872-4D50-B55B-E8E289B27EB2}" type="presParOf" srcId="{F924AB0F-052E-41A6-B1B1-8EC57A40CBAB}" destId="{5D77260E-F173-48C2-BE9D-8D6666E89EF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3B8FB-E3DB-49C1-B1F1-B47160FB53E0}">
      <dsp:nvSpPr>
        <dsp:cNvPr id="0" name=""/>
        <dsp:cNvSpPr/>
      </dsp:nvSpPr>
      <dsp:spPr>
        <a:xfrm>
          <a:off x="0" y="-24707"/>
          <a:ext cx="5784303" cy="117895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u-RU" sz="4200" kern="1200" dirty="0" smtClean="0"/>
            <a:t>Какие бывают бюджеты</a:t>
          </a:r>
          <a:endParaRPr lang="ru-RU" sz="4200" kern="1200" dirty="0"/>
        </a:p>
      </dsp:txBody>
      <dsp:txXfrm>
        <a:off x="0" y="-24707"/>
        <a:ext cx="5784303" cy="1178950"/>
      </dsp:txXfrm>
    </dsp:sp>
    <dsp:sp modelId="{9EA06C87-45F4-46D4-A32F-D659BE41A3AF}">
      <dsp:nvSpPr>
        <dsp:cNvPr id="0" name=""/>
        <dsp:cNvSpPr/>
      </dsp:nvSpPr>
      <dsp:spPr>
        <a:xfrm>
          <a:off x="990" y="1104827"/>
          <a:ext cx="938532" cy="2268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Бюджет семьи</a:t>
          </a:r>
          <a:endParaRPr lang="ru-RU" sz="900" kern="1200" dirty="0"/>
        </a:p>
      </dsp:txBody>
      <dsp:txXfrm>
        <a:off x="990" y="1104827"/>
        <a:ext cx="938532" cy="2268252"/>
      </dsp:txXfrm>
    </dsp:sp>
    <dsp:sp modelId="{3286395D-B2B2-4C80-9C14-7ED449F0340C}">
      <dsp:nvSpPr>
        <dsp:cNvPr id="0" name=""/>
        <dsp:cNvSpPr/>
      </dsp:nvSpPr>
      <dsp:spPr>
        <a:xfrm>
          <a:off x="939523" y="1104827"/>
          <a:ext cx="968757" cy="2268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Бюджеты публично-правовых образований</a:t>
          </a:r>
          <a:endParaRPr lang="ru-RU" sz="900" kern="1200" dirty="0"/>
        </a:p>
      </dsp:txBody>
      <dsp:txXfrm>
        <a:off x="939523" y="1104827"/>
        <a:ext cx="968757" cy="2268252"/>
      </dsp:txXfrm>
    </dsp:sp>
    <dsp:sp modelId="{5A09A914-94A7-4272-8815-6C0AAA891519}">
      <dsp:nvSpPr>
        <dsp:cNvPr id="0" name=""/>
        <dsp:cNvSpPr/>
      </dsp:nvSpPr>
      <dsp:spPr>
        <a:xfrm>
          <a:off x="1908281" y="1104827"/>
          <a:ext cx="968757" cy="2268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Бюджеты организаций</a:t>
          </a:r>
          <a:endParaRPr lang="ru-RU" sz="900" kern="1200" dirty="0"/>
        </a:p>
      </dsp:txBody>
      <dsp:txXfrm>
        <a:off x="1908281" y="1104827"/>
        <a:ext cx="968757" cy="2268252"/>
      </dsp:txXfrm>
    </dsp:sp>
    <dsp:sp modelId="{4EE9F38F-E414-4FE4-A59E-E74ECBBAAEFF}">
      <dsp:nvSpPr>
        <dsp:cNvPr id="0" name=""/>
        <dsp:cNvSpPr/>
      </dsp:nvSpPr>
      <dsp:spPr>
        <a:xfrm>
          <a:off x="2877039" y="1104827"/>
          <a:ext cx="968757" cy="2268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Российской Федерации (федеральный бюджет, бюджеты государственных внебюджетных фондов РФ)</a:t>
          </a:r>
          <a:endParaRPr lang="ru-RU" sz="900" kern="1200" dirty="0"/>
        </a:p>
      </dsp:txBody>
      <dsp:txXfrm>
        <a:off x="2877039" y="1104827"/>
        <a:ext cx="968757" cy="2268252"/>
      </dsp:txXfrm>
    </dsp:sp>
    <dsp:sp modelId="{B481ACA9-30FD-4F8E-9569-C722AD555F0C}">
      <dsp:nvSpPr>
        <dsp:cNvPr id="0" name=""/>
        <dsp:cNvSpPr/>
      </dsp:nvSpPr>
      <dsp:spPr>
        <a:xfrm>
          <a:off x="3845797" y="1104827"/>
          <a:ext cx="968757" cy="2268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Муниципальных образований (местные бюджеты)</a:t>
          </a:r>
          <a:endParaRPr lang="ru-RU" sz="900" kern="1200" dirty="0"/>
        </a:p>
      </dsp:txBody>
      <dsp:txXfrm>
        <a:off x="3845797" y="1104827"/>
        <a:ext cx="968757" cy="2268252"/>
      </dsp:txXfrm>
    </dsp:sp>
    <dsp:sp modelId="{9FC1421C-DACD-47B3-955A-4CA18601EE0F}">
      <dsp:nvSpPr>
        <dsp:cNvPr id="0" name=""/>
        <dsp:cNvSpPr/>
      </dsp:nvSpPr>
      <dsp:spPr>
        <a:xfrm>
          <a:off x="4814555" y="1104827"/>
          <a:ext cx="968757" cy="2268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kern="1200" dirty="0" smtClean="0"/>
            <a:t>Субъекты РФ (региональные бюджеты, бюджеты территориальных фондов)</a:t>
          </a:r>
          <a:endParaRPr lang="ru-RU" sz="900" kern="1200" dirty="0"/>
        </a:p>
      </dsp:txBody>
      <dsp:txXfrm>
        <a:off x="4814555" y="1104827"/>
        <a:ext cx="968757" cy="2268252"/>
      </dsp:txXfrm>
    </dsp:sp>
    <dsp:sp modelId="{5D77260E-F173-48C2-BE9D-8D6666E89EF2}">
      <dsp:nvSpPr>
        <dsp:cNvPr id="0" name=""/>
        <dsp:cNvSpPr/>
      </dsp:nvSpPr>
      <dsp:spPr>
        <a:xfrm>
          <a:off x="0" y="3373079"/>
          <a:ext cx="5784303" cy="25202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0.45022</cdr:x>
      <cdr:y>0.5</cdr:y>
    </cdr:from>
    <cdr:to>
      <cdr:x>0.73</cdr:x>
      <cdr:y>0.64744</cdr:y>
    </cdr:to>
    <cdr:sp macro="" textlink="">
      <cdr:nvSpPr>
        <cdr:cNvPr id="3" name="Овал 2"/>
        <cdr:cNvSpPr/>
      </cdr:nvSpPr>
      <cdr:spPr>
        <a:xfrm xmlns:a="http://schemas.openxmlformats.org/drawingml/2006/main">
          <a:off x="4878919" y="2794620"/>
          <a:ext cx="3031891" cy="82407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2400" b="1" dirty="0">
              <a:solidFill>
                <a:sysClr val="windowText" lastClr="000000"/>
              </a:solidFill>
            </a:rPr>
            <a:t>3 732 936</a:t>
          </a:r>
        </a:p>
      </cdr:txBody>
    </cdr:sp>
  </cdr:relSizeAnchor>
</c:userShapes>
</file>

<file path=ppt/drawings/drawing2.xml><?xml version="1.0" encoding="utf-8"?>
<c:userShapes xmlns:c="http://schemas.openxmlformats.org/drawingml/2006/chart">
  <cdr:relSizeAnchor xmlns:cdr="http://schemas.openxmlformats.org/drawingml/2006/chartDrawing">
    <cdr:from>
      <cdr:x>0.05316</cdr:x>
      <cdr:y>0.69885</cdr:y>
    </cdr:from>
    <cdr:to>
      <cdr:x>0.22736</cdr:x>
      <cdr:y>0.88345</cdr:y>
    </cdr:to>
    <cdr:sp macro="" textlink="">
      <cdr:nvSpPr>
        <cdr:cNvPr id="3" name="TextBox 2"/>
        <cdr:cNvSpPr txBox="1"/>
      </cdr:nvSpPr>
      <cdr:spPr>
        <a:xfrm xmlns:a="http://schemas.openxmlformats.org/drawingml/2006/main">
          <a:off x="395536" y="3816424"/>
          <a:ext cx="12961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0.10155</cdr:x>
      <cdr:y>0.71204</cdr:y>
    </cdr:from>
    <cdr:to>
      <cdr:x>0.2564</cdr:x>
      <cdr:y>0.8439</cdr:y>
    </cdr:to>
    <cdr:sp macro="" textlink="">
      <cdr:nvSpPr>
        <cdr:cNvPr id="4" name="TextBox 3"/>
        <cdr:cNvSpPr txBox="1"/>
      </cdr:nvSpPr>
      <cdr:spPr>
        <a:xfrm xmlns:a="http://schemas.openxmlformats.org/drawingml/2006/main">
          <a:off x="755576" y="3888432"/>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0.62415</cdr:x>
      <cdr:y>0.71204</cdr:y>
    </cdr:from>
    <cdr:to>
      <cdr:x>0.779</cdr:x>
      <cdr:y>0.8439</cdr:y>
    </cdr:to>
    <cdr:sp macro="" textlink="">
      <cdr:nvSpPr>
        <cdr:cNvPr id="6" name="TextBox 1"/>
        <cdr:cNvSpPr txBox="1"/>
      </cdr:nvSpPr>
      <cdr:spPr>
        <a:xfrm xmlns:a="http://schemas.openxmlformats.org/drawingml/2006/main">
          <a:off x="4644008" y="3888432"/>
          <a:ext cx="1152128"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0.44995</cdr:x>
      <cdr:y>0.70881</cdr:y>
    </cdr:from>
    <cdr:to>
      <cdr:x>0.6048</cdr:x>
      <cdr:y>0.85708</cdr:y>
    </cdr:to>
    <cdr:sp macro="" textlink="">
      <cdr:nvSpPr>
        <cdr:cNvPr id="7" name="TextBox 1"/>
        <cdr:cNvSpPr txBox="1"/>
      </cdr:nvSpPr>
      <cdr:spPr>
        <a:xfrm xmlns:a="http://schemas.openxmlformats.org/drawingml/2006/main">
          <a:off x="3997692" y="2979712"/>
          <a:ext cx="1375759"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0.28543</cdr:x>
      <cdr:y>0.70881</cdr:y>
    </cdr:from>
    <cdr:to>
      <cdr:x>0.44027</cdr:x>
      <cdr:y>0.85708</cdr:y>
    </cdr:to>
    <cdr:sp macro="" textlink="">
      <cdr:nvSpPr>
        <cdr:cNvPr id="8" name="TextBox 1"/>
        <cdr:cNvSpPr txBox="1"/>
      </cdr:nvSpPr>
      <cdr:spPr>
        <a:xfrm xmlns:a="http://schemas.openxmlformats.org/drawingml/2006/main">
          <a:off x="2535949" y="2979712"/>
          <a:ext cx="1375758"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0.31667</cdr:x>
      <cdr:y>0.69302</cdr:y>
    </cdr:from>
    <cdr:to>
      <cdr:x>0.525</cdr:x>
      <cdr:y>0.7774</cdr:y>
    </cdr:to>
    <cdr:sp macro="" textlink="">
      <cdr:nvSpPr>
        <cdr:cNvPr id="5" name="Прямоугольник 4"/>
        <cdr:cNvSpPr/>
      </cdr:nvSpPr>
      <cdr:spPr>
        <a:xfrm xmlns:a="http://schemas.openxmlformats.org/drawingml/2006/main">
          <a:off x="1368152" y="2925568"/>
          <a:ext cx="900085" cy="35620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200" b="1" dirty="0">
              <a:latin typeface="Times New Roman" panose="02020603050405020304" pitchFamily="18" charset="0"/>
              <a:cs typeface="Times New Roman" panose="02020603050405020304" pitchFamily="18" charset="0"/>
            </a:rPr>
            <a:t>+ 17,3%</a:t>
          </a:r>
        </a:p>
      </cdr:txBody>
    </cdr:sp>
  </cdr:relSizeAnchor>
  <cdr:relSizeAnchor xmlns:cdr="http://schemas.openxmlformats.org/drawingml/2006/chartDrawing">
    <cdr:from>
      <cdr:x>0.26667</cdr:x>
      <cdr:y>0.90196</cdr:y>
    </cdr:from>
    <cdr:to>
      <cdr:x>0.6</cdr:x>
      <cdr:y>0.98725</cdr:y>
    </cdr:to>
    <cdr:sp macro="" textlink="">
      <cdr:nvSpPr>
        <cdr:cNvPr id="9" name="TextBox 1"/>
        <cdr:cNvSpPr txBox="1"/>
      </cdr:nvSpPr>
      <cdr:spPr>
        <a:xfrm xmlns:a="http://schemas.openxmlformats.org/drawingml/2006/main">
          <a:off x="1152128" y="3807615"/>
          <a:ext cx="1440160" cy="3600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Times New Roman" panose="02020603050405020304" pitchFamily="18" charset="0"/>
              <a:cs typeface="Times New Roman" panose="02020603050405020304" pitchFamily="18" charset="0"/>
            </a:rPr>
            <a:t>2019 г.       2020 г. </a:t>
          </a:r>
        </a:p>
      </cdr:txBody>
    </cdr:sp>
  </cdr:relSizeAnchor>
</c:userShapes>
</file>

<file path=ppt/drawings/drawing3.xml><?xml version="1.0" encoding="utf-8"?>
<c:userShapes xmlns:c="http://schemas.openxmlformats.org/drawingml/2006/chart">
  <cdr:relSizeAnchor xmlns:cdr="http://schemas.openxmlformats.org/drawingml/2006/chartDrawing">
    <cdr:from>
      <cdr:x>0.05316</cdr:x>
      <cdr:y>0.69885</cdr:y>
    </cdr:from>
    <cdr:to>
      <cdr:x>0.22736</cdr:x>
      <cdr:y>0.88345</cdr:y>
    </cdr:to>
    <cdr:sp macro="" textlink="">
      <cdr:nvSpPr>
        <cdr:cNvPr id="3" name="TextBox 2"/>
        <cdr:cNvSpPr txBox="1"/>
      </cdr:nvSpPr>
      <cdr:spPr>
        <a:xfrm xmlns:a="http://schemas.openxmlformats.org/drawingml/2006/main">
          <a:off x="395536" y="3816424"/>
          <a:ext cx="12961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0.10155</cdr:x>
      <cdr:y>0.71204</cdr:y>
    </cdr:from>
    <cdr:to>
      <cdr:x>0.2564</cdr:x>
      <cdr:y>0.8439</cdr:y>
    </cdr:to>
    <cdr:sp macro="" textlink="">
      <cdr:nvSpPr>
        <cdr:cNvPr id="4" name="TextBox 3"/>
        <cdr:cNvSpPr txBox="1"/>
      </cdr:nvSpPr>
      <cdr:spPr>
        <a:xfrm xmlns:a="http://schemas.openxmlformats.org/drawingml/2006/main">
          <a:off x="755576" y="3888432"/>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0.62415</cdr:x>
      <cdr:y>0.71204</cdr:y>
    </cdr:from>
    <cdr:to>
      <cdr:x>0.779</cdr:x>
      <cdr:y>0.8439</cdr:y>
    </cdr:to>
    <cdr:sp macro="" textlink="">
      <cdr:nvSpPr>
        <cdr:cNvPr id="6" name="TextBox 1"/>
        <cdr:cNvSpPr txBox="1"/>
      </cdr:nvSpPr>
      <cdr:spPr>
        <a:xfrm xmlns:a="http://schemas.openxmlformats.org/drawingml/2006/main">
          <a:off x="4644008" y="3888432"/>
          <a:ext cx="1152128"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0.44995</cdr:x>
      <cdr:y>0.70881</cdr:y>
    </cdr:from>
    <cdr:to>
      <cdr:x>0.6048</cdr:x>
      <cdr:y>0.85708</cdr:y>
    </cdr:to>
    <cdr:sp macro="" textlink="">
      <cdr:nvSpPr>
        <cdr:cNvPr id="7" name="TextBox 1"/>
        <cdr:cNvSpPr txBox="1"/>
      </cdr:nvSpPr>
      <cdr:spPr>
        <a:xfrm xmlns:a="http://schemas.openxmlformats.org/drawingml/2006/main">
          <a:off x="3997692" y="2979712"/>
          <a:ext cx="1375759"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0.28543</cdr:x>
      <cdr:y>0.70881</cdr:y>
    </cdr:from>
    <cdr:to>
      <cdr:x>0.44027</cdr:x>
      <cdr:y>0.85708</cdr:y>
    </cdr:to>
    <cdr:sp macro="" textlink="">
      <cdr:nvSpPr>
        <cdr:cNvPr id="8" name="TextBox 1"/>
        <cdr:cNvSpPr txBox="1"/>
      </cdr:nvSpPr>
      <cdr:spPr>
        <a:xfrm xmlns:a="http://schemas.openxmlformats.org/drawingml/2006/main">
          <a:off x="2535949" y="2979712"/>
          <a:ext cx="1375758"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0.29903</cdr:x>
      <cdr:y>0.93972</cdr:y>
    </cdr:from>
    <cdr:to>
      <cdr:x>0.72485</cdr:x>
      <cdr:y>1</cdr:y>
    </cdr:to>
    <cdr:sp macro="" textlink="">
      <cdr:nvSpPr>
        <cdr:cNvPr id="9" name="TextBox 1"/>
        <cdr:cNvSpPr txBox="1"/>
      </cdr:nvSpPr>
      <cdr:spPr>
        <a:xfrm xmlns:a="http://schemas.openxmlformats.org/drawingml/2006/main">
          <a:off x="1001267" y="3649197"/>
          <a:ext cx="1425806" cy="2340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Times New Roman" panose="02020603050405020304" pitchFamily="18" charset="0"/>
              <a:cs typeface="Times New Roman" panose="02020603050405020304" pitchFamily="18" charset="0"/>
            </a:rPr>
            <a:t>2019 г.       2020 г. </a:t>
          </a:r>
        </a:p>
      </cdr:txBody>
    </cdr:sp>
  </cdr:relSizeAnchor>
</c:userShapes>
</file>

<file path=ppt/drawings/drawing4.xml><?xml version="1.0" encoding="utf-8"?>
<c:userShapes xmlns:c="http://schemas.openxmlformats.org/drawingml/2006/chart">
  <cdr:relSizeAnchor xmlns:cdr="http://schemas.openxmlformats.org/drawingml/2006/chartDrawing">
    <cdr:from>
      <cdr:x>0.05316</cdr:x>
      <cdr:y>0.69885</cdr:y>
    </cdr:from>
    <cdr:to>
      <cdr:x>0.22736</cdr:x>
      <cdr:y>0.88345</cdr:y>
    </cdr:to>
    <cdr:sp macro="" textlink="">
      <cdr:nvSpPr>
        <cdr:cNvPr id="3" name="TextBox 2"/>
        <cdr:cNvSpPr txBox="1"/>
      </cdr:nvSpPr>
      <cdr:spPr>
        <a:xfrm xmlns:a="http://schemas.openxmlformats.org/drawingml/2006/main">
          <a:off x="395536" y="3816424"/>
          <a:ext cx="12961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0.10155</cdr:x>
      <cdr:y>0.71204</cdr:y>
    </cdr:from>
    <cdr:to>
      <cdr:x>0.2564</cdr:x>
      <cdr:y>0.8439</cdr:y>
    </cdr:to>
    <cdr:sp macro="" textlink="">
      <cdr:nvSpPr>
        <cdr:cNvPr id="4" name="TextBox 3"/>
        <cdr:cNvSpPr txBox="1"/>
      </cdr:nvSpPr>
      <cdr:spPr>
        <a:xfrm xmlns:a="http://schemas.openxmlformats.org/drawingml/2006/main">
          <a:off x="755576" y="3888432"/>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0.65018</cdr:x>
      <cdr:y>0.79132</cdr:y>
    </cdr:from>
    <cdr:to>
      <cdr:x>0.97087</cdr:x>
      <cdr:y>0.8439</cdr:y>
    </cdr:to>
    <cdr:sp macro="" textlink="">
      <cdr:nvSpPr>
        <cdr:cNvPr id="6" name="TextBox 1"/>
        <cdr:cNvSpPr txBox="1"/>
      </cdr:nvSpPr>
      <cdr:spPr>
        <a:xfrm xmlns:a="http://schemas.openxmlformats.org/drawingml/2006/main">
          <a:off x="2810540" y="4018865"/>
          <a:ext cx="1386248" cy="2670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dirty="0">
            <a:latin typeface="Times New Roman" panose="02020603050405020304" pitchFamily="18" charset="0"/>
            <a:cs typeface="Times New Roman" panose="02020603050405020304" pitchFamily="18" charset="0"/>
          </a:endParaRPr>
        </a:p>
        <a:p xmlns:a="http://schemas.openxmlformats.org/drawingml/2006/main">
          <a:endParaRPr lang="ru-RU" dirty="0">
            <a:latin typeface="Times New Roman" panose="02020603050405020304" pitchFamily="18" charset="0"/>
            <a:cs typeface="Times New Roman" panose="02020603050405020304" pitchFamily="18" charset="0"/>
          </a:endParaRPr>
        </a:p>
        <a:p xmlns:a="http://schemas.openxmlformats.org/drawingml/2006/main">
          <a:pPr algn="ctr"/>
          <a:r>
            <a:rPr lang="ru-RU" dirty="0">
              <a:latin typeface="Times New Roman" panose="02020603050405020304" pitchFamily="18" charset="0"/>
              <a:cs typeface="Times New Roman" panose="02020603050405020304" pitchFamily="18" charset="0"/>
            </a:rPr>
            <a:t>Педагогические работники музыкальных школ</a:t>
          </a:r>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0.18776</cdr:x>
      <cdr:y>0.79132</cdr:y>
    </cdr:from>
    <cdr:to>
      <cdr:x>0.51692</cdr:x>
      <cdr:y>0.91493</cdr:y>
    </cdr:to>
    <cdr:sp macro="" textlink="">
      <cdr:nvSpPr>
        <cdr:cNvPr id="7" name="TextBox 1"/>
        <cdr:cNvSpPr txBox="1"/>
      </cdr:nvSpPr>
      <cdr:spPr>
        <a:xfrm xmlns:a="http://schemas.openxmlformats.org/drawingml/2006/main">
          <a:off x="811632" y="4018864"/>
          <a:ext cx="1422847" cy="6277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dirty="0">
            <a:latin typeface="Times New Roman" panose="02020603050405020304" pitchFamily="18" charset="0"/>
            <a:cs typeface="Times New Roman" panose="02020603050405020304" pitchFamily="18" charset="0"/>
          </a:endParaRPr>
        </a:p>
        <a:p xmlns:a="http://schemas.openxmlformats.org/drawingml/2006/main">
          <a:endParaRPr lang="ru-RU" dirty="0">
            <a:latin typeface="Times New Roman" panose="02020603050405020304" pitchFamily="18" charset="0"/>
            <a:cs typeface="Times New Roman" panose="02020603050405020304" pitchFamily="18" charset="0"/>
          </a:endParaRPr>
        </a:p>
        <a:p xmlns:a="http://schemas.openxmlformats.org/drawingml/2006/main">
          <a:pPr algn="ctr"/>
          <a:r>
            <a:rPr lang="ru-RU" dirty="0">
              <a:latin typeface="Times New Roman" panose="02020603050405020304" pitchFamily="18" charset="0"/>
              <a:cs typeface="Times New Roman" panose="02020603050405020304" pitchFamily="18" charset="0"/>
            </a:rPr>
            <a:t>Педагогические работники дополнительного образования</a:t>
          </a:r>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0.28543</cdr:x>
      <cdr:y>0.74921</cdr:y>
    </cdr:from>
    <cdr:to>
      <cdr:x>0.46694</cdr:x>
      <cdr:y>0.868</cdr:y>
    </cdr:to>
    <cdr:sp macro="" textlink="">
      <cdr:nvSpPr>
        <cdr:cNvPr id="8" name="TextBox 1"/>
        <cdr:cNvSpPr txBox="1"/>
      </cdr:nvSpPr>
      <cdr:spPr>
        <a:xfrm xmlns:a="http://schemas.openxmlformats.org/drawingml/2006/main">
          <a:off x="1233831" y="3657067"/>
          <a:ext cx="784624" cy="5798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0.26705</cdr:x>
      <cdr:y>0.48958</cdr:y>
    </cdr:from>
    <cdr:to>
      <cdr:x>0.43884</cdr:x>
      <cdr:y>0.57465</cdr:y>
    </cdr:to>
    <cdr:sp macro="" textlink="">
      <cdr:nvSpPr>
        <cdr:cNvPr id="9" name="Прямоугольник 8"/>
        <cdr:cNvSpPr/>
      </cdr:nvSpPr>
      <cdr:spPr>
        <a:xfrm xmlns:a="http://schemas.openxmlformats.org/drawingml/2006/main">
          <a:off x="1154359" y="2486398"/>
          <a:ext cx="742607" cy="43204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200" b="1" dirty="0">
              <a:latin typeface="Times New Roman" panose="02020603050405020304" pitchFamily="18" charset="0"/>
              <a:cs typeface="Times New Roman" panose="02020603050405020304" pitchFamily="18" charset="0"/>
            </a:rPr>
            <a:t>+ 18,8%</a:t>
          </a:r>
        </a:p>
      </cdr:txBody>
    </cdr:sp>
  </cdr:relSizeAnchor>
  <cdr:relSizeAnchor xmlns:cdr="http://schemas.openxmlformats.org/drawingml/2006/chartDrawing">
    <cdr:from>
      <cdr:x>0.68495</cdr:x>
      <cdr:y>0.48958</cdr:y>
    </cdr:from>
    <cdr:to>
      <cdr:x>0.86674</cdr:x>
      <cdr:y>0.57162</cdr:y>
    </cdr:to>
    <cdr:sp macro="" textlink="">
      <cdr:nvSpPr>
        <cdr:cNvPr id="10" name="Прямоугольник 9"/>
        <cdr:cNvSpPr/>
      </cdr:nvSpPr>
      <cdr:spPr>
        <a:xfrm xmlns:a="http://schemas.openxmlformats.org/drawingml/2006/main">
          <a:off x="2960822" y="2486399"/>
          <a:ext cx="785825" cy="416658"/>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ru-RU" sz="1200" b="1" dirty="0">
              <a:latin typeface="Times New Roman" panose="02020603050405020304" pitchFamily="18" charset="0"/>
              <a:cs typeface="Times New Roman" panose="02020603050405020304" pitchFamily="18" charset="0"/>
            </a:rPr>
            <a:t>+ 20,8%</a:t>
          </a:r>
        </a:p>
      </cdr:txBody>
    </cdr:sp>
  </cdr:relSizeAnchor>
  <cdr:relSizeAnchor xmlns:cdr="http://schemas.openxmlformats.org/drawingml/2006/chartDrawing">
    <cdr:from>
      <cdr:x>0.18375</cdr:x>
      <cdr:y>0.78967</cdr:y>
    </cdr:from>
    <cdr:to>
      <cdr:x>0.55023</cdr:x>
      <cdr:y>0.868</cdr:y>
    </cdr:to>
    <cdr:sp macro="" textlink="">
      <cdr:nvSpPr>
        <cdr:cNvPr id="2" name="TextBox 1"/>
        <cdr:cNvSpPr txBox="1"/>
      </cdr:nvSpPr>
      <cdr:spPr>
        <a:xfrm xmlns:a="http://schemas.openxmlformats.org/drawingml/2006/main">
          <a:off x="794319" y="4010485"/>
          <a:ext cx="1584176" cy="397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dirty="0">
              <a:latin typeface="Times New Roman" panose="02020603050405020304" pitchFamily="18" charset="0"/>
              <a:cs typeface="Times New Roman" panose="02020603050405020304" pitchFamily="18" charset="0"/>
            </a:rPr>
            <a:t> 2019 г.      2020 г. </a:t>
          </a:r>
        </a:p>
      </cdr:txBody>
    </cdr:sp>
  </cdr:relSizeAnchor>
  <cdr:relSizeAnchor xmlns:cdr="http://schemas.openxmlformats.org/drawingml/2006/chartDrawing">
    <cdr:from>
      <cdr:x>0.64008</cdr:x>
      <cdr:y>0.78967</cdr:y>
    </cdr:from>
    <cdr:to>
      <cdr:x>0.93337</cdr:x>
      <cdr:y>0.868</cdr:y>
    </cdr:to>
    <cdr:sp macro="" textlink="">
      <cdr:nvSpPr>
        <cdr:cNvPr id="11" name="TextBox 1"/>
        <cdr:cNvSpPr txBox="1"/>
      </cdr:nvSpPr>
      <cdr:spPr>
        <a:xfrm xmlns:a="http://schemas.openxmlformats.org/drawingml/2006/main">
          <a:off x="2766896" y="4010485"/>
          <a:ext cx="1267793" cy="3978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Times New Roman" panose="02020603050405020304" pitchFamily="18" charset="0"/>
              <a:cs typeface="Times New Roman" panose="02020603050405020304" pitchFamily="18" charset="0"/>
            </a:rPr>
            <a:t>2019 г.   2020 г. </a:t>
          </a:r>
        </a:p>
      </cdr:txBody>
    </cdr:sp>
  </cdr:relSizeAnchor>
</c:userShapes>
</file>

<file path=ppt/drawings/drawing5.xml><?xml version="1.0" encoding="utf-8"?>
<c:userShapes xmlns:c="http://schemas.openxmlformats.org/drawingml/2006/chart">
  <cdr:relSizeAnchor xmlns:cdr="http://schemas.openxmlformats.org/drawingml/2006/chartDrawing">
    <cdr:from>
      <cdr:x>0.05316</cdr:x>
      <cdr:y>0.69885</cdr:y>
    </cdr:from>
    <cdr:to>
      <cdr:x>0.22736</cdr:x>
      <cdr:y>0.88345</cdr:y>
    </cdr:to>
    <cdr:sp macro="" textlink="">
      <cdr:nvSpPr>
        <cdr:cNvPr id="3" name="TextBox 2"/>
        <cdr:cNvSpPr txBox="1"/>
      </cdr:nvSpPr>
      <cdr:spPr>
        <a:xfrm xmlns:a="http://schemas.openxmlformats.org/drawingml/2006/main">
          <a:off x="395536" y="3816424"/>
          <a:ext cx="12961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0.10155</cdr:x>
      <cdr:y>0.71204</cdr:y>
    </cdr:from>
    <cdr:to>
      <cdr:x>0.2564</cdr:x>
      <cdr:y>0.8439</cdr:y>
    </cdr:to>
    <cdr:sp macro="" textlink="">
      <cdr:nvSpPr>
        <cdr:cNvPr id="4" name="TextBox 3"/>
        <cdr:cNvSpPr txBox="1"/>
      </cdr:nvSpPr>
      <cdr:spPr>
        <a:xfrm xmlns:a="http://schemas.openxmlformats.org/drawingml/2006/main">
          <a:off x="755576" y="3888432"/>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0.62415</cdr:x>
      <cdr:y>0.71204</cdr:y>
    </cdr:from>
    <cdr:to>
      <cdr:x>0.779</cdr:x>
      <cdr:y>0.8439</cdr:y>
    </cdr:to>
    <cdr:sp macro="" textlink="">
      <cdr:nvSpPr>
        <cdr:cNvPr id="6" name="TextBox 1"/>
        <cdr:cNvSpPr txBox="1"/>
      </cdr:nvSpPr>
      <cdr:spPr>
        <a:xfrm xmlns:a="http://schemas.openxmlformats.org/drawingml/2006/main">
          <a:off x="4644008" y="3888432"/>
          <a:ext cx="1152128"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0.44995</cdr:x>
      <cdr:y>0.70881</cdr:y>
    </cdr:from>
    <cdr:to>
      <cdr:x>0.6048</cdr:x>
      <cdr:y>0.85708</cdr:y>
    </cdr:to>
    <cdr:sp macro="" textlink="">
      <cdr:nvSpPr>
        <cdr:cNvPr id="7" name="TextBox 1"/>
        <cdr:cNvSpPr txBox="1"/>
      </cdr:nvSpPr>
      <cdr:spPr>
        <a:xfrm xmlns:a="http://schemas.openxmlformats.org/drawingml/2006/main">
          <a:off x="3997692" y="2979712"/>
          <a:ext cx="1375759"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0.28543</cdr:x>
      <cdr:y>0.70881</cdr:y>
    </cdr:from>
    <cdr:to>
      <cdr:x>0.44027</cdr:x>
      <cdr:y>0.85708</cdr:y>
    </cdr:to>
    <cdr:sp macro="" textlink="">
      <cdr:nvSpPr>
        <cdr:cNvPr id="8" name="TextBox 1"/>
        <cdr:cNvSpPr txBox="1"/>
      </cdr:nvSpPr>
      <cdr:spPr>
        <a:xfrm xmlns:a="http://schemas.openxmlformats.org/drawingml/2006/main">
          <a:off x="2535949" y="2979712"/>
          <a:ext cx="1375758"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0.41169</cdr:x>
      <cdr:y>0.68805</cdr:y>
    </cdr:from>
    <cdr:to>
      <cdr:x>0.62002</cdr:x>
      <cdr:y>0.77243</cdr:y>
    </cdr:to>
    <cdr:sp macro="" textlink="">
      <cdr:nvSpPr>
        <cdr:cNvPr id="5" name="Прямоугольник 4"/>
        <cdr:cNvSpPr/>
      </cdr:nvSpPr>
      <cdr:spPr>
        <a:xfrm xmlns:a="http://schemas.openxmlformats.org/drawingml/2006/main">
          <a:off x="1778718" y="2904584"/>
          <a:ext cx="900086" cy="35620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200" b="1" dirty="0">
              <a:latin typeface="Times New Roman" panose="02020603050405020304" pitchFamily="18" charset="0"/>
              <a:cs typeface="Times New Roman" panose="02020603050405020304" pitchFamily="18" charset="0"/>
            </a:rPr>
            <a:t>+ 6,5%</a:t>
          </a:r>
        </a:p>
      </cdr:txBody>
    </cdr:sp>
  </cdr:relSizeAnchor>
  <cdr:relSizeAnchor xmlns:cdr="http://schemas.openxmlformats.org/drawingml/2006/chartDrawing">
    <cdr:from>
      <cdr:x>0.33333</cdr:x>
      <cdr:y>0.90196</cdr:y>
    </cdr:from>
    <cdr:to>
      <cdr:x>0.7</cdr:x>
      <cdr:y>0.98725</cdr:y>
    </cdr:to>
    <cdr:sp macro="" textlink="">
      <cdr:nvSpPr>
        <cdr:cNvPr id="9" name="TextBox 1"/>
        <cdr:cNvSpPr txBox="1"/>
      </cdr:nvSpPr>
      <cdr:spPr>
        <a:xfrm xmlns:a="http://schemas.openxmlformats.org/drawingml/2006/main">
          <a:off x="1440160" y="3807615"/>
          <a:ext cx="1584176" cy="3600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Times New Roman" panose="02020603050405020304" pitchFamily="18" charset="0"/>
              <a:cs typeface="Times New Roman" panose="02020603050405020304" pitchFamily="18" charset="0"/>
            </a:rPr>
            <a:t>   2019 г.         2020 г.</a:t>
          </a:r>
        </a:p>
      </cdr:txBody>
    </cdr:sp>
  </cdr:relSizeAnchor>
</c:userShapes>
</file>

<file path=ppt/drawings/drawing6.xml><?xml version="1.0" encoding="utf-8"?>
<c:userShapes xmlns:c="http://schemas.openxmlformats.org/drawingml/2006/chart">
  <cdr:relSizeAnchor xmlns:cdr="http://schemas.openxmlformats.org/drawingml/2006/chartDrawing">
    <cdr:from>
      <cdr:x>0.05316</cdr:x>
      <cdr:y>0.69885</cdr:y>
    </cdr:from>
    <cdr:to>
      <cdr:x>0.22736</cdr:x>
      <cdr:y>0.88345</cdr:y>
    </cdr:to>
    <cdr:sp macro="" textlink="">
      <cdr:nvSpPr>
        <cdr:cNvPr id="3" name="TextBox 2"/>
        <cdr:cNvSpPr txBox="1"/>
      </cdr:nvSpPr>
      <cdr:spPr>
        <a:xfrm xmlns:a="http://schemas.openxmlformats.org/drawingml/2006/main">
          <a:off x="395536" y="3816424"/>
          <a:ext cx="1296144"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0.10155</cdr:x>
      <cdr:y>0.71204</cdr:y>
    </cdr:from>
    <cdr:to>
      <cdr:x>0.2564</cdr:x>
      <cdr:y>0.8439</cdr:y>
    </cdr:to>
    <cdr:sp macro="" textlink="">
      <cdr:nvSpPr>
        <cdr:cNvPr id="4" name="TextBox 3"/>
        <cdr:cNvSpPr txBox="1"/>
      </cdr:nvSpPr>
      <cdr:spPr>
        <a:xfrm xmlns:a="http://schemas.openxmlformats.org/drawingml/2006/main">
          <a:off x="755576" y="3888432"/>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0.62415</cdr:x>
      <cdr:y>0.71204</cdr:y>
    </cdr:from>
    <cdr:to>
      <cdr:x>0.779</cdr:x>
      <cdr:y>0.8439</cdr:y>
    </cdr:to>
    <cdr:sp macro="" textlink="">
      <cdr:nvSpPr>
        <cdr:cNvPr id="6" name="TextBox 1"/>
        <cdr:cNvSpPr txBox="1"/>
      </cdr:nvSpPr>
      <cdr:spPr>
        <a:xfrm xmlns:a="http://schemas.openxmlformats.org/drawingml/2006/main">
          <a:off x="4644008" y="3888432"/>
          <a:ext cx="1152128"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0.44995</cdr:x>
      <cdr:y>0.70881</cdr:y>
    </cdr:from>
    <cdr:to>
      <cdr:x>0.6048</cdr:x>
      <cdr:y>0.85708</cdr:y>
    </cdr:to>
    <cdr:sp macro="" textlink="">
      <cdr:nvSpPr>
        <cdr:cNvPr id="7" name="TextBox 1"/>
        <cdr:cNvSpPr txBox="1"/>
      </cdr:nvSpPr>
      <cdr:spPr>
        <a:xfrm xmlns:a="http://schemas.openxmlformats.org/drawingml/2006/main">
          <a:off x="3997692" y="2979712"/>
          <a:ext cx="1375759"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0.28543</cdr:x>
      <cdr:y>0.70881</cdr:y>
    </cdr:from>
    <cdr:to>
      <cdr:x>0.44027</cdr:x>
      <cdr:y>0.85708</cdr:y>
    </cdr:to>
    <cdr:sp macro="" textlink="">
      <cdr:nvSpPr>
        <cdr:cNvPr id="8" name="TextBox 1"/>
        <cdr:cNvSpPr txBox="1"/>
      </cdr:nvSpPr>
      <cdr:spPr>
        <a:xfrm xmlns:a="http://schemas.openxmlformats.org/drawingml/2006/main">
          <a:off x="2535949" y="2979712"/>
          <a:ext cx="1375758" cy="623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ru-RU"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0.41169</cdr:x>
      <cdr:y>0.68805</cdr:y>
    </cdr:from>
    <cdr:to>
      <cdr:x>0.62002</cdr:x>
      <cdr:y>0.77243</cdr:y>
    </cdr:to>
    <cdr:sp macro="" textlink="">
      <cdr:nvSpPr>
        <cdr:cNvPr id="5" name="Прямоугольник 4"/>
        <cdr:cNvSpPr/>
      </cdr:nvSpPr>
      <cdr:spPr>
        <a:xfrm xmlns:a="http://schemas.openxmlformats.org/drawingml/2006/main">
          <a:off x="1778718" y="2904584"/>
          <a:ext cx="900086" cy="356209"/>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200" b="1" dirty="0">
              <a:latin typeface="Times New Roman" panose="02020603050405020304" pitchFamily="18" charset="0"/>
              <a:cs typeface="Times New Roman" panose="02020603050405020304" pitchFamily="18" charset="0"/>
            </a:rPr>
            <a:t>+ 6,4%</a:t>
          </a:r>
        </a:p>
      </cdr:txBody>
    </cdr:sp>
  </cdr:relSizeAnchor>
  <cdr:relSizeAnchor xmlns:cdr="http://schemas.openxmlformats.org/drawingml/2006/chartDrawing">
    <cdr:from>
      <cdr:x>0.29842</cdr:x>
      <cdr:y>0.90196</cdr:y>
    </cdr:from>
    <cdr:to>
      <cdr:x>0.71508</cdr:x>
      <cdr:y>0.98725</cdr:y>
    </cdr:to>
    <cdr:sp macro="" textlink="">
      <cdr:nvSpPr>
        <cdr:cNvPr id="9" name="TextBox 1"/>
        <cdr:cNvSpPr txBox="1"/>
      </cdr:nvSpPr>
      <cdr:spPr>
        <a:xfrm xmlns:a="http://schemas.openxmlformats.org/drawingml/2006/main">
          <a:off x="1289298" y="3807615"/>
          <a:ext cx="1800200" cy="3600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a:latin typeface="Times New Roman" panose="02020603050405020304" pitchFamily="18" charset="0"/>
              <a:cs typeface="Times New Roman" panose="02020603050405020304" pitchFamily="18" charset="0"/>
            </a:rPr>
            <a:t>      2019 г.            2020 г.</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2946400" cy="496888"/>
          </a:xfrm>
          <a:prstGeom prst="rect">
            <a:avLst/>
          </a:prstGeom>
        </p:spPr>
        <p:txBody>
          <a:bodyPr vert="horz" lIns="91440" tIns="45720" rIns="91440" bIns="45720" rtlCol="0"/>
          <a:lstStyle>
            <a:lvl1pPr algn="l">
              <a:defRPr sz="1200"/>
            </a:lvl1pPr>
          </a:lstStyle>
          <a:p>
            <a:r>
              <a:rPr lang="ru-RU"/>
              <a:t>Слайд 1</a:t>
            </a:r>
          </a:p>
        </p:txBody>
      </p:sp>
      <p:sp>
        <p:nvSpPr>
          <p:cNvPr id="3" name="Дата 2"/>
          <p:cNvSpPr>
            <a:spLocks noGrp="1"/>
          </p:cNvSpPr>
          <p:nvPr>
            <p:ph type="dt" sz="quarter" idx="1"/>
          </p:nvPr>
        </p:nvSpPr>
        <p:spPr>
          <a:xfrm>
            <a:off x="3849688" y="3"/>
            <a:ext cx="2946400" cy="496888"/>
          </a:xfrm>
          <a:prstGeom prst="rect">
            <a:avLst/>
          </a:prstGeom>
        </p:spPr>
        <p:txBody>
          <a:bodyPr vert="horz" lIns="91440" tIns="45720" rIns="91440" bIns="45720" rtlCol="0"/>
          <a:lstStyle>
            <a:lvl1pPr algn="r">
              <a:defRPr sz="1200"/>
            </a:lvl1pPr>
          </a:lstStyle>
          <a:p>
            <a:fld id="{9FFA1BC9-4507-440E-A7C7-C19C7F111F35}" type="datetimeFigureOut">
              <a:rPr lang="ru-RU" smtClean="0"/>
              <a:t>15.04.2021</a:t>
            </a:fld>
            <a:endParaRPr lang="ru-RU"/>
          </a:p>
        </p:txBody>
      </p:sp>
      <p:sp>
        <p:nvSpPr>
          <p:cNvPr id="4" name="Нижний колонтитул 3"/>
          <p:cNvSpPr>
            <a:spLocks noGrp="1"/>
          </p:cNvSpPr>
          <p:nvPr>
            <p:ph type="ftr" sz="quarter" idx="2"/>
          </p:nvPr>
        </p:nvSpPr>
        <p:spPr>
          <a:xfrm>
            <a:off x="0" y="9429753"/>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3"/>
            <a:ext cx="2946400" cy="496888"/>
          </a:xfrm>
          <a:prstGeom prst="rect">
            <a:avLst/>
          </a:prstGeom>
        </p:spPr>
        <p:txBody>
          <a:bodyPr vert="horz" lIns="91440" tIns="45720" rIns="91440" bIns="45720" rtlCol="0" anchor="b"/>
          <a:lstStyle>
            <a:lvl1pPr algn="r">
              <a:defRPr sz="1200"/>
            </a:lvl1pPr>
          </a:lstStyle>
          <a:p>
            <a:fld id="{83EE05C3-9E70-4E94-A8CB-65F6DA2AE7D4}" type="slidenum">
              <a:rPr lang="ru-RU" smtClean="0"/>
              <a:t>‹#›</a:t>
            </a:fld>
            <a:endParaRPr lang="ru-RU"/>
          </a:p>
        </p:txBody>
      </p:sp>
    </p:spTree>
    <p:extLst>
      <p:ext uri="{BB962C8B-B14F-4D97-AF65-F5344CB8AC3E}">
        <p14:creationId xmlns:p14="http://schemas.microsoft.com/office/powerpoint/2010/main" val="8422727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3"/>
            <a:ext cx="2945659" cy="496411"/>
          </a:xfrm>
          <a:prstGeom prst="rect">
            <a:avLst/>
          </a:prstGeom>
        </p:spPr>
        <p:txBody>
          <a:bodyPr vert="horz" lIns="91440" tIns="45720" rIns="91440" bIns="45720" rtlCol="0"/>
          <a:lstStyle>
            <a:lvl1pPr algn="l">
              <a:defRPr sz="1200"/>
            </a:lvl1pPr>
          </a:lstStyle>
          <a:p>
            <a:r>
              <a:rPr lang="ru-RU"/>
              <a:t>Слайд 1</a:t>
            </a:r>
          </a:p>
        </p:txBody>
      </p:sp>
      <p:sp>
        <p:nvSpPr>
          <p:cNvPr id="3" name="Дата 2"/>
          <p:cNvSpPr>
            <a:spLocks noGrp="1"/>
          </p:cNvSpPr>
          <p:nvPr>
            <p:ph type="dt" idx="1"/>
          </p:nvPr>
        </p:nvSpPr>
        <p:spPr>
          <a:xfrm>
            <a:off x="3850446" y="3"/>
            <a:ext cx="2945659" cy="496411"/>
          </a:xfrm>
          <a:prstGeom prst="rect">
            <a:avLst/>
          </a:prstGeom>
        </p:spPr>
        <p:txBody>
          <a:bodyPr vert="horz" lIns="91440" tIns="45720" rIns="91440" bIns="45720" rtlCol="0"/>
          <a:lstStyle>
            <a:lvl1pPr algn="r">
              <a:defRPr sz="1200"/>
            </a:lvl1pPr>
          </a:lstStyle>
          <a:p>
            <a:fld id="{F972BEAD-AD5A-4C67-B26B-182D5B106EB6}" type="datetimeFigureOut">
              <a:rPr lang="ru-RU" smtClean="0"/>
              <a:t>15.04.2021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4" y="9430094"/>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6" y="9430094"/>
            <a:ext cx="2945659" cy="496411"/>
          </a:xfrm>
          <a:prstGeom prst="rect">
            <a:avLst/>
          </a:prstGeom>
        </p:spPr>
        <p:txBody>
          <a:bodyPr vert="horz" lIns="91440" tIns="45720" rIns="91440" bIns="45720" rtlCol="0" anchor="b"/>
          <a:lstStyle>
            <a:lvl1pPr algn="r">
              <a:defRPr sz="1200"/>
            </a:lvl1pPr>
          </a:lstStyle>
          <a:p>
            <a:fld id="{D9DEC08D-505D-4501-8951-858518AC274B}" type="slidenum">
              <a:rPr lang="ru-RU" smtClean="0"/>
              <a:t>‹#›</a:t>
            </a:fld>
            <a:endParaRPr lang="ru-RU"/>
          </a:p>
        </p:txBody>
      </p:sp>
    </p:spTree>
    <p:extLst>
      <p:ext uri="{BB962C8B-B14F-4D97-AF65-F5344CB8AC3E}">
        <p14:creationId xmlns:p14="http://schemas.microsoft.com/office/powerpoint/2010/main" val="2718375980"/>
      </p:ext>
    </p:extLst>
  </p:cSld>
  <p:clrMap bg1="lt1" tx1="dk1" bg2="lt2" tx2="dk2" accent1="accent1" accent2="accent2" accent3="accent3" accent4="accent4" accent5="accent5" accent6="accent6" hlink="hlink" folHlink="folHlink"/>
  <p:hf sldNum="0" hdr="0" ftr="0" dt="0"/>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xmlns="" id="{78FD7CA0-E23A-459B-BCA8-2C37404BC294}"/>
              </a:ext>
            </a:extLst>
          </p:cNvPr>
          <p:cNvSpPr>
            <a:spLocks noGrp="1" noRot="1" noChangeAspect="1" noTextEdit="1"/>
          </p:cNvSpPr>
          <p:nvPr>
            <p:ph type="sldImg"/>
          </p:nvPr>
        </p:nvSpPr>
        <p:spPr bwMode="auto">
          <a:xfrm>
            <a:off x="1189038" y="1227138"/>
            <a:ext cx="4419600" cy="3314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a:extLst>
              <a:ext uri="{FF2B5EF4-FFF2-40B4-BE49-F238E27FC236}">
                <a16:creationId xmlns:a16="http://schemas.microsoft.com/office/drawing/2014/main" xmlns="" id="{17E920AE-D62A-4EEC-9BE0-7825CC958E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6741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66813" y="1241425"/>
            <a:ext cx="446405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5621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a:extLst>
              <a:ext uri="{FF2B5EF4-FFF2-40B4-BE49-F238E27FC236}">
                <a16:creationId xmlns:a16="http://schemas.microsoft.com/office/drawing/2014/main" xmlns="" id="{4DEE8458-DF43-4651-B011-3820C57D88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a:extLst>
              <a:ext uri="{FF2B5EF4-FFF2-40B4-BE49-F238E27FC236}">
                <a16:creationId xmlns:a16="http://schemas.microsoft.com/office/drawing/2014/main" xmlns="" id="{720611F0-D0B5-40E1-A684-FAD72F9B4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a:extLst>
              <a:ext uri="{FF2B5EF4-FFF2-40B4-BE49-F238E27FC236}">
                <a16:creationId xmlns:a16="http://schemas.microsoft.com/office/drawing/2014/main" xmlns="" id="{D91EDF43-D8FB-4868-BE0A-742A5D0AA9C9}"/>
              </a:ext>
            </a:extLst>
          </p:cNvPr>
          <p:cNvSpPr>
            <a:spLocks noGrp="1" noRot="1" noChangeAspect="1" noTextEdit="1"/>
          </p:cNvSpPr>
          <p:nvPr>
            <p:ph type="sldImg"/>
          </p:nvPr>
        </p:nvSpPr>
        <p:spPr bwMode="auto">
          <a:xfrm>
            <a:off x="942975" y="736600"/>
            <a:ext cx="4911725" cy="368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a:extLst>
              <a:ext uri="{FF2B5EF4-FFF2-40B4-BE49-F238E27FC236}">
                <a16:creationId xmlns:a16="http://schemas.microsoft.com/office/drawing/2014/main" xmlns="" id="{7AE3498C-2894-4A6B-B343-3414891E8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a:extLst>
              <a:ext uri="{FF2B5EF4-FFF2-40B4-BE49-F238E27FC236}">
                <a16:creationId xmlns:a16="http://schemas.microsoft.com/office/drawing/2014/main" xmlns="" id="{FBA06D7A-4C8E-4455-8927-CE03743F5B3D}"/>
              </a:ext>
            </a:extLst>
          </p:cNvPr>
          <p:cNvSpPr>
            <a:spLocks noGrp="1" noRot="1" noChangeAspect="1" noTextEdit="1"/>
          </p:cNvSpPr>
          <p:nvPr>
            <p:ph type="sldImg"/>
          </p:nvPr>
        </p:nvSpPr>
        <p:spPr bwMode="auto">
          <a:xfrm>
            <a:off x="942975" y="736600"/>
            <a:ext cx="4911725" cy="368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a:extLst>
              <a:ext uri="{FF2B5EF4-FFF2-40B4-BE49-F238E27FC236}">
                <a16:creationId xmlns:a16="http://schemas.microsoft.com/office/drawing/2014/main" xmlns="" id="{C3F961C9-A6F5-40BB-960F-5A10470A37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7288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7288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7288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7288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7288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D82595-1ED1-45E8-BF6B-7AFA267E9A30}"/>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7BDD340-C8AD-4307-8720-9E5885212FED}"/>
              </a:ext>
            </a:extLst>
          </p:cNvPr>
          <p:cNvSpPr>
            <a:spLocks noGrp="1"/>
          </p:cNvSpPr>
          <p:nvPr>
            <p:ph type="subTitle" idx="1"/>
          </p:nvPr>
        </p:nvSpPr>
        <p:spPr>
          <a:xfrm>
            <a:off x="1143000" y="3602038"/>
            <a:ext cx="6858000" cy="1655762"/>
          </a:xfrm>
        </p:spPr>
        <p:txBody>
          <a:bodyPr/>
          <a:lstStyle>
            <a:lvl1pPr marL="0" indent="0" algn="ctr">
              <a:buNone/>
              <a:defRPr sz="2400"/>
            </a:lvl1pPr>
            <a:lvl2pPr marL="457145" indent="0" algn="ctr">
              <a:buNone/>
              <a:defRPr sz="2000"/>
            </a:lvl2pPr>
            <a:lvl3pPr marL="914290" indent="0" algn="ctr">
              <a:buNone/>
              <a:defRPr sz="1800"/>
            </a:lvl3pPr>
            <a:lvl4pPr marL="1371435" indent="0" algn="ctr">
              <a:buNone/>
              <a:defRPr sz="1600"/>
            </a:lvl4pPr>
            <a:lvl5pPr marL="1828581" indent="0" algn="ctr">
              <a:buNone/>
              <a:defRPr sz="1600"/>
            </a:lvl5pPr>
            <a:lvl6pPr marL="2285726" indent="0" algn="ctr">
              <a:buNone/>
              <a:defRPr sz="1600"/>
            </a:lvl6pPr>
            <a:lvl7pPr marL="2742871" indent="0" algn="ctr">
              <a:buNone/>
              <a:defRPr sz="1600"/>
            </a:lvl7pPr>
            <a:lvl8pPr marL="3200016" indent="0" algn="ctr">
              <a:buNone/>
              <a:defRPr sz="1600"/>
            </a:lvl8pPr>
            <a:lvl9pPr marL="365716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FA41C1BB-6CE2-46B7-B95A-3C6CDE4A04E3}"/>
              </a:ext>
            </a:extLst>
          </p:cNvPr>
          <p:cNvSpPr>
            <a:spLocks noGrp="1"/>
          </p:cNvSpPr>
          <p:nvPr>
            <p:ph type="dt" sz="half" idx="10"/>
          </p:nvPr>
        </p:nvSpPr>
        <p:spPr/>
        <p:txBody>
          <a:bodyPr/>
          <a:lstStyle/>
          <a:p>
            <a:fld id="{06490894-7052-4C4A-A969-899A199A779D}"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CADDFC1E-AB92-49A4-B0B9-521797251195}"/>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D278F09-0885-4F44-BB95-2C7F1A2A1379}"/>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009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6F6410-409F-4F06-BE42-E5A73A7187D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AD452B9B-7DD6-45F5-987A-497EAA77B6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14B1ED9-FC29-45BC-A7EB-FA030D4ACD93}"/>
              </a:ext>
            </a:extLst>
          </p:cNvPr>
          <p:cNvSpPr>
            <a:spLocks noGrp="1"/>
          </p:cNvSpPr>
          <p:nvPr>
            <p:ph type="dt" sz="half" idx="10"/>
          </p:nvPr>
        </p:nvSpPr>
        <p:spPr/>
        <p:txBody>
          <a:bodyPr/>
          <a:lstStyle/>
          <a:p>
            <a:fld id="{6CBF6B76-F7FF-4CB5-A9A6-ADFF0F82E889}"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3612C9E4-1570-484E-B670-31E9921D48E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E035292F-199A-44BC-BC9B-67680DDB8C0E}"/>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692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DA05796-4797-4248-8A7B-666D23A72405}"/>
              </a:ext>
            </a:extLst>
          </p:cNvPr>
          <p:cNvSpPr>
            <a:spLocks noGrp="1"/>
          </p:cNvSpPr>
          <p:nvPr>
            <p:ph type="title" orient="vert"/>
          </p:nvPr>
        </p:nvSpPr>
        <p:spPr>
          <a:xfrm>
            <a:off x="6543718"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A94BF339-43CB-4F8E-86BF-C7B0764790DC}"/>
              </a:ext>
            </a:extLst>
          </p:cNvPr>
          <p:cNvSpPr>
            <a:spLocks noGrp="1"/>
          </p:cNvSpPr>
          <p:nvPr>
            <p:ph type="body" orient="vert" idx="1"/>
          </p:nvPr>
        </p:nvSpPr>
        <p:spPr>
          <a:xfrm>
            <a:off x="628694"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6F67896-A986-457A-9073-196481B43F44}"/>
              </a:ext>
            </a:extLst>
          </p:cNvPr>
          <p:cNvSpPr>
            <a:spLocks noGrp="1"/>
          </p:cNvSpPr>
          <p:nvPr>
            <p:ph type="dt" sz="half" idx="10"/>
          </p:nvPr>
        </p:nvSpPr>
        <p:spPr/>
        <p:txBody>
          <a:bodyPr/>
          <a:lstStyle/>
          <a:p>
            <a:fld id="{4C72E73E-77C8-432D-978C-81F678424B3C}"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952ACD4-8BBD-4281-82F8-F44876DD447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7D15BDA2-4931-4A01-85AC-590628B98A3E}"/>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571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D82595-1ED1-45E8-BF6B-7AFA267E9A30}"/>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7BDD340-C8AD-4307-8720-9E5885212FED}"/>
              </a:ext>
            </a:extLst>
          </p:cNvPr>
          <p:cNvSpPr>
            <a:spLocks noGrp="1"/>
          </p:cNvSpPr>
          <p:nvPr>
            <p:ph type="subTitle" idx="1"/>
          </p:nvPr>
        </p:nvSpPr>
        <p:spPr>
          <a:xfrm>
            <a:off x="1143000" y="3602038"/>
            <a:ext cx="6858000" cy="1655762"/>
          </a:xfrm>
        </p:spPr>
        <p:txBody>
          <a:bodyPr/>
          <a:lstStyle>
            <a:lvl1pPr marL="0" indent="0" algn="ctr">
              <a:buNone/>
              <a:defRPr sz="2400"/>
            </a:lvl1pPr>
            <a:lvl2pPr marL="457145" indent="0" algn="ctr">
              <a:buNone/>
              <a:defRPr sz="2000"/>
            </a:lvl2pPr>
            <a:lvl3pPr marL="914290" indent="0" algn="ctr">
              <a:buNone/>
              <a:defRPr sz="1800"/>
            </a:lvl3pPr>
            <a:lvl4pPr marL="1371435" indent="0" algn="ctr">
              <a:buNone/>
              <a:defRPr sz="1600"/>
            </a:lvl4pPr>
            <a:lvl5pPr marL="1828581" indent="0" algn="ctr">
              <a:buNone/>
              <a:defRPr sz="1600"/>
            </a:lvl5pPr>
            <a:lvl6pPr marL="2285726" indent="0" algn="ctr">
              <a:buNone/>
              <a:defRPr sz="1600"/>
            </a:lvl6pPr>
            <a:lvl7pPr marL="2742871" indent="0" algn="ctr">
              <a:buNone/>
              <a:defRPr sz="1600"/>
            </a:lvl7pPr>
            <a:lvl8pPr marL="3200016" indent="0" algn="ctr">
              <a:buNone/>
              <a:defRPr sz="1600"/>
            </a:lvl8pPr>
            <a:lvl9pPr marL="3657161"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FA41C1BB-6CE2-46B7-B95A-3C6CDE4A04E3}"/>
              </a:ext>
            </a:extLst>
          </p:cNvPr>
          <p:cNvSpPr>
            <a:spLocks noGrp="1"/>
          </p:cNvSpPr>
          <p:nvPr>
            <p:ph type="dt" sz="half" idx="10"/>
          </p:nvPr>
        </p:nvSpPr>
        <p:spPr/>
        <p:txBody>
          <a:bodyPr/>
          <a:lstStyle/>
          <a:p>
            <a:fld id="{BDC2742E-202C-4669-A7A3-65EACE3A1D43}"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CADDFC1E-AB92-49A4-B0B9-521797251195}"/>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D278F09-0885-4F44-BB95-2C7F1A2A1379}"/>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056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460EE1-ECA6-4948-843F-0D5A8210A29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F12C64A-332C-474A-B7A5-40787B85EDC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1E43005-AFC9-4B39-B8BA-E3B1D6459429}"/>
              </a:ext>
            </a:extLst>
          </p:cNvPr>
          <p:cNvSpPr>
            <a:spLocks noGrp="1"/>
          </p:cNvSpPr>
          <p:nvPr>
            <p:ph type="dt" sz="half" idx="10"/>
          </p:nvPr>
        </p:nvSpPr>
        <p:spPr/>
        <p:txBody>
          <a:bodyPr/>
          <a:lstStyle/>
          <a:p>
            <a:fld id="{CEFA7175-1618-4EC0-95CB-DB72CFDCE06B}"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45A439FA-F8A5-4F55-92FB-1C9C5DFD158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1B8D523F-3699-4483-B9FC-EE66197A12B7}"/>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156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78CA3B-DBED-462D-B7C5-6206A02661E8}"/>
              </a:ext>
            </a:extLst>
          </p:cNvPr>
          <p:cNvSpPr>
            <a:spLocks noGrp="1"/>
          </p:cNvSpPr>
          <p:nvPr>
            <p:ph type="title"/>
          </p:nvPr>
        </p:nvSpPr>
        <p:spPr>
          <a:xfrm>
            <a:off x="623892" y="1709739"/>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39B02C0-2FE0-41D2-AF4A-2CD30933F060}"/>
              </a:ext>
            </a:extLst>
          </p:cNvPr>
          <p:cNvSpPr>
            <a:spLocks noGrp="1"/>
          </p:cNvSpPr>
          <p:nvPr>
            <p:ph type="body" idx="1"/>
          </p:nvPr>
        </p:nvSpPr>
        <p:spPr>
          <a:xfrm>
            <a:off x="623892" y="4591001"/>
            <a:ext cx="7886700" cy="1500187"/>
          </a:xfrm>
        </p:spPr>
        <p:txBody>
          <a:bodyPr/>
          <a:lstStyle>
            <a:lvl1pPr marL="0" indent="0">
              <a:buNone/>
              <a:defRPr sz="2400">
                <a:solidFill>
                  <a:schemeClr val="tx1">
                    <a:tint val="75000"/>
                  </a:schemeClr>
                </a:solidFill>
              </a:defRPr>
            </a:lvl1pPr>
            <a:lvl2pPr marL="457145" indent="0">
              <a:buNone/>
              <a:defRPr sz="2000">
                <a:solidFill>
                  <a:schemeClr val="tx1">
                    <a:tint val="75000"/>
                  </a:schemeClr>
                </a:solidFill>
              </a:defRPr>
            </a:lvl2pPr>
            <a:lvl3pPr marL="914290" indent="0">
              <a:buNone/>
              <a:defRPr sz="1800">
                <a:solidFill>
                  <a:schemeClr val="tx1">
                    <a:tint val="75000"/>
                  </a:schemeClr>
                </a:solidFill>
              </a:defRPr>
            </a:lvl3pPr>
            <a:lvl4pPr marL="1371435" indent="0">
              <a:buNone/>
              <a:defRPr sz="1600">
                <a:solidFill>
                  <a:schemeClr val="tx1">
                    <a:tint val="75000"/>
                  </a:schemeClr>
                </a:solidFill>
              </a:defRPr>
            </a:lvl4pPr>
            <a:lvl5pPr marL="1828581" indent="0">
              <a:buNone/>
              <a:defRPr sz="1600">
                <a:solidFill>
                  <a:schemeClr val="tx1">
                    <a:tint val="75000"/>
                  </a:schemeClr>
                </a:solidFill>
              </a:defRPr>
            </a:lvl5pPr>
            <a:lvl6pPr marL="2285726" indent="0">
              <a:buNone/>
              <a:defRPr sz="1600">
                <a:solidFill>
                  <a:schemeClr val="tx1">
                    <a:tint val="75000"/>
                  </a:schemeClr>
                </a:solidFill>
              </a:defRPr>
            </a:lvl6pPr>
            <a:lvl7pPr marL="2742871" indent="0">
              <a:buNone/>
              <a:defRPr sz="1600">
                <a:solidFill>
                  <a:schemeClr val="tx1">
                    <a:tint val="75000"/>
                  </a:schemeClr>
                </a:solidFill>
              </a:defRPr>
            </a:lvl7pPr>
            <a:lvl8pPr marL="3200016" indent="0">
              <a:buNone/>
              <a:defRPr sz="1600">
                <a:solidFill>
                  <a:schemeClr val="tx1">
                    <a:tint val="75000"/>
                  </a:schemeClr>
                </a:solidFill>
              </a:defRPr>
            </a:lvl8pPr>
            <a:lvl9pPr marL="3657161"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EDDDC843-6D5B-46FB-9FFC-844C4B3BD524}"/>
              </a:ext>
            </a:extLst>
          </p:cNvPr>
          <p:cNvSpPr>
            <a:spLocks noGrp="1"/>
          </p:cNvSpPr>
          <p:nvPr>
            <p:ph type="dt" sz="half" idx="10"/>
          </p:nvPr>
        </p:nvSpPr>
        <p:spPr/>
        <p:txBody>
          <a:bodyPr/>
          <a:lstStyle/>
          <a:p>
            <a:fld id="{1C1FFBA3-995B-4E39-91BE-3A690ACAFF06}"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8892E64E-D39A-486C-B0C4-81051CBA7846}"/>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BC1C1AE-13B4-4B75-8E9E-EA591C3D79D4}"/>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139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D9C1AD-0190-4510-83DE-700AA0A31E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C29F7E1-0C48-4615-A16C-990D27510C08}"/>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A68A191-D0A0-4A71-8166-6DD1CCD3ECCC}"/>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B9B242A-E8AA-4746-819F-013CD126C6C1}"/>
              </a:ext>
            </a:extLst>
          </p:cNvPr>
          <p:cNvSpPr>
            <a:spLocks noGrp="1"/>
          </p:cNvSpPr>
          <p:nvPr>
            <p:ph type="dt" sz="half" idx="10"/>
          </p:nvPr>
        </p:nvSpPr>
        <p:spPr/>
        <p:txBody>
          <a:bodyPr/>
          <a:lstStyle/>
          <a:p>
            <a:fld id="{360BFA22-E9C7-4966-9F59-58998D59A704}"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8ABED488-5096-40D0-A4D5-877863D546E4}"/>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C72949D6-CB80-4B3A-A687-A5EE51B1E06D}"/>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998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9A457A-C957-4CA7-91A3-8F9FC0EC1F49}"/>
              </a:ext>
            </a:extLst>
          </p:cNvPr>
          <p:cNvSpPr>
            <a:spLocks noGrp="1"/>
          </p:cNvSpPr>
          <p:nvPr>
            <p:ph type="title"/>
          </p:nvPr>
        </p:nvSpPr>
        <p:spPr>
          <a:xfrm>
            <a:off x="629844"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7D76091D-A932-4660-9C84-67FD01BC0040}"/>
              </a:ext>
            </a:extLst>
          </p:cNvPr>
          <p:cNvSpPr>
            <a:spLocks noGrp="1"/>
          </p:cNvSpPr>
          <p:nvPr>
            <p:ph type="body" idx="1"/>
          </p:nvPr>
        </p:nvSpPr>
        <p:spPr>
          <a:xfrm>
            <a:off x="629842" y="1681163"/>
            <a:ext cx="3868340" cy="82391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9E561F8-E4DC-433E-843A-87486F320386}"/>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559E3D0-2F4E-46AA-827E-CF088BAF26A8}"/>
              </a:ext>
            </a:extLst>
          </p:cNvPr>
          <p:cNvSpPr>
            <a:spLocks noGrp="1"/>
          </p:cNvSpPr>
          <p:nvPr>
            <p:ph type="body" sz="quarter" idx="3"/>
          </p:nvPr>
        </p:nvSpPr>
        <p:spPr>
          <a:xfrm>
            <a:off x="4629153" y="1681163"/>
            <a:ext cx="3887391" cy="82391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3D96EA18-A12F-4E4A-BB6E-F6BC04373893}"/>
              </a:ext>
            </a:extLst>
          </p:cNvPr>
          <p:cNvSpPr>
            <a:spLocks noGrp="1"/>
          </p:cNvSpPr>
          <p:nvPr>
            <p:ph sz="quarter" idx="4"/>
          </p:nvPr>
        </p:nvSpPr>
        <p:spPr>
          <a:xfrm>
            <a:off x="4629153"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302BD2F-2B4D-41E4-AC84-1039FE8B4877}"/>
              </a:ext>
            </a:extLst>
          </p:cNvPr>
          <p:cNvSpPr>
            <a:spLocks noGrp="1"/>
          </p:cNvSpPr>
          <p:nvPr>
            <p:ph type="dt" sz="half" idx="10"/>
          </p:nvPr>
        </p:nvSpPr>
        <p:spPr/>
        <p:txBody>
          <a:bodyPr/>
          <a:lstStyle/>
          <a:p>
            <a:fld id="{EF0D6989-0A1C-4D17-B1AE-BE0BFABA3399}" type="datetime1">
              <a:rPr lang="ru-RU" smtClean="0">
                <a:solidFill>
                  <a:prstClr val="black">
                    <a:tint val="75000"/>
                  </a:prstClr>
                </a:solidFill>
              </a:rPr>
              <a:pPr/>
              <a:t>15.04.2021</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B934061D-E2B2-4A69-8E65-1F38CDB2C520}"/>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7CD4DCE0-B0AD-4BD5-A8A8-1DB3882A0E85}"/>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330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3C48DA-21B4-4620-B5E6-A5220C2667C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7724A38-B1C2-4783-B6E4-0D2D8581900E}"/>
              </a:ext>
            </a:extLst>
          </p:cNvPr>
          <p:cNvSpPr>
            <a:spLocks noGrp="1"/>
          </p:cNvSpPr>
          <p:nvPr>
            <p:ph type="dt" sz="half" idx="10"/>
          </p:nvPr>
        </p:nvSpPr>
        <p:spPr/>
        <p:txBody>
          <a:bodyPr/>
          <a:lstStyle/>
          <a:p>
            <a:fld id="{839E6A21-448C-4991-BB6A-0C8CCD7E2666}" type="datetime1">
              <a:rPr lang="ru-RU" smtClean="0">
                <a:solidFill>
                  <a:prstClr val="black">
                    <a:tint val="75000"/>
                  </a:prstClr>
                </a:solidFill>
              </a:rPr>
              <a:pPr/>
              <a:t>15.04.2021</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C790986A-AF7E-474C-9230-0FA1FFAFEC20}"/>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BDA79F48-D2A3-4C0C-A198-457E329019D7}"/>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0605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A6853E2-A2F5-4840-9F08-91DF00603EFC}"/>
              </a:ext>
            </a:extLst>
          </p:cNvPr>
          <p:cNvSpPr>
            <a:spLocks noGrp="1"/>
          </p:cNvSpPr>
          <p:nvPr>
            <p:ph type="dt" sz="half" idx="10"/>
          </p:nvPr>
        </p:nvSpPr>
        <p:spPr/>
        <p:txBody>
          <a:bodyPr/>
          <a:lstStyle/>
          <a:p>
            <a:fld id="{A6CF7FC9-A4F0-4D86-8616-48E6386CEC28}" type="datetime1">
              <a:rPr lang="ru-RU" smtClean="0">
                <a:solidFill>
                  <a:prstClr val="black">
                    <a:tint val="75000"/>
                  </a:prstClr>
                </a:solidFill>
              </a:rPr>
              <a:pPr/>
              <a:t>15.04.2021</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0C70BE3A-4638-48E0-A3C5-EFF3358977E6}"/>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6214A682-134D-4899-A68B-3A454F016905}"/>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1504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BE19C1-09DE-4B57-85D7-E8E4DC5C734F}"/>
              </a:ext>
            </a:extLst>
          </p:cNvPr>
          <p:cNvSpPr>
            <a:spLocks noGrp="1"/>
          </p:cNvSpPr>
          <p:nvPr>
            <p:ph type="title"/>
          </p:nvPr>
        </p:nvSpPr>
        <p:spPr>
          <a:xfrm>
            <a:off x="629845"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9F8A3CA-772B-40EB-A8C3-FF533EC24399}"/>
              </a:ext>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B8B2A10-990A-417B-A6DE-6EF3F9DCDEC3}"/>
              </a:ext>
            </a:extLst>
          </p:cNvPr>
          <p:cNvSpPr>
            <a:spLocks noGrp="1"/>
          </p:cNvSpPr>
          <p:nvPr>
            <p:ph type="body" sz="half" idx="2"/>
          </p:nvPr>
        </p:nvSpPr>
        <p:spPr>
          <a:xfrm>
            <a:off x="629845" y="2057400"/>
            <a:ext cx="2949178" cy="3811588"/>
          </a:xfrm>
        </p:spPr>
        <p:txBody>
          <a:bodyPr/>
          <a:lstStyle>
            <a:lvl1pPr marL="0" indent="0">
              <a:buNone/>
              <a:defRPr sz="1600"/>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1" indent="0">
              <a:buNone/>
              <a:defRPr sz="1000"/>
            </a:lvl7pPr>
            <a:lvl8pPr marL="3200016" indent="0">
              <a:buNone/>
              <a:defRPr sz="1000"/>
            </a:lvl8pPr>
            <a:lvl9pPr marL="3657161"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00081CB-53EC-49D4-ABD4-CB0BE980ADD5}"/>
              </a:ext>
            </a:extLst>
          </p:cNvPr>
          <p:cNvSpPr>
            <a:spLocks noGrp="1"/>
          </p:cNvSpPr>
          <p:nvPr>
            <p:ph type="dt" sz="half" idx="10"/>
          </p:nvPr>
        </p:nvSpPr>
        <p:spPr/>
        <p:txBody>
          <a:bodyPr/>
          <a:lstStyle/>
          <a:p>
            <a:fld id="{54D77E00-BB66-45B3-AD86-EC98875C211F}"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88218455-D539-4146-A63E-CDAAD5210D54}"/>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063870DA-909E-4B00-9896-3A1F5B4D2C4A}"/>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100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460EE1-ECA6-4948-843F-0D5A8210A29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F12C64A-332C-474A-B7A5-40787B85EDC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1E43005-AFC9-4B39-B8BA-E3B1D6459429}"/>
              </a:ext>
            </a:extLst>
          </p:cNvPr>
          <p:cNvSpPr>
            <a:spLocks noGrp="1"/>
          </p:cNvSpPr>
          <p:nvPr>
            <p:ph type="dt" sz="half" idx="10"/>
          </p:nvPr>
        </p:nvSpPr>
        <p:spPr/>
        <p:txBody>
          <a:bodyPr/>
          <a:lstStyle/>
          <a:p>
            <a:fld id="{1CFCE803-A1C0-4611-941F-BBBE792C0D7A}"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45A439FA-F8A5-4F55-92FB-1C9C5DFD158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1B8D523F-3699-4483-B9FC-EE66197A12B7}"/>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7224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F22065-247C-4408-99B7-6E7F184928AC}"/>
              </a:ext>
            </a:extLst>
          </p:cNvPr>
          <p:cNvSpPr>
            <a:spLocks noGrp="1"/>
          </p:cNvSpPr>
          <p:nvPr>
            <p:ph type="title"/>
          </p:nvPr>
        </p:nvSpPr>
        <p:spPr>
          <a:xfrm>
            <a:off x="629845"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BEE3A353-4BBE-4980-B13E-0FBF5B94FDDF}"/>
              </a:ext>
            </a:extLst>
          </p:cNvPr>
          <p:cNvSpPr>
            <a:spLocks noGrp="1"/>
          </p:cNvSpPr>
          <p:nvPr>
            <p:ph type="pic" idx="1"/>
          </p:nvPr>
        </p:nvSpPr>
        <p:spPr>
          <a:xfrm>
            <a:off x="3887391" y="987427"/>
            <a:ext cx="4629150" cy="4873625"/>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ru-RU"/>
          </a:p>
        </p:txBody>
      </p:sp>
      <p:sp>
        <p:nvSpPr>
          <p:cNvPr id="4" name="Текст 3">
            <a:extLst>
              <a:ext uri="{FF2B5EF4-FFF2-40B4-BE49-F238E27FC236}">
                <a16:creationId xmlns:a16="http://schemas.microsoft.com/office/drawing/2014/main" xmlns="" id="{7C84DB60-3E28-45B5-82E3-DD8AEB59460A}"/>
              </a:ext>
            </a:extLst>
          </p:cNvPr>
          <p:cNvSpPr>
            <a:spLocks noGrp="1"/>
          </p:cNvSpPr>
          <p:nvPr>
            <p:ph type="body" sz="half" idx="2"/>
          </p:nvPr>
        </p:nvSpPr>
        <p:spPr>
          <a:xfrm>
            <a:off x="629845" y="2057400"/>
            <a:ext cx="2949178" cy="3811588"/>
          </a:xfrm>
        </p:spPr>
        <p:txBody>
          <a:bodyPr/>
          <a:lstStyle>
            <a:lvl1pPr marL="0" indent="0">
              <a:buNone/>
              <a:defRPr sz="1600"/>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1" indent="0">
              <a:buNone/>
              <a:defRPr sz="1000"/>
            </a:lvl7pPr>
            <a:lvl8pPr marL="3200016" indent="0">
              <a:buNone/>
              <a:defRPr sz="1000"/>
            </a:lvl8pPr>
            <a:lvl9pPr marL="3657161"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0B519FF-2727-4CBD-BBBD-AAC6220A4B5A}"/>
              </a:ext>
            </a:extLst>
          </p:cNvPr>
          <p:cNvSpPr>
            <a:spLocks noGrp="1"/>
          </p:cNvSpPr>
          <p:nvPr>
            <p:ph type="dt" sz="half" idx="10"/>
          </p:nvPr>
        </p:nvSpPr>
        <p:spPr/>
        <p:txBody>
          <a:bodyPr/>
          <a:lstStyle/>
          <a:p>
            <a:fld id="{F23B40EA-80F4-4B38-AEF4-2892C003CB95}"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B9137FCE-1A75-4EF6-BDDB-CB7DE7DF09C1}"/>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C2053E1-7122-4FD6-B0BF-69A61E60DD1B}"/>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8069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6F6410-409F-4F06-BE42-E5A73A7187D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AD452B9B-7DD6-45F5-987A-497EAA77B6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14B1ED9-FC29-45BC-A7EB-FA030D4ACD93}"/>
              </a:ext>
            </a:extLst>
          </p:cNvPr>
          <p:cNvSpPr>
            <a:spLocks noGrp="1"/>
          </p:cNvSpPr>
          <p:nvPr>
            <p:ph type="dt" sz="half" idx="10"/>
          </p:nvPr>
        </p:nvSpPr>
        <p:spPr/>
        <p:txBody>
          <a:bodyPr/>
          <a:lstStyle/>
          <a:p>
            <a:fld id="{BBC75B5F-29AC-4163-8DAE-573F58E7A01B}"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3612C9E4-1570-484E-B670-31E9921D48E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E035292F-199A-44BC-BC9B-67680DDB8C0E}"/>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3355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DA05796-4797-4248-8A7B-666D23A72405}"/>
              </a:ext>
            </a:extLst>
          </p:cNvPr>
          <p:cNvSpPr>
            <a:spLocks noGrp="1"/>
          </p:cNvSpPr>
          <p:nvPr>
            <p:ph type="title" orient="vert"/>
          </p:nvPr>
        </p:nvSpPr>
        <p:spPr>
          <a:xfrm>
            <a:off x="6543718"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A94BF339-43CB-4F8E-86BF-C7B0764790DC}"/>
              </a:ext>
            </a:extLst>
          </p:cNvPr>
          <p:cNvSpPr>
            <a:spLocks noGrp="1"/>
          </p:cNvSpPr>
          <p:nvPr>
            <p:ph type="body" orient="vert" idx="1"/>
          </p:nvPr>
        </p:nvSpPr>
        <p:spPr>
          <a:xfrm>
            <a:off x="628694"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6F67896-A986-457A-9073-196481B43F44}"/>
              </a:ext>
            </a:extLst>
          </p:cNvPr>
          <p:cNvSpPr>
            <a:spLocks noGrp="1"/>
          </p:cNvSpPr>
          <p:nvPr>
            <p:ph type="dt" sz="half" idx="10"/>
          </p:nvPr>
        </p:nvSpPr>
        <p:spPr/>
        <p:txBody>
          <a:bodyPr/>
          <a:lstStyle/>
          <a:p>
            <a:fld id="{9DE93404-0EBE-4B18-A837-37D4E85D301F}"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952ACD4-8BBD-4281-82F8-F44876DD447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7D15BDA2-4931-4A01-85AC-590628B98A3E}"/>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9308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08"/>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2944E604-6457-419D-BF70-1AC706E8F356}"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7143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674F5F7-1519-4A06-B8B9-1E6F84695378}"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4765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83"/>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317893E-EF99-45C9-B2C6-136718DCB1EA}"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7159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A1DFEA3-F4B0-48F0-AFC0-264AF21DC10E}"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825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a:t>Образец текста</a:t>
            </a:r>
          </a:p>
        </p:txBody>
      </p:sp>
      <p:sp>
        <p:nvSpPr>
          <p:cNvPr id="6" name="Объект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4F1B496-630C-4E86-A8FD-8DA984A31B5A}" type="datetime1">
              <a:rPr lang="ru-RU" smtClean="0">
                <a:solidFill>
                  <a:prstClr val="black">
                    <a:tint val="75000"/>
                  </a:prstClr>
                </a:solidFill>
              </a:rPr>
              <a:pPr/>
              <a:t>15.04.2021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2213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F1E1CE8-53A3-443F-978A-863C44A9E5C2}" type="datetime1">
              <a:rPr lang="ru-RU" smtClean="0">
                <a:solidFill>
                  <a:prstClr val="black">
                    <a:tint val="75000"/>
                  </a:prstClr>
                </a:solidFill>
              </a:rPr>
              <a:pPr/>
              <a:t>15.04.2021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436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69389B-E621-4190-944B-746CA04C531C}" type="datetime1">
              <a:rPr lang="ru-RU" smtClean="0">
                <a:solidFill>
                  <a:prstClr val="black">
                    <a:tint val="75000"/>
                  </a:prstClr>
                </a:solidFill>
              </a:rPr>
              <a:pPr/>
              <a:t>15.04.2021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612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78CA3B-DBED-462D-B7C5-6206A02661E8}"/>
              </a:ext>
            </a:extLst>
          </p:cNvPr>
          <p:cNvSpPr>
            <a:spLocks noGrp="1"/>
          </p:cNvSpPr>
          <p:nvPr>
            <p:ph type="title"/>
          </p:nvPr>
        </p:nvSpPr>
        <p:spPr>
          <a:xfrm>
            <a:off x="623892" y="1709739"/>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39B02C0-2FE0-41D2-AF4A-2CD30933F060}"/>
              </a:ext>
            </a:extLst>
          </p:cNvPr>
          <p:cNvSpPr>
            <a:spLocks noGrp="1"/>
          </p:cNvSpPr>
          <p:nvPr>
            <p:ph type="body" idx="1"/>
          </p:nvPr>
        </p:nvSpPr>
        <p:spPr>
          <a:xfrm>
            <a:off x="623892" y="4591014"/>
            <a:ext cx="7886700" cy="1500187"/>
          </a:xfrm>
        </p:spPr>
        <p:txBody>
          <a:bodyPr/>
          <a:lstStyle>
            <a:lvl1pPr marL="0" indent="0">
              <a:buNone/>
              <a:defRPr sz="2400">
                <a:solidFill>
                  <a:schemeClr val="tx1">
                    <a:tint val="75000"/>
                  </a:schemeClr>
                </a:solidFill>
              </a:defRPr>
            </a:lvl1pPr>
            <a:lvl2pPr marL="457145" indent="0">
              <a:buNone/>
              <a:defRPr sz="2000">
                <a:solidFill>
                  <a:schemeClr val="tx1">
                    <a:tint val="75000"/>
                  </a:schemeClr>
                </a:solidFill>
              </a:defRPr>
            </a:lvl2pPr>
            <a:lvl3pPr marL="914290" indent="0">
              <a:buNone/>
              <a:defRPr sz="1800">
                <a:solidFill>
                  <a:schemeClr val="tx1">
                    <a:tint val="75000"/>
                  </a:schemeClr>
                </a:solidFill>
              </a:defRPr>
            </a:lvl3pPr>
            <a:lvl4pPr marL="1371435" indent="0">
              <a:buNone/>
              <a:defRPr sz="1600">
                <a:solidFill>
                  <a:schemeClr val="tx1">
                    <a:tint val="75000"/>
                  </a:schemeClr>
                </a:solidFill>
              </a:defRPr>
            </a:lvl4pPr>
            <a:lvl5pPr marL="1828581" indent="0">
              <a:buNone/>
              <a:defRPr sz="1600">
                <a:solidFill>
                  <a:schemeClr val="tx1">
                    <a:tint val="75000"/>
                  </a:schemeClr>
                </a:solidFill>
              </a:defRPr>
            </a:lvl5pPr>
            <a:lvl6pPr marL="2285726" indent="0">
              <a:buNone/>
              <a:defRPr sz="1600">
                <a:solidFill>
                  <a:schemeClr val="tx1">
                    <a:tint val="75000"/>
                  </a:schemeClr>
                </a:solidFill>
              </a:defRPr>
            </a:lvl6pPr>
            <a:lvl7pPr marL="2742871" indent="0">
              <a:buNone/>
              <a:defRPr sz="1600">
                <a:solidFill>
                  <a:schemeClr val="tx1">
                    <a:tint val="75000"/>
                  </a:schemeClr>
                </a:solidFill>
              </a:defRPr>
            </a:lvl7pPr>
            <a:lvl8pPr marL="3200016" indent="0">
              <a:buNone/>
              <a:defRPr sz="1600">
                <a:solidFill>
                  <a:schemeClr val="tx1">
                    <a:tint val="75000"/>
                  </a:schemeClr>
                </a:solidFill>
              </a:defRPr>
            </a:lvl8pPr>
            <a:lvl9pPr marL="3657161"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EDDDC843-6D5B-46FB-9FFC-844C4B3BD524}"/>
              </a:ext>
            </a:extLst>
          </p:cNvPr>
          <p:cNvSpPr>
            <a:spLocks noGrp="1"/>
          </p:cNvSpPr>
          <p:nvPr>
            <p:ph type="dt" sz="half" idx="10"/>
          </p:nvPr>
        </p:nvSpPr>
        <p:spPr/>
        <p:txBody>
          <a:bodyPr/>
          <a:lstStyle/>
          <a:p>
            <a:fld id="{6A6B7104-C9E2-41BC-A33C-1B6B2FE4E3F3}"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8892E64E-D39A-486C-B0C4-81051CBA7846}"/>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BC1C1AE-13B4-4B75-8E9E-EA591C3D79D4}"/>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3594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8F8FC8A-5A7B-40CC-BFE1-1148FCFD2F7E}"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45873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1C4B19C-262C-4BD4-BC43-C0C486928BEE}"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5963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E369D89-9960-4F26-BB3F-BB73B0FD8497}"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692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01A420-F5D3-4FEA-9F9C-C4440899585D}"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495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D9C1AD-0190-4510-83DE-700AA0A31E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C29F7E1-0C48-4615-A16C-990D27510C08}"/>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A68A191-D0A0-4A71-8166-6DD1CCD3ECCC}"/>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B9B242A-E8AA-4746-819F-013CD126C6C1}"/>
              </a:ext>
            </a:extLst>
          </p:cNvPr>
          <p:cNvSpPr>
            <a:spLocks noGrp="1"/>
          </p:cNvSpPr>
          <p:nvPr>
            <p:ph type="dt" sz="half" idx="10"/>
          </p:nvPr>
        </p:nvSpPr>
        <p:spPr/>
        <p:txBody>
          <a:bodyPr/>
          <a:lstStyle/>
          <a:p>
            <a:fld id="{FEC74013-7CB3-49B9-A47B-DFEE31E29816}"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8ABED488-5096-40D0-A4D5-877863D546E4}"/>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C72949D6-CB80-4B3A-A687-A5EE51B1E06D}"/>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249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9A457A-C957-4CA7-91A3-8F9FC0EC1F49}"/>
              </a:ext>
            </a:extLst>
          </p:cNvPr>
          <p:cNvSpPr>
            <a:spLocks noGrp="1"/>
          </p:cNvSpPr>
          <p:nvPr>
            <p:ph type="title"/>
          </p:nvPr>
        </p:nvSpPr>
        <p:spPr>
          <a:xfrm>
            <a:off x="629844"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7D76091D-A932-4660-9C84-67FD01BC0040}"/>
              </a:ext>
            </a:extLst>
          </p:cNvPr>
          <p:cNvSpPr>
            <a:spLocks noGrp="1"/>
          </p:cNvSpPr>
          <p:nvPr>
            <p:ph type="body" idx="1"/>
          </p:nvPr>
        </p:nvSpPr>
        <p:spPr>
          <a:xfrm>
            <a:off x="629842" y="1681163"/>
            <a:ext cx="3868340" cy="82391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B9E561F8-E4DC-433E-843A-87486F320386}"/>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559E3D0-2F4E-46AA-827E-CF088BAF26A8}"/>
              </a:ext>
            </a:extLst>
          </p:cNvPr>
          <p:cNvSpPr>
            <a:spLocks noGrp="1"/>
          </p:cNvSpPr>
          <p:nvPr>
            <p:ph type="body" sz="quarter" idx="3"/>
          </p:nvPr>
        </p:nvSpPr>
        <p:spPr>
          <a:xfrm>
            <a:off x="4629153" y="1681163"/>
            <a:ext cx="3887391" cy="82391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3D96EA18-A12F-4E4A-BB6E-F6BC04373893}"/>
              </a:ext>
            </a:extLst>
          </p:cNvPr>
          <p:cNvSpPr>
            <a:spLocks noGrp="1"/>
          </p:cNvSpPr>
          <p:nvPr>
            <p:ph sz="quarter" idx="4"/>
          </p:nvPr>
        </p:nvSpPr>
        <p:spPr>
          <a:xfrm>
            <a:off x="4629153"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302BD2F-2B4D-41E4-AC84-1039FE8B4877}"/>
              </a:ext>
            </a:extLst>
          </p:cNvPr>
          <p:cNvSpPr>
            <a:spLocks noGrp="1"/>
          </p:cNvSpPr>
          <p:nvPr>
            <p:ph type="dt" sz="half" idx="10"/>
          </p:nvPr>
        </p:nvSpPr>
        <p:spPr/>
        <p:txBody>
          <a:bodyPr/>
          <a:lstStyle/>
          <a:p>
            <a:fld id="{1C22ECC8-1D28-450A-A7F6-4E55B2C037A8}" type="datetime1">
              <a:rPr lang="ru-RU" smtClean="0">
                <a:solidFill>
                  <a:prstClr val="black">
                    <a:tint val="75000"/>
                  </a:prstClr>
                </a:solidFill>
              </a:rPr>
              <a:pPr/>
              <a:t>15.04.2021</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B934061D-E2B2-4A69-8E65-1F38CDB2C520}"/>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7CD4DCE0-B0AD-4BD5-A8A8-1DB3882A0E85}"/>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119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3C48DA-21B4-4620-B5E6-A5220C2667C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C7724A38-B1C2-4783-B6E4-0D2D8581900E}"/>
              </a:ext>
            </a:extLst>
          </p:cNvPr>
          <p:cNvSpPr>
            <a:spLocks noGrp="1"/>
          </p:cNvSpPr>
          <p:nvPr>
            <p:ph type="dt" sz="half" idx="10"/>
          </p:nvPr>
        </p:nvSpPr>
        <p:spPr/>
        <p:txBody>
          <a:bodyPr/>
          <a:lstStyle/>
          <a:p>
            <a:fld id="{AF3A4463-191D-4EC2-BDB6-E9FFC0604054}" type="datetime1">
              <a:rPr lang="ru-RU" smtClean="0">
                <a:solidFill>
                  <a:prstClr val="black">
                    <a:tint val="75000"/>
                  </a:prstClr>
                </a:solidFill>
              </a:rPr>
              <a:pPr/>
              <a:t>15.04.2021</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C790986A-AF7E-474C-9230-0FA1FFAFEC20}"/>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BDA79F48-D2A3-4C0C-A198-457E329019D7}"/>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676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A6853E2-A2F5-4840-9F08-91DF00603EFC}"/>
              </a:ext>
            </a:extLst>
          </p:cNvPr>
          <p:cNvSpPr>
            <a:spLocks noGrp="1"/>
          </p:cNvSpPr>
          <p:nvPr>
            <p:ph type="dt" sz="half" idx="10"/>
          </p:nvPr>
        </p:nvSpPr>
        <p:spPr/>
        <p:txBody>
          <a:bodyPr/>
          <a:lstStyle/>
          <a:p>
            <a:fld id="{B08AD145-D6A8-434C-9A3D-D8166771A09C}" type="datetime1">
              <a:rPr lang="ru-RU" smtClean="0">
                <a:solidFill>
                  <a:prstClr val="black">
                    <a:tint val="75000"/>
                  </a:prstClr>
                </a:solidFill>
              </a:rPr>
              <a:pPr/>
              <a:t>15.04.2021</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0C70BE3A-4638-48E0-A3C5-EFF3358977E6}"/>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6214A682-134D-4899-A68B-3A454F016905}"/>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8585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BE19C1-09DE-4B57-85D7-E8E4DC5C734F}"/>
              </a:ext>
            </a:extLst>
          </p:cNvPr>
          <p:cNvSpPr>
            <a:spLocks noGrp="1"/>
          </p:cNvSpPr>
          <p:nvPr>
            <p:ph type="title"/>
          </p:nvPr>
        </p:nvSpPr>
        <p:spPr>
          <a:xfrm>
            <a:off x="629845"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9F8A3CA-772B-40EB-A8C3-FF533EC24399}"/>
              </a:ext>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B8B2A10-990A-417B-A6DE-6EF3F9DCDEC3}"/>
              </a:ext>
            </a:extLst>
          </p:cNvPr>
          <p:cNvSpPr>
            <a:spLocks noGrp="1"/>
          </p:cNvSpPr>
          <p:nvPr>
            <p:ph type="body" sz="half" idx="2"/>
          </p:nvPr>
        </p:nvSpPr>
        <p:spPr>
          <a:xfrm>
            <a:off x="629845" y="2057400"/>
            <a:ext cx="2949178" cy="3811588"/>
          </a:xfrm>
        </p:spPr>
        <p:txBody>
          <a:bodyPr/>
          <a:lstStyle>
            <a:lvl1pPr marL="0" indent="0">
              <a:buNone/>
              <a:defRPr sz="1600"/>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1" indent="0">
              <a:buNone/>
              <a:defRPr sz="1000"/>
            </a:lvl7pPr>
            <a:lvl8pPr marL="3200016" indent="0">
              <a:buNone/>
              <a:defRPr sz="1000"/>
            </a:lvl8pPr>
            <a:lvl9pPr marL="3657161"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00081CB-53EC-49D4-ABD4-CB0BE980ADD5}"/>
              </a:ext>
            </a:extLst>
          </p:cNvPr>
          <p:cNvSpPr>
            <a:spLocks noGrp="1"/>
          </p:cNvSpPr>
          <p:nvPr>
            <p:ph type="dt" sz="half" idx="10"/>
          </p:nvPr>
        </p:nvSpPr>
        <p:spPr/>
        <p:txBody>
          <a:bodyPr/>
          <a:lstStyle/>
          <a:p>
            <a:fld id="{47D94587-B823-4119-9CB5-A272F32C0A52}"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88218455-D539-4146-A63E-CDAAD5210D54}"/>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063870DA-909E-4B00-9896-3A1F5B4D2C4A}"/>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077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F22065-247C-4408-99B7-6E7F184928AC}"/>
              </a:ext>
            </a:extLst>
          </p:cNvPr>
          <p:cNvSpPr>
            <a:spLocks noGrp="1"/>
          </p:cNvSpPr>
          <p:nvPr>
            <p:ph type="title"/>
          </p:nvPr>
        </p:nvSpPr>
        <p:spPr>
          <a:xfrm>
            <a:off x="629845"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BEE3A353-4BBE-4980-B13E-0FBF5B94FDDF}"/>
              </a:ext>
            </a:extLst>
          </p:cNvPr>
          <p:cNvSpPr>
            <a:spLocks noGrp="1"/>
          </p:cNvSpPr>
          <p:nvPr>
            <p:ph type="pic" idx="1"/>
          </p:nvPr>
        </p:nvSpPr>
        <p:spPr>
          <a:xfrm>
            <a:off x="3887391" y="987427"/>
            <a:ext cx="4629150" cy="4873625"/>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ru-RU"/>
          </a:p>
        </p:txBody>
      </p:sp>
      <p:sp>
        <p:nvSpPr>
          <p:cNvPr id="4" name="Текст 3">
            <a:extLst>
              <a:ext uri="{FF2B5EF4-FFF2-40B4-BE49-F238E27FC236}">
                <a16:creationId xmlns:a16="http://schemas.microsoft.com/office/drawing/2014/main" xmlns="" id="{7C84DB60-3E28-45B5-82E3-DD8AEB59460A}"/>
              </a:ext>
            </a:extLst>
          </p:cNvPr>
          <p:cNvSpPr>
            <a:spLocks noGrp="1"/>
          </p:cNvSpPr>
          <p:nvPr>
            <p:ph type="body" sz="half" idx="2"/>
          </p:nvPr>
        </p:nvSpPr>
        <p:spPr>
          <a:xfrm>
            <a:off x="629845" y="2057400"/>
            <a:ext cx="2949178" cy="3811588"/>
          </a:xfrm>
        </p:spPr>
        <p:txBody>
          <a:bodyPr/>
          <a:lstStyle>
            <a:lvl1pPr marL="0" indent="0">
              <a:buNone/>
              <a:defRPr sz="1600"/>
            </a:lvl1pPr>
            <a:lvl2pPr marL="457145" indent="0">
              <a:buNone/>
              <a:defRPr sz="1400"/>
            </a:lvl2pPr>
            <a:lvl3pPr marL="914290" indent="0">
              <a:buNone/>
              <a:defRPr sz="1200"/>
            </a:lvl3pPr>
            <a:lvl4pPr marL="1371435" indent="0">
              <a:buNone/>
              <a:defRPr sz="1000"/>
            </a:lvl4pPr>
            <a:lvl5pPr marL="1828581" indent="0">
              <a:buNone/>
              <a:defRPr sz="1000"/>
            </a:lvl5pPr>
            <a:lvl6pPr marL="2285726" indent="0">
              <a:buNone/>
              <a:defRPr sz="1000"/>
            </a:lvl6pPr>
            <a:lvl7pPr marL="2742871" indent="0">
              <a:buNone/>
              <a:defRPr sz="1000"/>
            </a:lvl7pPr>
            <a:lvl8pPr marL="3200016" indent="0">
              <a:buNone/>
              <a:defRPr sz="1000"/>
            </a:lvl8pPr>
            <a:lvl9pPr marL="3657161"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0B519FF-2727-4CBD-BBBD-AAC6220A4B5A}"/>
              </a:ext>
            </a:extLst>
          </p:cNvPr>
          <p:cNvSpPr>
            <a:spLocks noGrp="1"/>
          </p:cNvSpPr>
          <p:nvPr>
            <p:ph type="dt" sz="half" idx="10"/>
          </p:nvPr>
        </p:nvSpPr>
        <p:spPr/>
        <p:txBody>
          <a:bodyPr/>
          <a:lstStyle/>
          <a:p>
            <a:fld id="{A5DD92B4-2087-4A4E-ADB7-395695D8D85F}" type="datetime1">
              <a:rPr lang="ru-RU" smtClean="0">
                <a:solidFill>
                  <a:prstClr val="black">
                    <a:tint val="75000"/>
                  </a:prstClr>
                </a:solidFill>
              </a:rPr>
              <a:pPr/>
              <a:t>15.04.2021</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B9137FCE-1A75-4EF6-BDDB-CB7DE7DF09C1}"/>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3C2053E1-7122-4FD6-B0BF-69A61E60DD1B}"/>
              </a:ext>
            </a:extLst>
          </p:cNvPr>
          <p:cNvSpPr>
            <a:spLocks noGrp="1"/>
          </p:cNvSpPr>
          <p:nvPr>
            <p:ph type="sldNum" sz="quarter" idx="12"/>
          </p:nvPr>
        </p:nvSpPr>
        <p:spPr/>
        <p:txBody>
          <a:body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283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F81620-8A14-4975-A3A1-D0E85D522899}"/>
              </a:ext>
            </a:extLst>
          </p:cNvPr>
          <p:cNvSpPr>
            <a:spLocks noGrp="1"/>
          </p:cNvSpPr>
          <p:nvPr>
            <p:ph type="title"/>
          </p:nvPr>
        </p:nvSpPr>
        <p:spPr>
          <a:xfrm>
            <a:off x="628656" y="365126"/>
            <a:ext cx="7886700" cy="1325563"/>
          </a:xfrm>
          <a:prstGeom prst="rect">
            <a:avLst/>
          </a:prstGeom>
        </p:spPr>
        <p:txBody>
          <a:bodyPr vert="horz" lIns="91429" tIns="45715" rIns="91429" bIns="45715"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FE2F0EC-45F5-44A4-91FC-CFC50AA893E4}"/>
              </a:ext>
            </a:extLst>
          </p:cNvPr>
          <p:cNvSpPr>
            <a:spLocks noGrp="1"/>
          </p:cNvSpPr>
          <p:nvPr>
            <p:ph type="body" idx="1"/>
          </p:nvPr>
        </p:nvSpPr>
        <p:spPr>
          <a:xfrm>
            <a:off x="628656" y="1825625"/>
            <a:ext cx="7886700" cy="4351338"/>
          </a:xfrm>
          <a:prstGeom prst="rect">
            <a:avLst/>
          </a:prstGeom>
        </p:spPr>
        <p:txBody>
          <a:bodyPr vert="horz" lIns="91429" tIns="45715" rIns="91429" bIns="4571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4A91DC6-EEF0-4A2A-9021-81376E84CE33}"/>
              </a:ext>
            </a:extLst>
          </p:cNvPr>
          <p:cNvSpPr>
            <a:spLocks noGrp="1"/>
          </p:cNvSpPr>
          <p:nvPr>
            <p:ph type="dt" sz="half" idx="2"/>
          </p:nvPr>
        </p:nvSpPr>
        <p:spPr>
          <a:xfrm>
            <a:off x="628650" y="6357902"/>
            <a:ext cx="20574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D48CD923-5EE0-48E4-9854-027DEDA5C27D}"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6C54FFE-6182-4DD6-BC6D-55322CEA37F0}"/>
              </a:ext>
            </a:extLst>
          </p:cNvPr>
          <p:cNvSpPr>
            <a:spLocks noGrp="1"/>
          </p:cNvSpPr>
          <p:nvPr>
            <p:ph type="ftr" sz="quarter" idx="3"/>
          </p:nvPr>
        </p:nvSpPr>
        <p:spPr>
          <a:xfrm>
            <a:off x="3028956" y="6357902"/>
            <a:ext cx="30861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A718DCE5-C7D0-46C7-A3D8-348B1BD525CC}"/>
              </a:ext>
            </a:extLst>
          </p:cNvPr>
          <p:cNvSpPr>
            <a:spLocks noGrp="1"/>
          </p:cNvSpPr>
          <p:nvPr>
            <p:ph type="sldNum" sz="quarter" idx="4"/>
          </p:nvPr>
        </p:nvSpPr>
        <p:spPr>
          <a:xfrm>
            <a:off x="6457950" y="6357902"/>
            <a:ext cx="20574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2663621"/>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algn="l" defTabSz="9142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63" indent="-228573" algn="l" defTabSz="9142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8"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53"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98"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43"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9"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34"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F81620-8A14-4975-A3A1-D0E85D522899}"/>
              </a:ext>
            </a:extLst>
          </p:cNvPr>
          <p:cNvSpPr>
            <a:spLocks noGrp="1"/>
          </p:cNvSpPr>
          <p:nvPr>
            <p:ph type="title"/>
          </p:nvPr>
        </p:nvSpPr>
        <p:spPr>
          <a:xfrm>
            <a:off x="628656" y="365126"/>
            <a:ext cx="7886700" cy="1325563"/>
          </a:xfrm>
          <a:prstGeom prst="rect">
            <a:avLst/>
          </a:prstGeom>
        </p:spPr>
        <p:txBody>
          <a:bodyPr vert="horz" lIns="91429" tIns="45715" rIns="91429" bIns="45715"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FE2F0EC-45F5-44A4-91FC-CFC50AA893E4}"/>
              </a:ext>
            </a:extLst>
          </p:cNvPr>
          <p:cNvSpPr>
            <a:spLocks noGrp="1"/>
          </p:cNvSpPr>
          <p:nvPr>
            <p:ph type="body" idx="1"/>
          </p:nvPr>
        </p:nvSpPr>
        <p:spPr>
          <a:xfrm>
            <a:off x="628656" y="1825625"/>
            <a:ext cx="7886700" cy="4351338"/>
          </a:xfrm>
          <a:prstGeom prst="rect">
            <a:avLst/>
          </a:prstGeom>
        </p:spPr>
        <p:txBody>
          <a:bodyPr vert="horz" lIns="91429" tIns="45715" rIns="91429" bIns="4571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4A91DC6-EEF0-4A2A-9021-81376E84CE33}"/>
              </a:ext>
            </a:extLst>
          </p:cNvPr>
          <p:cNvSpPr>
            <a:spLocks noGrp="1"/>
          </p:cNvSpPr>
          <p:nvPr>
            <p:ph type="dt" sz="half" idx="2"/>
          </p:nvPr>
        </p:nvSpPr>
        <p:spPr>
          <a:xfrm>
            <a:off x="628650" y="6357888"/>
            <a:ext cx="20574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6A3B5700-B082-4551-AB0A-DF198AF4A2CB}"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B6C54FFE-6182-4DD6-BC6D-55322CEA37F0}"/>
              </a:ext>
            </a:extLst>
          </p:cNvPr>
          <p:cNvSpPr>
            <a:spLocks noGrp="1"/>
          </p:cNvSpPr>
          <p:nvPr>
            <p:ph type="ftr" sz="quarter" idx="3"/>
          </p:nvPr>
        </p:nvSpPr>
        <p:spPr>
          <a:xfrm>
            <a:off x="3028956" y="6357888"/>
            <a:ext cx="30861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A718DCE5-C7D0-46C7-A3D8-348B1BD525CC}"/>
              </a:ext>
            </a:extLst>
          </p:cNvPr>
          <p:cNvSpPr>
            <a:spLocks noGrp="1"/>
          </p:cNvSpPr>
          <p:nvPr>
            <p:ph type="sldNum" sz="quarter" idx="4"/>
          </p:nvPr>
        </p:nvSpPr>
        <p:spPr>
          <a:xfrm>
            <a:off x="6457950" y="6357888"/>
            <a:ext cx="20574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3D3BD9FB-BD38-4CD1-A6FB-86454412AE3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678338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ftr="0" dt="0"/>
  <p:txStyles>
    <p:titleStyle>
      <a:lvl1pPr algn="l" defTabSz="91429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9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8" indent="-228573" algn="l" defTabSz="91429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63" indent="-228573" algn="l" defTabSz="91429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8"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53"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98"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43"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9"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34" indent="-228573" algn="l" defTabSz="91429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ru-RU"/>
              <a:t>Образец заголовка</a:t>
            </a:r>
          </a:p>
        </p:txBody>
      </p:sp>
      <p:sp>
        <p:nvSpPr>
          <p:cNvPr id="3" name="Текст 2"/>
          <p:cNvSpPr>
            <a:spLocks noGrp="1"/>
          </p:cNvSpPr>
          <p:nvPr>
            <p:ph type="body" idx="1"/>
          </p:nvPr>
        </p:nvSpPr>
        <p:spPr>
          <a:xfrm>
            <a:off x="457200" y="1600204"/>
            <a:ext cx="8229600" cy="4525963"/>
          </a:xfrm>
          <a:prstGeom prst="rect">
            <a:avLst/>
          </a:prstGeom>
        </p:spPr>
        <p:txBody>
          <a:bodyPr vert="horz" lIns="91429" tIns="45715" rIns="91429" bIns="4571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33"/>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176BDCC0-8935-4F62-B3E6-60B2D31B99AD}" type="datetime1">
              <a:rPr lang="ru-RU" smtClean="0">
                <a:solidFill>
                  <a:prstClr val="black">
                    <a:tint val="75000"/>
                  </a:prstClr>
                </a:solidFill>
              </a:rPr>
              <a:pPr/>
              <a:t>15.04.2021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33"/>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33"/>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521D906-5970-4F8B-BC84-3863D5BC25A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07018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ftr="0" dt="0"/>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20.pn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oleObject" Target="../embeddings/oleObject7.bin"/><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32.png"/><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43.jpe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chart" Target="../charts/chart3.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chart" Target="../charts/chart6.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58.jpeg"/><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4.xml"/><Relationship Id="rId5" Type="http://schemas.openxmlformats.org/officeDocument/2006/relationships/image" Target="../media/image61.jpe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69.jpeg"/><Relationship Id="rId4" Type="http://schemas.openxmlformats.org/officeDocument/2006/relationships/image" Target="../media/image68.jpg"/></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73.jpg"/><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hyperlink" Target="http://www.google.ru/url?sa=i&amp;rct=j&amp;q=&amp;esrc=s&amp;source=images&amp;cd=&amp;cad=rja&amp;uact=8&amp;docid=H1HuRebhBcQTMM&amp;tbnid=I6BZUOWpo8I9mM:&amp;ved=0CAUQjRw&amp;url=http://zoo-farm.ru/page/10/&amp;ei=wwp1U4CmEq3Q4QTQ14D4DA&amp;bvm=bv.66917471,d.bGE&amp;psig=AFQjCNEpS9ZbQpF_XhFXI_Pp_q8cjDlAPQ&amp;ust=1400265755622362"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google.ru/url?sa=i&amp;rct=j&amp;q=&amp;esrc=s&amp;source=images&amp;cd=&amp;cad=rja&amp;uact=8&amp;docid=xa5Il0SqaDCgoM&amp;tbnid=SKp-DNgtVxy4lM:&amp;ved=0CAUQjRw&amp;url=http://go32.ru/news/incidents/4683-rybalka-na-desne-oboshlas-yunym-brakoneram-solidnym-shtrafom.html&amp;ei=gAt1U9DzIurm4QTBmIHoDw&amp;bvm=bv.66917471,d.bGE&amp;psig=AFQjCNE8W5krL_3d41w2ymWpvGY2be4NTw&amp;ust=140026594393552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ru/url?sa=i&amp;rct=j&amp;q=&amp;esrc=s&amp;source=images&amp;cd=&amp;cad=rja&amp;uact=8&amp;docid=uvw1mKRFFyw9DM&amp;tbnid=HBaMo5yfEUAcaM:&amp;ved=0CAUQjRw&amp;url=http://vk.com/pages?oid=-20205030&amp;p=%D0%94%D0%BE%D1%82%D0%B0%D1%86%D0%B8%D1%8F_%D0%BC%D1%8D%D1%80%D0%B8%D0%B8_%D0%B3._%D0%9C%D0%BE%D1%81%D0%BA%D0%B2%D1%8B&amp;ei=ABl1U_ChDPT24QSG3oGwDg&amp;bvm=bv.66917471,d.bGE&amp;psig=AFQjCNHMzVo70hdx7twVgknRccXN_hEhnQ&amp;ust=1400269329035635" TargetMode="External"/><Relationship Id="rId1" Type="http://schemas.openxmlformats.org/officeDocument/2006/relationships/slideLayout" Target="../slideLayouts/slideLayout2.xml"/><Relationship Id="rId6" Type="http://schemas.openxmlformats.org/officeDocument/2006/relationships/hyperlink" Target="http://www.google.ru/url?sa=i&amp;rct=j&amp;q=&amp;esrc=s&amp;source=images&amp;cd=&amp;cad=rja&amp;uact=8&amp;docid=GXwZSpx09o9rzM&amp;tbnid=1BQP4QGD8xoobM:&amp;ved=0CAUQjRw&amp;url=http://nord-news.ru/news/2012/04/02/?newsid=28418&amp;ei=kBl1U-HZK4WK4gSB0IH4Bw&amp;bvm=bv.66917471,d.bGE&amp;psig=AFQjCNEXtXMsQuw1IAkJxHbHtVhAdbobyQ&amp;ust=1400269570568088" TargetMode="External"/><Relationship Id="rId5" Type="http://schemas.openxmlformats.org/officeDocument/2006/relationships/image" Target="../media/image14.jpeg"/><Relationship Id="rId4" Type="http://schemas.openxmlformats.org/officeDocument/2006/relationships/hyperlink" Target="http://www.google.ru/url?sa=i&amp;rct=j&amp;q=&amp;esrc=s&amp;source=images&amp;cd=&amp;cad=rja&amp;uact=8&amp;docid=UInUUnjX2kUnSM&amp;tbnid=Ejygf_zBRRoKmM:&amp;ved=0CAUQjRw&amp;url=http://novostey.com/business/news570462.html&amp;ei=RBl1U4ntO6fa4QTaioGADw&amp;bvm=bv.66917471,d.bGE&amp;psig=AFQjCNH88JS4gJpunidHdV3z0ROJu4wWjQ&amp;ust=140026949080755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1760" y="1052736"/>
            <a:ext cx="5040558" cy="4032448"/>
          </a:xfrm>
          <a:noFill/>
        </p:spPr>
        <p:txBody>
          <a:bodyPr>
            <a:noAutofit/>
          </a:bodyPr>
          <a:lstStyle/>
          <a:p>
            <a: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БЮДЖЕТ ДЛЯ ГРАЖДАН</a:t>
            </a:r>
            <a:r>
              <a:rPr lang="ru-RU"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3575"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об </a:t>
            </a:r>
            <a:r>
              <a:rPr lang="ru-RU" sz="28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исполнении бюджета </a:t>
            </a:r>
            <a:r>
              <a:rPr lang="ru-RU" sz="2800" b="1"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Шебекинского</a:t>
            </a:r>
            <a:r>
              <a:rPr lang="ru-RU" sz="28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городского округа за </a:t>
            </a:r>
            <a:r>
              <a:rPr lang="ru-RU" sz="28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2020 </a:t>
            </a:r>
            <a:r>
              <a:rPr lang="ru-RU" sz="28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год</a:t>
            </a:r>
            <a:endParaRPr lang="ru-RU" sz="3575"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8" name="TextBox 7"/>
          <p:cNvSpPr txBox="1"/>
          <p:nvPr/>
        </p:nvSpPr>
        <p:spPr>
          <a:xfrm>
            <a:off x="2573778" y="5586668"/>
            <a:ext cx="4374486" cy="4924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300" b="1" dirty="0">
                <a:ln w="11430"/>
                <a:solidFill>
                  <a:schemeClr val="tx2"/>
                </a:solidFill>
                <a:effectLst>
                  <a:outerShdw blurRad="50800" dist="39000" dir="5460000" algn="tl">
                    <a:srgbClr val="000000">
                      <a:alpha val="38000"/>
                    </a:srgbClr>
                  </a:outerShdw>
                </a:effectLst>
              </a:rPr>
              <a:t>Комитет финансов и бюджетной политики администрации Шебекинского городского округа</a:t>
            </a:r>
          </a:p>
        </p:txBody>
      </p:sp>
      <p:pic>
        <p:nvPicPr>
          <p:cNvPr id="9" name="Рисунок 8">
            <a:extLst>
              <a:ext uri="{FF2B5EF4-FFF2-40B4-BE49-F238E27FC236}">
                <a16:creationId xmlns:a16="http://schemas.microsoft.com/office/drawing/2014/main" xmlns="" id="{88646D0B-CA2A-4B01-A3E5-03FA74AC74D4}"/>
              </a:ext>
            </a:extLst>
          </p:cNvPr>
          <p:cNvPicPr/>
          <p:nvPr/>
        </p:nvPicPr>
        <p:blipFill rotWithShape="1">
          <a:blip r:embed="rId2"/>
          <a:srcRect l="23705" t="16905" r="40360" b="15158"/>
          <a:stretch/>
        </p:blipFill>
        <p:spPr bwMode="auto">
          <a:xfrm>
            <a:off x="119335" y="116631"/>
            <a:ext cx="1211193" cy="11649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35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a:extLst>
              <a:ext uri="{FF2B5EF4-FFF2-40B4-BE49-F238E27FC236}">
                <a16:creationId xmlns:a16="http://schemas.microsoft.com/office/drawing/2014/main" xmlns="" id="{995DCBD6-4192-4D9F-AB97-17E522AEA153}"/>
              </a:ext>
            </a:extLst>
          </p:cNvPr>
          <p:cNvSpPr>
            <a:spLocks noGrp="1"/>
          </p:cNvSpPr>
          <p:nvPr>
            <p:ph type="title"/>
          </p:nvPr>
        </p:nvSpPr>
        <p:spPr>
          <a:xfrm>
            <a:off x="157163" y="47625"/>
            <a:ext cx="8829675" cy="668338"/>
          </a:xfrm>
        </p:spPr>
        <p:txBody>
          <a:bodyPr/>
          <a:lstStyle/>
          <a:p>
            <a:pPr algn="ctr" eaLnBrk="1" hangingPunct="1"/>
            <a:r>
              <a:rPr lang="ru-RU" altLang="ru-RU" sz="2000" b="1">
                <a:latin typeface="Times New Roman" panose="02020603050405020304" pitchFamily="18" charset="0"/>
                <a:cs typeface="Times New Roman" panose="02020603050405020304" pitchFamily="18" charset="0"/>
              </a:rPr>
              <a:t>Исполнение доходной части консолидированного бюджета </a:t>
            </a:r>
            <a:br>
              <a:rPr lang="ru-RU" altLang="ru-RU" sz="2000" b="1">
                <a:latin typeface="Times New Roman" panose="02020603050405020304" pitchFamily="18" charset="0"/>
                <a:cs typeface="Times New Roman" panose="02020603050405020304" pitchFamily="18" charset="0"/>
              </a:rPr>
            </a:br>
            <a:r>
              <a:rPr lang="ru-RU" altLang="ru-RU" sz="2000" b="1">
                <a:latin typeface="Times New Roman" panose="02020603050405020304" pitchFamily="18" charset="0"/>
                <a:cs typeface="Times New Roman" panose="02020603050405020304" pitchFamily="18" charset="0"/>
              </a:rPr>
              <a:t>Шебекинского городского округа за 2020 г.</a:t>
            </a:r>
          </a:p>
        </p:txBody>
      </p:sp>
      <p:sp>
        <p:nvSpPr>
          <p:cNvPr id="7171" name="TextBox 7">
            <a:extLst>
              <a:ext uri="{FF2B5EF4-FFF2-40B4-BE49-F238E27FC236}">
                <a16:creationId xmlns:a16="http://schemas.microsoft.com/office/drawing/2014/main" xmlns="" id="{3B6A95AD-457D-4063-9C84-F200AE724C66}"/>
              </a:ext>
            </a:extLst>
          </p:cNvPr>
          <p:cNvSpPr txBox="1">
            <a:spLocks noChangeArrowheads="1"/>
          </p:cNvSpPr>
          <p:nvPr/>
        </p:nvSpPr>
        <p:spPr bwMode="auto">
          <a:xfrm>
            <a:off x="8172450" y="100013"/>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3</a:t>
            </a:r>
          </a:p>
        </p:txBody>
      </p:sp>
      <p:sp>
        <p:nvSpPr>
          <p:cNvPr id="7172" name="TextBox 8">
            <a:extLst>
              <a:ext uri="{FF2B5EF4-FFF2-40B4-BE49-F238E27FC236}">
                <a16:creationId xmlns:a16="http://schemas.microsoft.com/office/drawing/2014/main" xmlns="" id="{9E8D9AFC-D5A3-466E-B179-53FF8174B1B6}"/>
              </a:ext>
            </a:extLst>
          </p:cNvPr>
          <p:cNvSpPr txBox="1">
            <a:spLocks noChangeArrowheads="1"/>
          </p:cNvSpPr>
          <p:nvPr/>
        </p:nvSpPr>
        <p:spPr bwMode="auto">
          <a:xfrm>
            <a:off x="8115300" y="692150"/>
            <a:ext cx="87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1200">
                <a:solidFill>
                  <a:srgbClr val="000000"/>
                </a:solidFill>
                <a:latin typeface="Times New Roman" panose="02020603050405020304" pitchFamily="18" charset="0"/>
                <a:cs typeface="Times New Roman" panose="02020603050405020304" pitchFamily="18" charset="0"/>
              </a:rPr>
              <a:t>тыс. руб.</a:t>
            </a:r>
          </a:p>
        </p:txBody>
      </p:sp>
      <p:graphicFrame>
        <p:nvGraphicFramePr>
          <p:cNvPr id="7173" name="Диаграмма 6">
            <a:extLst>
              <a:ext uri="{FF2B5EF4-FFF2-40B4-BE49-F238E27FC236}">
                <a16:creationId xmlns:a16="http://schemas.microsoft.com/office/drawing/2014/main" xmlns="" id="{EA93ABD3-A8D1-48FA-A9E5-1ADBDC83C03C}"/>
              </a:ext>
            </a:extLst>
          </p:cNvPr>
          <p:cNvGraphicFramePr>
            <a:graphicFrameLocks/>
          </p:cNvGraphicFramePr>
          <p:nvPr/>
        </p:nvGraphicFramePr>
        <p:xfrm>
          <a:off x="79375" y="409575"/>
          <a:ext cx="8837613" cy="5930900"/>
        </p:xfrm>
        <a:graphic>
          <a:graphicData uri="http://schemas.openxmlformats.org/presentationml/2006/ole">
            <mc:AlternateContent xmlns:mc="http://schemas.openxmlformats.org/markup-compatibility/2006">
              <mc:Choice xmlns:v="urn:schemas-microsoft-com:vml" Requires="v">
                <p:oleObj spid="_x0000_s2051" name="Chart" r:id="rId3" imgW="8846063" imgH="5938019" progId="Excel.Chart.8">
                  <p:embed/>
                </p:oleObj>
              </mc:Choice>
              <mc:Fallback>
                <p:oleObj name="Chart" r:id="rId3" imgW="8846063" imgH="5938019" progId="Excel.Chart.8">
                  <p:embed/>
                  <p:pic>
                    <p:nvPicPr>
                      <p:cNvPr id="7173" name="Диаграмма 6">
                        <a:extLst>
                          <a:ext uri="{FF2B5EF4-FFF2-40B4-BE49-F238E27FC236}">
                            <a16:creationId xmlns:a16="http://schemas.microsoft.com/office/drawing/2014/main" xmlns="" id="{EA93ABD3-A8D1-48FA-A9E5-1ADBDC83C03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409575"/>
                        <a:ext cx="8837613"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TextBox 2">
            <a:extLst>
              <a:ext uri="{FF2B5EF4-FFF2-40B4-BE49-F238E27FC236}">
                <a16:creationId xmlns:a16="http://schemas.microsoft.com/office/drawing/2014/main" xmlns="" id="{BCF9F784-A199-49C6-9E28-951FAF78A986}"/>
              </a:ext>
            </a:extLst>
          </p:cNvPr>
          <p:cNvSpPr txBox="1">
            <a:spLocks noChangeArrowheads="1"/>
          </p:cNvSpPr>
          <p:nvPr/>
        </p:nvSpPr>
        <p:spPr bwMode="auto">
          <a:xfrm>
            <a:off x="2103438" y="6426200"/>
            <a:ext cx="642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a:latin typeface="Times New Roman" panose="02020603050405020304" pitchFamily="18" charset="0"/>
                <a:cs typeface="Times New Roman" panose="02020603050405020304" pitchFamily="18" charset="0"/>
              </a:rPr>
              <a:t>собственные доходы        в том числе разовые поступления         безвозмездные поступления</a:t>
            </a:r>
          </a:p>
        </p:txBody>
      </p:sp>
      <p:sp>
        <p:nvSpPr>
          <p:cNvPr id="4" name="Блок-схема: узел 3">
            <a:extLst>
              <a:ext uri="{FF2B5EF4-FFF2-40B4-BE49-F238E27FC236}">
                <a16:creationId xmlns:a16="http://schemas.microsoft.com/office/drawing/2014/main" xmlns="" id="{26605CC9-EAD1-411C-B132-0B5620BCC4CE}"/>
              </a:ext>
            </a:extLst>
          </p:cNvPr>
          <p:cNvSpPr/>
          <p:nvPr/>
        </p:nvSpPr>
        <p:spPr>
          <a:xfrm>
            <a:off x="1979613" y="6511925"/>
            <a:ext cx="123825" cy="128588"/>
          </a:xfrm>
          <a:prstGeom prst="flowChartConnector">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Блок-схема: узел 9">
            <a:extLst>
              <a:ext uri="{FF2B5EF4-FFF2-40B4-BE49-F238E27FC236}">
                <a16:creationId xmlns:a16="http://schemas.microsoft.com/office/drawing/2014/main" xmlns="" id="{F86A41D4-CED2-4244-9083-0677B29D59C5}"/>
              </a:ext>
            </a:extLst>
          </p:cNvPr>
          <p:cNvSpPr/>
          <p:nvPr/>
        </p:nvSpPr>
        <p:spPr>
          <a:xfrm>
            <a:off x="6102350" y="6519863"/>
            <a:ext cx="123825" cy="139700"/>
          </a:xfrm>
          <a:prstGeom prst="flowChartConnector">
            <a:avLst/>
          </a:prstGeom>
          <a:solidFill>
            <a:srgbClr val="3792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Блок-схема: узел 10">
            <a:extLst>
              <a:ext uri="{FF2B5EF4-FFF2-40B4-BE49-F238E27FC236}">
                <a16:creationId xmlns:a16="http://schemas.microsoft.com/office/drawing/2014/main" xmlns="" id="{054A14F1-DA2E-4F9A-B108-C2F7F06E62C7}"/>
              </a:ext>
            </a:extLst>
          </p:cNvPr>
          <p:cNvSpPr/>
          <p:nvPr/>
        </p:nvSpPr>
        <p:spPr>
          <a:xfrm>
            <a:off x="3635375" y="6511925"/>
            <a:ext cx="127000" cy="141288"/>
          </a:xfrm>
          <a:prstGeom prst="flowChartConnector">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 name="Рисунок 11">
            <a:extLst>
              <a:ext uri="{FF2B5EF4-FFF2-40B4-BE49-F238E27FC236}">
                <a16:creationId xmlns:a16="http://schemas.microsoft.com/office/drawing/2014/main" xmlns="" id="{7EE00EB3-F34F-4A3A-836F-CA8C4E2C05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xmlns="" id="{7CBD8032-A74F-458A-B147-F715AEF43532}"/>
              </a:ext>
            </a:extLst>
          </p:cNvPr>
          <p:cNvSpPr>
            <a:spLocks noGrp="1"/>
          </p:cNvSpPr>
          <p:nvPr>
            <p:ph type="title"/>
          </p:nvPr>
        </p:nvSpPr>
        <p:spPr>
          <a:xfrm>
            <a:off x="125413" y="180975"/>
            <a:ext cx="9074150" cy="528638"/>
          </a:xfrm>
        </p:spPr>
        <p:txBody>
          <a:bodyPr>
            <a:normAutofit fontScale="90000"/>
          </a:bodyPr>
          <a:lstStyle/>
          <a:p>
            <a:pPr algn="ctr" eaLnBrk="1" hangingPunct="1"/>
            <a:r>
              <a:rPr lang="ru-RU" altLang="ru-RU" sz="2000" b="1">
                <a:latin typeface="Times New Roman" panose="02020603050405020304" pitchFamily="18" charset="0"/>
                <a:cs typeface="Times New Roman" panose="02020603050405020304" pitchFamily="18" charset="0"/>
              </a:rPr>
              <a:t>Основные характеристики консолидированного бюджета </a:t>
            </a:r>
            <a:br>
              <a:rPr lang="ru-RU" altLang="ru-RU" sz="2000" b="1">
                <a:latin typeface="Times New Roman" panose="02020603050405020304" pitchFamily="18" charset="0"/>
                <a:cs typeface="Times New Roman" panose="02020603050405020304" pitchFamily="18" charset="0"/>
              </a:rPr>
            </a:br>
            <a:r>
              <a:rPr lang="ru-RU" altLang="ru-RU" sz="2000" b="1">
                <a:latin typeface="Times New Roman" panose="02020603050405020304" pitchFamily="18" charset="0"/>
                <a:cs typeface="Times New Roman" panose="02020603050405020304" pitchFamily="18" charset="0"/>
              </a:rPr>
              <a:t>Шебекинского</a:t>
            </a:r>
            <a:r>
              <a:rPr lang="en-US" altLang="ru-RU" sz="2000" b="1">
                <a:latin typeface="Times New Roman" panose="02020603050405020304" pitchFamily="18" charset="0"/>
                <a:cs typeface="Times New Roman" panose="02020603050405020304" pitchFamily="18" charset="0"/>
              </a:rPr>
              <a:t> </a:t>
            </a:r>
            <a:r>
              <a:rPr lang="ru-RU" altLang="ru-RU" sz="2000" b="1">
                <a:latin typeface="Times New Roman" panose="02020603050405020304" pitchFamily="18" charset="0"/>
                <a:cs typeface="Times New Roman" panose="02020603050405020304" pitchFamily="18" charset="0"/>
              </a:rPr>
              <a:t>городского округа </a:t>
            </a:r>
          </a:p>
        </p:txBody>
      </p:sp>
      <p:graphicFrame>
        <p:nvGraphicFramePr>
          <p:cNvPr id="8195" name="Объект 5">
            <a:extLst>
              <a:ext uri="{FF2B5EF4-FFF2-40B4-BE49-F238E27FC236}">
                <a16:creationId xmlns:a16="http://schemas.microsoft.com/office/drawing/2014/main" xmlns="" id="{844CDCBC-FC13-471F-9EF6-A16EB44492F0}"/>
              </a:ext>
            </a:extLst>
          </p:cNvPr>
          <p:cNvGraphicFramePr>
            <a:graphicFrameLocks noGrp="1"/>
          </p:cNvGraphicFramePr>
          <p:nvPr>
            <p:ph idx="1"/>
          </p:nvPr>
        </p:nvGraphicFramePr>
        <p:xfrm>
          <a:off x="609600" y="501650"/>
          <a:ext cx="3503613" cy="4452938"/>
        </p:xfrm>
        <a:graphic>
          <a:graphicData uri="http://schemas.openxmlformats.org/presentationml/2006/ole">
            <mc:AlternateContent xmlns:mc="http://schemas.openxmlformats.org/markup-compatibility/2006">
              <mc:Choice xmlns:v="urn:schemas-microsoft-com:vml" Requires="v">
                <p:oleObj spid="_x0000_s3078" name="Chart" r:id="rId4" imgW="3505504" imgH="4456562" progId="Excel.Chart.8">
                  <p:embed/>
                </p:oleObj>
              </mc:Choice>
              <mc:Fallback>
                <p:oleObj name="Chart" r:id="rId4" imgW="3505504" imgH="4456562" progId="Excel.Chart.8">
                  <p:embed/>
                  <p:pic>
                    <p:nvPicPr>
                      <p:cNvPr id="8195" name="Объект 5">
                        <a:extLst>
                          <a:ext uri="{FF2B5EF4-FFF2-40B4-BE49-F238E27FC236}">
                            <a16:creationId xmlns:a16="http://schemas.microsoft.com/office/drawing/2014/main" xmlns="" id="{844CDCBC-FC13-471F-9EF6-A16EB44492F0}"/>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01650"/>
                        <a:ext cx="3503613"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6" name="Диаграмма 8">
            <a:extLst>
              <a:ext uri="{FF2B5EF4-FFF2-40B4-BE49-F238E27FC236}">
                <a16:creationId xmlns:a16="http://schemas.microsoft.com/office/drawing/2014/main" xmlns="" id="{10926D0E-6966-4630-9461-E71B451901D8}"/>
              </a:ext>
            </a:extLst>
          </p:cNvPr>
          <p:cNvGraphicFramePr>
            <a:graphicFrameLocks/>
          </p:cNvGraphicFramePr>
          <p:nvPr/>
        </p:nvGraphicFramePr>
        <p:xfrm>
          <a:off x="4233863" y="1074738"/>
          <a:ext cx="4840287" cy="2730500"/>
        </p:xfrm>
        <a:graphic>
          <a:graphicData uri="http://schemas.openxmlformats.org/presentationml/2006/ole">
            <mc:AlternateContent xmlns:mc="http://schemas.openxmlformats.org/markup-compatibility/2006">
              <mc:Choice xmlns:v="urn:schemas-microsoft-com:vml" Requires="v">
                <p:oleObj spid="_x0000_s3079" name="Chart" r:id="rId6" imgW="4846740" imgH="2737341" progId="Excel.Chart.8">
                  <p:embed/>
                </p:oleObj>
              </mc:Choice>
              <mc:Fallback>
                <p:oleObj name="Chart" r:id="rId6" imgW="4846740" imgH="2737341" progId="Excel.Chart.8">
                  <p:embed/>
                  <p:pic>
                    <p:nvPicPr>
                      <p:cNvPr id="8196" name="Диаграмма 8">
                        <a:extLst>
                          <a:ext uri="{FF2B5EF4-FFF2-40B4-BE49-F238E27FC236}">
                            <a16:creationId xmlns:a16="http://schemas.microsoft.com/office/drawing/2014/main" xmlns="" id="{10926D0E-6966-4630-9461-E71B451901D8}"/>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863" y="1074738"/>
                        <a:ext cx="48402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Диаграмма 11">
            <a:extLst>
              <a:ext uri="{FF2B5EF4-FFF2-40B4-BE49-F238E27FC236}">
                <a16:creationId xmlns:a16="http://schemas.microsoft.com/office/drawing/2014/main" xmlns="" id="{9A948BD7-DF67-4C12-8B9B-1C24B17C5805}"/>
              </a:ext>
            </a:extLst>
          </p:cNvPr>
          <p:cNvGraphicFramePr>
            <a:graphicFrameLocks/>
          </p:cNvGraphicFramePr>
          <p:nvPr/>
        </p:nvGraphicFramePr>
        <p:xfrm>
          <a:off x="4838700" y="4271963"/>
          <a:ext cx="4324350" cy="2549525"/>
        </p:xfrm>
        <a:graphic>
          <a:graphicData uri="http://schemas.openxmlformats.org/presentationml/2006/ole">
            <mc:AlternateContent xmlns:mc="http://schemas.openxmlformats.org/markup-compatibility/2006">
              <mc:Choice xmlns:v="urn:schemas-microsoft-com:vml" Requires="v">
                <p:oleObj spid="_x0000_s3080" name="Chart" r:id="rId8" imgW="4334632" imgH="2560542" progId="Excel.Chart.8">
                  <p:embed/>
                </p:oleObj>
              </mc:Choice>
              <mc:Fallback>
                <p:oleObj name="Chart" r:id="rId8" imgW="4334632" imgH="2560542" progId="Excel.Chart.8">
                  <p:embed/>
                  <p:pic>
                    <p:nvPicPr>
                      <p:cNvPr id="8197" name="Диаграмма 11">
                        <a:extLst>
                          <a:ext uri="{FF2B5EF4-FFF2-40B4-BE49-F238E27FC236}">
                            <a16:creationId xmlns:a16="http://schemas.microsoft.com/office/drawing/2014/main" xmlns="" id="{9A948BD7-DF67-4C12-8B9B-1C24B17C580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8700" y="4271963"/>
                        <a:ext cx="43243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8" name="Диаграмма 14">
            <a:extLst>
              <a:ext uri="{FF2B5EF4-FFF2-40B4-BE49-F238E27FC236}">
                <a16:creationId xmlns:a16="http://schemas.microsoft.com/office/drawing/2014/main" xmlns="" id="{AFFC55B5-99D9-413E-B467-9EC4C169B2A9}"/>
              </a:ext>
            </a:extLst>
          </p:cNvPr>
          <p:cNvGraphicFramePr>
            <a:graphicFrameLocks/>
          </p:cNvGraphicFramePr>
          <p:nvPr/>
        </p:nvGraphicFramePr>
        <p:xfrm>
          <a:off x="109538" y="4865688"/>
          <a:ext cx="5022850" cy="2043112"/>
        </p:xfrm>
        <a:graphic>
          <a:graphicData uri="http://schemas.openxmlformats.org/presentationml/2006/ole">
            <mc:AlternateContent xmlns:mc="http://schemas.openxmlformats.org/markup-compatibility/2006">
              <mc:Choice xmlns:v="urn:schemas-microsoft-com:vml" Requires="v">
                <p:oleObj spid="_x0000_s3081" name="Chart" r:id="rId10" imgW="5029636" imgH="2048434" progId="Excel.Chart.8">
                  <p:embed/>
                </p:oleObj>
              </mc:Choice>
              <mc:Fallback>
                <p:oleObj name="Chart" r:id="rId10" imgW="5029636" imgH="2048434" progId="Excel.Chart.8">
                  <p:embed/>
                  <p:pic>
                    <p:nvPicPr>
                      <p:cNvPr id="8198" name="Диаграмма 14">
                        <a:extLst>
                          <a:ext uri="{FF2B5EF4-FFF2-40B4-BE49-F238E27FC236}">
                            <a16:creationId xmlns:a16="http://schemas.microsoft.com/office/drawing/2014/main" xmlns="" id="{AFFC55B5-99D9-413E-B467-9EC4C169B2A9}"/>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538" y="4865688"/>
                        <a:ext cx="50228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9" name="TextBox 2">
            <a:extLst>
              <a:ext uri="{FF2B5EF4-FFF2-40B4-BE49-F238E27FC236}">
                <a16:creationId xmlns:a16="http://schemas.microsoft.com/office/drawing/2014/main" xmlns="" id="{BF3689E9-9501-4F33-82CA-FE7967D6D1F4}"/>
              </a:ext>
            </a:extLst>
          </p:cNvPr>
          <p:cNvSpPr txBox="1">
            <a:spLocks noChangeArrowheads="1"/>
          </p:cNvSpPr>
          <p:nvPr/>
        </p:nvSpPr>
        <p:spPr bwMode="auto">
          <a:xfrm>
            <a:off x="4991100" y="815975"/>
            <a:ext cx="2949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b="1" u="sng">
                <a:solidFill>
                  <a:srgbClr val="C00000"/>
                </a:solidFill>
                <a:latin typeface="Times New Roman" panose="02020603050405020304" pitchFamily="18" charset="0"/>
                <a:cs typeface="Times New Roman" panose="02020603050405020304" pitchFamily="18" charset="0"/>
              </a:rPr>
              <a:t>Налоговые доходы – 1 062 270</a:t>
            </a:r>
          </a:p>
        </p:txBody>
      </p:sp>
      <p:sp>
        <p:nvSpPr>
          <p:cNvPr id="8200" name="TextBox 9">
            <a:extLst>
              <a:ext uri="{FF2B5EF4-FFF2-40B4-BE49-F238E27FC236}">
                <a16:creationId xmlns:a16="http://schemas.microsoft.com/office/drawing/2014/main" xmlns="" id="{160D45E3-0B58-474A-B512-77FF28B029AF}"/>
              </a:ext>
            </a:extLst>
          </p:cNvPr>
          <p:cNvSpPr txBox="1">
            <a:spLocks noChangeArrowheads="1"/>
          </p:cNvSpPr>
          <p:nvPr/>
        </p:nvSpPr>
        <p:spPr bwMode="auto">
          <a:xfrm>
            <a:off x="5081588" y="3890963"/>
            <a:ext cx="2903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b="1" u="sng">
                <a:solidFill>
                  <a:srgbClr val="00FF00"/>
                </a:solidFill>
                <a:latin typeface="Times New Roman" panose="02020603050405020304" pitchFamily="18" charset="0"/>
                <a:cs typeface="Times New Roman" panose="02020603050405020304" pitchFamily="18" charset="0"/>
              </a:rPr>
              <a:t>Неналоговые доходы – 94 390</a:t>
            </a:r>
          </a:p>
        </p:txBody>
      </p:sp>
      <p:sp>
        <p:nvSpPr>
          <p:cNvPr id="8201" name="TextBox 10">
            <a:extLst>
              <a:ext uri="{FF2B5EF4-FFF2-40B4-BE49-F238E27FC236}">
                <a16:creationId xmlns:a16="http://schemas.microsoft.com/office/drawing/2014/main" xmlns="" id="{D0F9840E-401B-48C9-958A-D6B92AE40F64}"/>
              </a:ext>
            </a:extLst>
          </p:cNvPr>
          <p:cNvSpPr txBox="1">
            <a:spLocks noChangeArrowheads="1"/>
          </p:cNvSpPr>
          <p:nvPr/>
        </p:nvSpPr>
        <p:spPr bwMode="auto">
          <a:xfrm>
            <a:off x="379413" y="4538663"/>
            <a:ext cx="3832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b="1" u="sng">
                <a:solidFill>
                  <a:srgbClr val="17375E"/>
                </a:solidFill>
                <a:latin typeface="Times New Roman" panose="02020603050405020304" pitchFamily="18" charset="0"/>
                <a:cs typeface="Times New Roman" panose="02020603050405020304" pitchFamily="18" charset="0"/>
              </a:rPr>
              <a:t>Безвозмездные поступления – 2 587 805</a:t>
            </a:r>
          </a:p>
        </p:txBody>
      </p:sp>
      <p:sp>
        <p:nvSpPr>
          <p:cNvPr id="8202" name="TextBox 3">
            <a:extLst>
              <a:ext uri="{FF2B5EF4-FFF2-40B4-BE49-F238E27FC236}">
                <a16:creationId xmlns:a16="http://schemas.microsoft.com/office/drawing/2014/main" xmlns="" id="{BB55877D-9ECC-4E44-8D74-BD8E58E00318}"/>
              </a:ext>
            </a:extLst>
          </p:cNvPr>
          <p:cNvSpPr txBox="1">
            <a:spLocks noChangeArrowheads="1"/>
          </p:cNvSpPr>
          <p:nvPr/>
        </p:nvSpPr>
        <p:spPr bwMode="auto">
          <a:xfrm>
            <a:off x="8283575" y="815975"/>
            <a:ext cx="730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200">
                <a:solidFill>
                  <a:srgbClr val="000000"/>
                </a:solidFill>
                <a:latin typeface="Times New Roman" panose="02020603050405020304" pitchFamily="18" charset="0"/>
                <a:cs typeface="Times New Roman" panose="02020603050405020304" pitchFamily="18" charset="0"/>
              </a:rPr>
              <a:t>тыс.руб.</a:t>
            </a:r>
          </a:p>
        </p:txBody>
      </p:sp>
      <p:sp>
        <p:nvSpPr>
          <p:cNvPr id="8203" name="TextBox 7">
            <a:extLst>
              <a:ext uri="{FF2B5EF4-FFF2-40B4-BE49-F238E27FC236}">
                <a16:creationId xmlns:a16="http://schemas.microsoft.com/office/drawing/2014/main" xmlns="" id="{C8C86C6B-E308-4D0B-B9DB-7BA0DDB178A2}"/>
              </a:ext>
            </a:extLst>
          </p:cNvPr>
          <p:cNvSpPr txBox="1">
            <a:spLocks noChangeArrowheads="1"/>
          </p:cNvSpPr>
          <p:nvPr/>
        </p:nvSpPr>
        <p:spPr bwMode="auto">
          <a:xfrm>
            <a:off x="8259763" y="114300"/>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4</a:t>
            </a:r>
          </a:p>
        </p:txBody>
      </p:sp>
      <p:pic>
        <p:nvPicPr>
          <p:cNvPr id="12" name="Рисунок 11">
            <a:extLst>
              <a:ext uri="{FF2B5EF4-FFF2-40B4-BE49-F238E27FC236}">
                <a16:creationId xmlns:a16="http://schemas.microsoft.com/office/drawing/2014/main" xmlns="" id="{EE322A5C-D758-4985-8EF8-F3A7C31520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E120A1DD-37CE-47E3-9F98-0A15543B5D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Заголовок 1">
            <a:extLst>
              <a:ext uri="{FF2B5EF4-FFF2-40B4-BE49-F238E27FC236}">
                <a16:creationId xmlns:a16="http://schemas.microsoft.com/office/drawing/2014/main" xmlns="" id="{6F1EBE76-3050-4F67-84AC-D254C17ADE76}"/>
              </a:ext>
            </a:extLst>
          </p:cNvPr>
          <p:cNvSpPr>
            <a:spLocks noGrp="1"/>
          </p:cNvSpPr>
          <p:nvPr>
            <p:ph type="title"/>
          </p:nvPr>
        </p:nvSpPr>
        <p:spPr>
          <a:xfrm>
            <a:off x="563563" y="-47625"/>
            <a:ext cx="8074025" cy="682625"/>
          </a:xfrm>
        </p:spPr>
        <p:txBody>
          <a:bodyPr/>
          <a:lstStyle/>
          <a:p>
            <a:pPr algn="ctr" eaLnBrk="1" hangingPunct="1"/>
            <a:r>
              <a:rPr lang="ru-RU" altLang="ru-RU" sz="2200" b="1">
                <a:latin typeface="Times New Roman" panose="02020603050405020304" pitchFamily="18" charset="0"/>
                <a:cs typeface="Times New Roman" panose="02020603050405020304" pitchFamily="18" charset="0"/>
              </a:rPr>
              <a:t>Динамика налоговых доходов местного бюджета 2018-2020 гг. </a:t>
            </a:r>
          </a:p>
        </p:txBody>
      </p:sp>
      <p:sp>
        <p:nvSpPr>
          <p:cNvPr id="10243" name="TextBox 2">
            <a:extLst>
              <a:ext uri="{FF2B5EF4-FFF2-40B4-BE49-F238E27FC236}">
                <a16:creationId xmlns:a16="http://schemas.microsoft.com/office/drawing/2014/main" xmlns="" id="{9AF28DA4-F9FD-44F0-841F-3656A31544FC}"/>
              </a:ext>
            </a:extLst>
          </p:cNvPr>
          <p:cNvSpPr txBox="1">
            <a:spLocks noChangeArrowheads="1"/>
          </p:cNvSpPr>
          <p:nvPr/>
        </p:nvSpPr>
        <p:spPr bwMode="auto">
          <a:xfrm>
            <a:off x="8435975" y="317500"/>
            <a:ext cx="785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200">
                <a:solidFill>
                  <a:srgbClr val="000000"/>
                </a:solidFill>
                <a:latin typeface="Times New Roman" panose="02020603050405020304" pitchFamily="18" charset="0"/>
                <a:cs typeface="Times New Roman" panose="02020603050405020304" pitchFamily="18" charset="0"/>
              </a:rPr>
              <a:t>млн. руб.</a:t>
            </a:r>
          </a:p>
        </p:txBody>
      </p:sp>
      <p:sp>
        <p:nvSpPr>
          <p:cNvPr id="10244" name="TextBox 13">
            <a:extLst>
              <a:ext uri="{FF2B5EF4-FFF2-40B4-BE49-F238E27FC236}">
                <a16:creationId xmlns:a16="http://schemas.microsoft.com/office/drawing/2014/main" xmlns="" id="{C0F5F909-702F-4D81-A475-AD840564F931}"/>
              </a:ext>
            </a:extLst>
          </p:cNvPr>
          <p:cNvSpPr txBox="1">
            <a:spLocks noChangeArrowheads="1"/>
          </p:cNvSpPr>
          <p:nvPr/>
        </p:nvSpPr>
        <p:spPr bwMode="auto">
          <a:xfrm>
            <a:off x="8355013" y="-47625"/>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5</a:t>
            </a:r>
          </a:p>
        </p:txBody>
      </p:sp>
      <p:sp>
        <p:nvSpPr>
          <p:cNvPr id="10245" name="TextBox 3">
            <a:extLst>
              <a:ext uri="{FF2B5EF4-FFF2-40B4-BE49-F238E27FC236}">
                <a16:creationId xmlns:a16="http://schemas.microsoft.com/office/drawing/2014/main" xmlns="" id="{6F5274E9-FD37-4586-8433-0CF0272F5CB7}"/>
              </a:ext>
            </a:extLst>
          </p:cNvPr>
          <p:cNvSpPr txBox="1">
            <a:spLocks noChangeArrowheads="1"/>
          </p:cNvSpPr>
          <p:nvPr/>
        </p:nvSpPr>
        <p:spPr bwMode="auto">
          <a:xfrm>
            <a:off x="8389938" y="2889250"/>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200">
                <a:latin typeface="Times New Roman" panose="02020603050405020304" pitchFamily="18" charset="0"/>
                <a:cs typeface="Times New Roman" panose="02020603050405020304" pitchFamily="18" charset="0"/>
              </a:rPr>
              <a:t>тыс.руб.</a:t>
            </a:r>
          </a:p>
        </p:txBody>
      </p:sp>
      <p:graphicFrame>
        <p:nvGraphicFramePr>
          <p:cNvPr id="10246" name="Диаграмма 3">
            <a:extLst>
              <a:ext uri="{FF2B5EF4-FFF2-40B4-BE49-F238E27FC236}">
                <a16:creationId xmlns:a16="http://schemas.microsoft.com/office/drawing/2014/main" xmlns="" id="{021861D7-2AAC-4350-9FD0-91A363F59EFE}"/>
              </a:ext>
            </a:extLst>
          </p:cNvPr>
          <p:cNvGraphicFramePr>
            <a:graphicFrameLocks/>
          </p:cNvGraphicFramePr>
          <p:nvPr/>
        </p:nvGraphicFramePr>
        <p:xfrm>
          <a:off x="979488" y="206375"/>
          <a:ext cx="5141912" cy="2935288"/>
        </p:xfrm>
        <a:graphic>
          <a:graphicData uri="http://schemas.openxmlformats.org/presentationml/2006/ole">
            <mc:AlternateContent xmlns:mc="http://schemas.openxmlformats.org/markup-compatibility/2006">
              <mc:Choice xmlns:v="urn:schemas-microsoft-com:vml" Requires="v">
                <p:oleObj spid="_x0000_s4100" name="Chart" r:id="rId5" imgW="5151566" imgH="2944623" progId="Excel.Chart.8">
                  <p:embed/>
                </p:oleObj>
              </mc:Choice>
              <mc:Fallback>
                <p:oleObj name="Chart" r:id="rId5" imgW="5151566" imgH="2944623" progId="Excel.Chart.8">
                  <p:embed/>
                  <p:pic>
                    <p:nvPicPr>
                      <p:cNvPr id="10246" name="Диаграмма 3">
                        <a:extLst>
                          <a:ext uri="{FF2B5EF4-FFF2-40B4-BE49-F238E27FC236}">
                            <a16:creationId xmlns:a16="http://schemas.microsoft.com/office/drawing/2014/main" xmlns="" id="{021861D7-2AAC-4350-9FD0-91A363F59EF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488" y="206375"/>
                        <a:ext cx="5141912"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7" name="Диаграмма 13">
            <a:extLst>
              <a:ext uri="{FF2B5EF4-FFF2-40B4-BE49-F238E27FC236}">
                <a16:creationId xmlns:a16="http://schemas.microsoft.com/office/drawing/2014/main" xmlns="" id="{3334EBCF-3794-419A-B97F-C039A61FE29F}"/>
              </a:ext>
            </a:extLst>
          </p:cNvPr>
          <p:cNvGraphicFramePr>
            <a:graphicFrameLocks/>
          </p:cNvGraphicFramePr>
          <p:nvPr/>
        </p:nvGraphicFramePr>
        <p:xfrm>
          <a:off x="5241925" y="266700"/>
          <a:ext cx="5141913" cy="2936875"/>
        </p:xfrm>
        <a:graphic>
          <a:graphicData uri="http://schemas.openxmlformats.org/presentationml/2006/ole">
            <mc:AlternateContent xmlns:mc="http://schemas.openxmlformats.org/markup-compatibility/2006">
              <mc:Choice xmlns:v="urn:schemas-microsoft-com:vml" Requires="v">
                <p:oleObj spid="_x0000_s4101" name="Chart" r:id="rId7" imgW="5151566" imgH="2944623" progId="Excel.Chart.8">
                  <p:embed/>
                </p:oleObj>
              </mc:Choice>
              <mc:Fallback>
                <p:oleObj name="Chart" r:id="rId7" imgW="5151566" imgH="2944623" progId="Excel.Chart.8">
                  <p:embed/>
                  <p:pic>
                    <p:nvPicPr>
                      <p:cNvPr id="10247" name="Диаграмма 13">
                        <a:extLst>
                          <a:ext uri="{FF2B5EF4-FFF2-40B4-BE49-F238E27FC236}">
                            <a16:creationId xmlns:a16="http://schemas.microsoft.com/office/drawing/2014/main" xmlns="" id="{3334EBCF-3794-419A-B97F-C039A61FE29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1925" y="266700"/>
                        <a:ext cx="51419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TextBox 6">
            <a:extLst>
              <a:ext uri="{FF2B5EF4-FFF2-40B4-BE49-F238E27FC236}">
                <a16:creationId xmlns:a16="http://schemas.microsoft.com/office/drawing/2014/main" xmlns="" id="{9056AD3B-F78F-496B-B36D-06B4187FBE2B}"/>
              </a:ext>
            </a:extLst>
          </p:cNvPr>
          <p:cNvSpPr txBox="1">
            <a:spLocks noChangeArrowheads="1"/>
          </p:cNvSpPr>
          <p:nvPr/>
        </p:nvSpPr>
        <p:spPr bwMode="auto">
          <a:xfrm>
            <a:off x="1692275" y="1628775"/>
            <a:ext cx="576263"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a:latin typeface="Times New Roman" panose="02020603050405020304" pitchFamily="18" charset="0"/>
                <a:cs typeface="Times New Roman" panose="02020603050405020304" pitchFamily="18" charset="0"/>
              </a:rPr>
              <a:t>+51,7</a:t>
            </a:r>
          </a:p>
        </p:txBody>
      </p:sp>
      <p:sp>
        <p:nvSpPr>
          <p:cNvPr id="10249" name="TextBox 15">
            <a:extLst>
              <a:ext uri="{FF2B5EF4-FFF2-40B4-BE49-F238E27FC236}">
                <a16:creationId xmlns:a16="http://schemas.microsoft.com/office/drawing/2014/main" xmlns="" id="{E37F2FA9-F7E3-4144-8CCB-FE7EC63DA378}"/>
              </a:ext>
            </a:extLst>
          </p:cNvPr>
          <p:cNvSpPr txBox="1">
            <a:spLocks noChangeArrowheads="1"/>
          </p:cNvSpPr>
          <p:nvPr/>
        </p:nvSpPr>
        <p:spPr bwMode="auto">
          <a:xfrm>
            <a:off x="2640013" y="1624013"/>
            <a:ext cx="63658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a:latin typeface="Times New Roman" panose="02020603050405020304" pitchFamily="18" charset="0"/>
                <a:cs typeface="Times New Roman" panose="02020603050405020304" pitchFamily="18" charset="0"/>
              </a:rPr>
              <a:t>+160,8</a:t>
            </a:r>
          </a:p>
        </p:txBody>
      </p:sp>
      <p:sp>
        <p:nvSpPr>
          <p:cNvPr id="10250" name="TextBox 16">
            <a:extLst>
              <a:ext uri="{FF2B5EF4-FFF2-40B4-BE49-F238E27FC236}">
                <a16:creationId xmlns:a16="http://schemas.microsoft.com/office/drawing/2014/main" xmlns="" id="{9AEDBE5C-8E8A-453A-844E-7870480A928B}"/>
              </a:ext>
            </a:extLst>
          </p:cNvPr>
          <p:cNvSpPr txBox="1">
            <a:spLocks noChangeArrowheads="1"/>
          </p:cNvSpPr>
          <p:nvPr/>
        </p:nvSpPr>
        <p:spPr bwMode="auto">
          <a:xfrm>
            <a:off x="5969000" y="1585913"/>
            <a:ext cx="5762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a:latin typeface="Times New Roman" panose="02020603050405020304" pitchFamily="18" charset="0"/>
                <a:cs typeface="Times New Roman" panose="02020603050405020304" pitchFamily="18" charset="0"/>
              </a:rPr>
              <a:t>+7,9</a:t>
            </a:r>
          </a:p>
        </p:txBody>
      </p:sp>
      <p:sp>
        <p:nvSpPr>
          <p:cNvPr id="10251" name="TextBox 17">
            <a:extLst>
              <a:ext uri="{FF2B5EF4-FFF2-40B4-BE49-F238E27FC236}">
                <a16:creationId xmlns:a16="http://schemas.microsoft.com/office/drawing/2014/main" xmlns="" id="{6EB4F332-4435-487C-9BC1-32F3DB19F016}"/>
              </a:ext>
            </a:extLst>
          </p:cNvPr>
          <p:cNvSpPr txBox="1">
            <a:spLocks noChangeArrowheads="1"/>
          </p:cNvSpPr>
          <p:nvPr/>
        </p:nvSpPr>
        <p:spPr bwMode="auto">
          <a:xfrm>
            <a:off x="6791325" y="1585913"/>
            <a:ext cx="5762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a:latin typeface="Times New Roman" panose="02020603050405020304" pitchFamily="18" charset="0"/>
                <a:cs typeface="Times New Roman" panose="02020603050405020304" pitchFamily="18" charset="0"/>
              </a:rPr>
              <a:t>+23</a:t>
            </a:r>
          </a:p>
        </p:txBody>
      </p:sp>
      <p:graphicFrame>
        <p:nvGraphicFramePr>
          <p:cNvPr id="19" name="Таблица 18">
            <a:extLst>
              <a:ext uri="{FF2B5EF4-FFF2-40B4-BE49-F238E27FC236}">
                <a16:creationId xmlns:a16="http://schemas.microsoft.com/office/drawing/2014/main" xmlns="" id="{10712485-8FB4-4930-A62A-A98AA2593282}"/>
              </a:ext>
            </a:extLst>
          </p:cNvPr>
          <p:cNvGraphicFramePr>
            <a:graphicFrameLocks noGrp="1"/>
          </p:cNvGraphicFramePr>
          <p:nvPr/>
        </p:nvGraphicFramePr>
        <p:xfrm>
          <a:off x="0" y="3116263"/>
          <a:ext cx="9144002" cy="3771986"/>
        </p:xfrm>
        <a:graphic>
          <a:graphicData uri="http://schemas.openxmlformats.org/drawingml/2006/table">
            <a:tbl>
              <a:tblPr firstRow="1" bandRow="1">
                <a:tableStyleId>{69012ECD-51FC-41F1-AA8D-1B2483CD663E}</a:tableStyleId>
              </a:tblPr>
              <a:tblGrid>
                <a:gridCol w="1280032">
                  <a:extLst>
                    <a:ext uri="{9D8B030D-6E8A-4147-A177-3AD203B41FA5}">
                      <a16:colId xmlns:a16="http://schemas.microsoft.com/office/drawing/2014/main" xmlns="" val="20000"/>
                    </a:ext>
                  </a:extLst>
                </a:gridCol>
                <a:gridCol w="785576">
                  <a:extLst>
                    <a:ext uri="{9D8B030D-6E8A-4147-A177-3AD203B41FA5}">
                      <a16:colId xmlns:a16="http://schemas.microsoft.com/office/drawing/2014/main" xmlns="" val="20001"/>
                    </a:ext>
                  </a:extLst>
                </a:gridCol>
                <a:gridCol w="902525">
                  <a:extLst>
                    <a:ext uri="{9D8B030D-6E8A-4147-A177-3AD203B41FA5}">
                      <a16:colId xmlns:a16="http://schemas.microsoft.com/office/drawing/2014/main" xmlns="" val="20002"/>
                    </a:ext>
                  </a:extLst>
                </a:gridCol>
                <a:gridCol w="962321">
                  <a:extLst>
                    <a:ext uri="{9D8B030D-6E8A-4147-A177-3AD203B41FA5}">
                      <a16:colId xmlns:a16="http://schemas.microsoft.com/office/drawing/2014/main" xmlns="" val="20003"/>
                    </a:ext>
                  </a:extLst>
                </a:gridCol>
                <a:gridCol w="1122708">
                  <a:extLst>
                    <a:ext uri="{9D8B030D-6E8A-4147-A177-3AD203B41FA5}">
                      <a16:colId xmlns:a16="http://schemas.microsoft.com/office/drawing/2014/main" xmlns="" val="20004"/>
                    </a:ext>
                  </a:extLst>
                </a:gridCol>
                <a:gridCol w="958998">
                  <a:extLst>
                    <a:ext uri="{9D8B030D-6E8A-4147-A177-3AD203B41FA5}">
                      <a16:colId xmlns:a16="http://schemas.microsoft.com/office/drawing/2014/main" xmlns="" val="20005"/>
                    </a:ext>
                  </a:extLst>
                </a:gridCol>
                <a:gridCol w="1080120">
                  <a:extLst>
                    <a:ext uri="{9D8B030D-6E8A-4147-A177-3AD203B41FA5}">
                      <a16:colId xmlns:a16="http://schemas.microsoft.com/office/drawing/2014/main" xmlns="" val="20006"/>
                    </a:ext>
                  </a:extLst>
                </a:gridCol>
                <a:gridCol w="864096">
                  <a:extLst>
                    <a:ext uri="{9D8B030D-6E8A-4147-A177-3AD203B41FA5}">
                      <a16:colId xmlns:a16="http://schemas.microsoft.com/office/drawing/2014/main" xmlns="" val="20007"/>
                    </a:ext>
                  </a:extLst>
                </a:gridCol>
                <a:gridCol w="1187626">
                  <a:extLst>
                    <a:ext uri="{9D8B030D-6E8A-4147-A177-3AD203B41FA5}">
                      <a16:colId xmlns:a16="http://schemas.microsoft.com/office/drawing/2014/main" xmlns="" val="20008"/>
                    </a:ext>
                  </a:extLst>
                </a:gridCol>
              </a:tblGrid>
              <a:tr h="929584">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Доходный источник</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Факт 2018 </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Факт 2019</a:t>
                      </a:r>
                    </a:p>
                  </a:txBody>
                  <a:tcPr marL="84405" marR="84405" marT="45710" marB="4571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Первоначальный план 2020</a:t>
                      </a:r>
                    </a:p>
                  </a:txBody>
                  <a:tcPr marL="84405" marR="84405"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Уточненный план </a:t>
                      </a:r>
                    </a:p>
                    <a:p>
                      <a:pPr algn="ctr"/>
                      <a:r>
                        <a:rPr lang="ru-RU" sz="1100" dirty="0">
                          <a:solidFill>
                            <a:schemeClr val="tx1"/>
                          </a:solidFill>
                          <a:latin typeface="Times New Roman" panose="02020603050405020304" pitchFamily="18" charset="0"/>
                          <a:cs typeface="Times New Roman" panose="02020603050405020304" pitchFamily="18" charset="0"/>
                        </a:rPr>
                        <a:t>2020</a:t>
                      </a:r>
                    </a:p>
                  </a:txBody>
                  <a:tcPr marL="84405" marR="84405"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endParaRPr lang="ru-RU" sz="1100" dirty="0">
                        <a:solidFill>
                          <a:schemeClr val="tx1"/>
                        </a:solidFill>
                        <a:latin typeface="Times New Roman" panose="02020603050405020304" pitchFamily="18" charset="0"/>
                        <a:cs typeface="Times New Roman" panose="02020603050405020304" pitchFamily="18" charset="0"/>
                      </a:endParaRPr>
                    </a:p>
                    <a:p>
                      <a:pPr marL="0" marR="0" indent="0" algn="ctr" defTabSz="91429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anose="02020603050405020304" pitchFamily="18" charset="0"/>
                          <a:cs typeface="Times New Roman" panose="02020603050405020304" pitchFamily="18" charset="0"/>
                        </a:rPr>
                        <a:t>Факт 2020</a:t>
                      </a:r>
                    </a:p>
                    <a:p>
                      <a:pPr algn="ctr"/>
                      <a:endParaRPr lang="ru-RU" sz="1100" dirty="0">
                        <a:solidFill>
                          <a:schemeClr val="tx1"/>
                        </a:solidFill>
                        <a:latin typeface="Times New Roman" panose="02020603050405020304" pitchFamily="18" charset="0"/>
                        <a:cs typeface="Times New Roman" panose="02020603050405020304" pitchFamily="18" charset="0"/>
                      </a:endParaRPr>
                    </a:p>
                  </a:txBody>
                  <a:tcPr marL="84405" marR="84405" marT="45710" marB="4571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Отклонение первоначального плана 2020/ факта 2020, (+,-)</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anose="02020603050405020304" pitchFamily="18" charset="0"/>
                          <a:cs typeface="Times New Roman" panose="02020603050405020304" pitchFamily="18" charset="0"/>
                        </a:rPr>
                        <a:t>Темп роста 2020 к 2019,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anose="02020603050405020304" pitchFamily="18" charset="0"/>
                          <a:cs typeface="Times New Roman" panose="02020603050405020304" pitchFamily="18" charset="0"/>
                        </a:rPr>
                        <a:t>%</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anose="02020603050405020304" pitchFamily="18" charset="0"/>
                          <a:cs typeface="Times New Roman" panose="02020603050405020304" pitchFamily="18" charset="0"/>
                        </a:rPr>
                        <a:t>% исполнения</a:t>
                      </a:r>
                      <a:r>
                        <a:rPr lang="ru-RU" sz="1100" baseline="0" dirty="0">
                          <a:solidFill>
                            <a:schemeClr val="tx1"/>
                          </a:solidFill>
                          <a:latin typeface="Times New Roman" panose="02020603050405020304" pitchFamily="18" charset="0"/>
                          <a:cs typeface="Times New Roman" panose="02020603050405020304" pitchFamily="18" charset="0"/>
                        </a:rPr>
                        <a:t> факта от первоначального плана 2020</a:t>
                      </a:r>
                      <a:endParaRPr lang="ru-RU" sz="1100" dirty="0">
                        <a:solidFill>
                          <a:schemeClr val="tx1"/>
                        </a:solidFill>
                        <a:latin typeface="Times New Roman" panose="02020603050405020304" pitchFamily="18" charset="0"/>
                        <a:cs typeface="Times New Roman" panose="02020603050405020304" pitchFamily="18" charset="0"/>
                      </a:endParaRP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497468">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Налог на доходы физических лиц</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555 577</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607 294</a:t>
                      </a:r>
                    </a:p>
                  </a:txBody>
                  <a:tcPr marL="84405" marR="84405" marT="45710" marB="4571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590 181</a:t>
                      </a:r>
                    </a:p>
                  </a:txBody>
                  <a:tcPr marL="84405" marR="84405"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738 979</a:t>
                      </a:r>
                    </a:p>
                  </a:txBody>
                  <a:tcPr marL="84405" marR="84405"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768 071</a:t>
                      </a:r>
                    </a:p>
                  </a:txBody>
                  <a:tcPr marL="84405" marR="84405" marT="45710" marB="4571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+ 177 890</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126,5</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130,1</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259053">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Акцизы</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31 557</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36 434</a:t>
                      </a:r>
                    </a:p>
                  </a:txBody>
                  <a:tcPr marL="84405" marR="84405" marT="45710" marB="4571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39 513</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39 513</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35 715</a:t>
                      </a:r>
                    </a:p>
                  </a:txBody>
                  <a:tcPr marL="84405" marR="84405" marT="45710" marB="4571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a:t>
                      </a:r>
                      <a:r>
                        <a:rPr lang="ru-RU" sz="1100" baseline="0" dirty="0">
                          <a:solidFill>
                            <a:schemeClr val="tx1"/>
                          </a:solidFill>
                          <a:latin typeface="Times New Roman" panose="02020603050405020304" pitchFamily="18" charset="0"/>
                          <a:cs typeface="Times New Roman" panose="02020603050405020304" pitchFamily="18" charset="0"/>
                        </a:rPr>
                        <a:t> 798</a:t>
                      </a:r>
                      <a:endParaRPr lang="ru-RU" sz="1100" dirty="0">
                        <a:solidFill>
                          <a:schemeClr val="tx1"/>
                        </a:solidFill>
                        <a:latin typeface="Times New Roman" panose="02020603050405020304" pitchFamily="18" charset="0"/>
                        <a:cs typeface="Times New Roman" panose="02020603050405020304" pitchFamily="18" charset="0"/>
                      </a:endParaRP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98,0</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90,4</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259053">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ЕНВД, патент</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28 784</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30 117</a:t>
                      </a:r>
                    </a:p>
                  </a:txBody>
                  <a:tcPr marL="84405" marR="84405" marT="45710" marB="4571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29 299</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29 299</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27 081</a:t>
                      </a:r>
                    </a:p>
                  </a:txBody>
                  <a:tcPr marL="84405" marR="84405" marT="45710" marB="4571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-2</a:t>
                      </a:r>
                      <a:r>
                        <a:rPr lang="ru-RU" sz="1100" baseline="0" dirty="0">
                          <a:solidFill>
                            <a:schemeClr val="tx1"/>
                          </a:solidFill>
                          <a:latin typeface="Times New Roman" panose="02020603050405020304" pitchFamily="18" charset="0"/>
                          <a:cs typeface="Times New Roman" panose="02020603050405020304" pitchFamily="18" charset="0"/>
                        </a:rPr>
                        <a:t> 218</a:t>
                      </a:r>
                      <a:endParaRPr lang="ru-RU" sz="1100" dirty="0">
                        <a:solidFill>
                          <a:schemeClr val="tx1"/>
                        </a:solidFill>
                        <a:latin typeface="Times New Roman" panose="02020603050405020304" pitchFamily="18" charset="0"/>
                        <a:cs typeface="Times New Roman" panose="02020603050405020304" pitchFamily="18" charset="0"/>
                      </a:endParaRP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89,9</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92,4</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259053">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ЕСХН</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1 639</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6 398</a:t>
                      </a:r>
                    </a:p>
                  </a:txBody>
                  <a:tcPr marL="84405" marR="84405" marT="45710" marB="4571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6 638</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6 405</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6</a:t>
                      </a:r>
                      <a:r>
                        <a:rPr lang="ru-RU" sz="1100" baseline="0" dirty="0">
                          <a:solidFill>
                            <a:schemeClr val="tx1"/>
                          </a:solidFill>
                          <a:latin typeface="Times New Roman" panose="02020603050405020304" pitchFamily="18" charset="0"/>
                          <a:cs typeface="Times New Roman" panose="02020603050405020304" pitchFamily="18" charset="0"/>
                        </a:rPr>
                        <a:t> 725</a:t>
                      </a:r>
                      <a:endParaRPr lang="ru-RU" sz="1100" dirty="0">
                        <a:solidFill>
                          <a:schemeClr val="tx1"/>
                        </a:solidFill>
                        <a:latin typeface="Times New Roman" panose="02020603050405020304" pitchFamily="18" charset="0"/>
                        <a:cs typeface="Times New Roman" panose="02020603050405020304" pitchFamily="18" charset="0"/>
                      </a:endParaRPr>
                    </a:p>
                  </a:txBody>
                  <a:tcPr marL="84405" marR="84405" marT="45710" marB="4571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+87</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105,1</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101,3</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594318">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Налог на имущество физических лиц</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44 412</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46 762</a:t>
                      </a:r>
                    </a:p>
                  </a:txBody>
                  <a:tcPr marL="84405" marR="84405" marT="45710" marB="4571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46 189</a:t>
                      </a:r>
                    </a:p>
                  </a:txBody>
                  <a:tcPr marL="84405" marR="84405"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46 189</a:t>
                      </a:r>
                    </a:p>
                  </a:txBody>
                  <a:tcPr marL="84405" marR="84405"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46 839</a:t>
                      </a:r>
                    </a:p>
                  </a:txBody>
                  <a:tcPr marL="84405" marR="84405" marT="45710" marB="4571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+650</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100,2</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101,4</a:t>
                      </a:r>
                    </a:p>
                  </a:txBody>
                  <a:tcPr marL="84405" marR="84405" marT="45710" marB="4571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357159">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Земельный налог</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137 036</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144 850</a:t>
                      </a:r>
                    </a:p>
                  </a:txBody>
                  <a:tcPr marL="84405" marR="84405" marT="45710" marB="4571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149 365</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160 365</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167 918</a:t>
                      </a:r>
                    </a:p>
                  </a:txBody>
                  <a:tcPr marL="84405" marR="84405" marT="45710" marB="4571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+18</a:t>
                      </a:r>
                      <a:r>
                        <a:rPr lang="ru-RU" sz="1100" baseline="0" dirty="0">
                          <a:solidFill>
                            <a:schemeClr val="tx1"/>
                          </a:solidFill>
                          <a:latin typeface="Times New Roman" panose="02020603050405020304" pitchFamily="18" charset="0"/>
                          <a:cs typeface="Times New Roman" panose="02020603050405020304" pitchFamily="18" charset="0"/>
                        </a:rPr>
                        <a:t> 553</a:t>
                      </a:r>
                      <a:endParaRPr lang="ru-RU" sz="1100" dirty="0">
                        <a:solidFill>
                          <a:schemeClr val="tx1"/>
                        </a:solidFill>
                        <a:latin typeface="Times New Roman" panose="02020603050405020304" pitchFamily="18" charset="0"/>
                        <a:cs typeface="Times New Roman" panose="02020603050405020304" pitchFamily="18" charset="0"/>
                      </a:endParaRP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115,9</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112,4</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259053">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Госпошлина</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18 028</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8 888</a:t>
                      </a:r>
                    </a:p>
                  </a:txBody>
                  <a:tcPr marL="84405" marR="84405" marT="45710" marB="4571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8 566</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8 566</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9 921</a:t>
                      </a:r>
                    </a:p>
                  </a:txBody>
                  <a:tcPr marL="84405" marR="84405" marT="45710" marB="4571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dirty="0">
                          <a:solidFill>
                            <a:schemeClr val="tx1"/>
                          </a:solidFill>
                          <a:latin typeface="Times New Roman" panose="02020603050405020304" pitchFamily="18" charset="0"/>
                          <a:cs typeface="Times New Roman" panose="02020603050405020304" pitchFamily="18" charset="0"/>
                        </a:rPr>
                        <a:t>+1 355</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111,6</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115,8</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357159">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ИТОГО</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817 033</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880 743</a:t>
                      </a:r>
                    </a:p>
                  </a:txBody>
                  <a:tcPr marL="84405" marR="84405" marT="45710" marB="4571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869 751</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1 029 316</a:t>
                      </a:r>
                    </a:p>
                  </a:txBody>
                  <a:tcPr marL="84405" marR="84405"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1 062 270</a:t>
                      </a:r>
                    </a:p>
                  </a:txBody>
                  <a:tcPr marL="84405" marR="84405" marT="45710" marB="4571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+192 519</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120,6</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100" b="1" dirty="0">
                          <a:solidFill>
                            <a:schemeClr val="tx1"/>
                          </a:solidFill>
                          <a:latin typeface="Times New Roman" panose="02020603050405020304" pitchFamily="18" charset="0"/>
                          <a:cs typeface="Times New Roman" panose="02020603050405020304" pitchFamily="18" charset="0"/>
                        </a:rPr>
                        <a:t>122,1</a:t>
                      </a:r>
                    </a:p>
                  </a:txBody>
                  <a:tcPr marL="84405" marR="84405" marT="45710" marB="4571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xmlns="" id="{B341C7FB-CD61-4E37-B802-4E5523805742}"/>
              </a:ext>
            </a:extLst>
          </p:cNvPr>
          <p:cNvSpPr>
            <a:spLocks noGrp="1"/>
          </p:cNvSpPr>
          <p:nvPr>
            <p:ph type="title"/>
          </p:nvPr>
        </p:nvSpPr>
        <p:spPr>
          <a:xfrm>
            <a:off x="730250" y="136525"/>
            <a:ext cx="7683500" cy="477838"/>
          </a:xfrm>
        </p:spPr>
        <p:txBody>
          <a:bodyPr/>
          <a:lstStyle/>
          <a:p>
            <a:pPr algn="ctr" eaLnBrk="1" hangingPunct="1"/>
            <a:r>
              <a:rPr lang="ru-RU" altLang="ru-RU" sz="2000" b="1">
                <a:latin typeface="Times New Roman" panose="02020603050405020304" pitchFamily="18" charset="0"/>
                <a:cs typeface="Times New Roman" panose="02020603050405020304" pitchFamily="18" charset="0"/>
              </a:rPr>
              <a:t>Крупные плательщики налоговых доходов бюджета</a:t>
            </a:r>
          </a:p>
        </p:txBody>
      </p:sp>
      <p:pic>
        <p:nvPicPr>
          <p:cNvPr id="12291" name="Объект 3">
            <a:extLst>
              <a:ext uri="{FF2B5EF4-FFF2-40B4-BE49-F238E27FC236}">
                <a16:creationId xmlns:a16="http://schemas.microsoft.com/office/drawing/2014/main" xmlns="" id="{1C1C29B1-1200-452F-B3B1-060AF988F9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13500" y="4960938"/>
            <a:ext cx="2554288" cy="1292225"/>
          </a:xfrm>
        </p:spPr>
      </p:pic>
      <p:pic>
        <p:nvPicPr>
          <p:cNvPr id="12292" name="Рисунок 4">
            <a:extLst>
              <a:ext uri="{FF2B5EF4-FFF2-40B4-BE49-F238E27FC236}">
                <a16:creationId xmlns:a16="http://schemas.microsoft.com/office/drawing/2014/main" xmlns="" id="{3C0A4986-B17F-4251-89B2-5EBF1C45E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887663"/>
            <a:ext cx="23844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5">
            <a:extLst>
              <a:ext uri="{FF2B5EF4-FFF2-40B4-BE49-F238E27FC236}">
                <a16:creationId xmlns:a16="http://schemas.microsoft.com/office/drawing/2014/main" xmlns="" id="{6792AB1F-4CF4-42FE-9D52-6E2D18003B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6650" y="604838"/>
            <a:ext cx="272415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6">
            <a:extLst>
              <a:ext uri="{FF2B5EF4-FFF2-40B4-BE49-F238E27FC236}">
                <a16:creationId xmlns:a16="http://schemas.microsoft.com/office/drawing/2014/main" xmlns="" id="{54B3D44D-62C2-4996-B5B1-700478507E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038" y="5099050"/>
            <a:ext cx="23844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a:extLst>
              <a:ext uri="{FF2B5EF4-FFF2-40B4-BE49-F238E27FC236}">
                <a16:creationId xmlns:a16="http://schemas.microsoft.com/office/drawing/2014/main" xmlns="" id="{934E0177-62E3-4637-97D6-F7542896A1AD}"/>
              </a:ext>
            </a:extLst>
          </p:cNvPr>
          <p:cNvGraphicFramePr>
            <a:graphicFrameLocks noGrp="1"/>
          </p:cNvGraphicFramePr>
          <p:nvPr/>
        </p:nvGraphicFramePr>
        <p:xfrm>
          <a:off x="2987675" y="604838"/>
          <a:ext cx="3228975" cy="6081709"/>
        </p:xfrm>
        <a:graphic>
          <a:graphicData uri="http://schemas.openxmlformats.org/drawingml/2006/table">
            <a:tbl>
              <a:tblPr>
                <a:tableStyleId>{5C22544A-7EE6-4342-B048-85BDC9FD1C3A}</a:tableStyleId>
              </a:tblPr>
              <a:tblGrid>
                <a:gridCol w="3228975">
                  <a:extLst>
                    <a:ext uri="{9D8B030D-6E8A-4147-A177-3AD203B41FA5}">
                      <a16:colId xmlns:a16="http://schemas.microsoft.com/office/drawing/2014/main" xmlns="" val="20000"/>
                    </a:ext>
                  </a:extLst>
                </a:gridCol>
              </a:tblGrid>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БФС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0"/>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Завод Премиксов № 1 ЗАО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1"/>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Тамбовский бекон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2"/>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Белянка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3"/>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БЗС Монокристалл ООО </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4"/>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РусАгро</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-Инвест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5"/>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РАДОМ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6"/>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Шебекинский</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машзавод НАО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7"/>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Русхол</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АО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8"/>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Гофротара</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09"/>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Лариса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0"/>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Шебекинская</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индустриальная химия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1"/>
                  </a:ext>
                </a:extLst>
              </a:tr>
              <a:tr h="196509">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МК Зеленая долина 2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2"/>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Агроакадемия</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3"/>
                  </a:ext>
                </a:extLst>
              </a:tr>
              <a:tr h="196478">
                <a:tc>
                  <a:txBody>
                    <a:bodyPr/>
                    <a:lstStyle/>
                    <a:p>
                      <a:pPr algn="ctr" fontAlgn="b"/>
                      <a:r>
                        <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ТЕКНОФИД</a:t>
                      </a:r>
                      <a:r>
                        <a:rPr lang="ru-RU" sz="1200" b="1" i="0" u="none" strike="noStrike" baseline="0" dirty="0">
                          <a:solidFill>
                            <a:schemeClr val="accent6">
                              <a:lumMod val="50000"/>
                            </a:schemeClr>
                          </a:solidFill>
                          <a:effectLst/>
                          <a:latin typeface="Times New Roman" panose="02020603050405020304" pitchFamily="18" charset="0"/>
                          <a:cs typeface="Times New Roman" panose="02020603050405020304" pitchFamily="18" charset="0"/>
                        </a:rPr>
                        <a:t>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4"/>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Лимкорм</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5"/>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Макаронно-кондитерское производство ПАО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6"/>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Бондюэль</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 Белгород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7"/>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ПРОМЗАПЧАСТЬ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8"/>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НИВА   СПК</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19"/>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Н-Заря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0"/>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НТЦ БИО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1"/>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Аллнекс</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Белгород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2"/>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Победа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3"/>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Шебекинская</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свинина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4"/>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Белгородский  завод ЖБИ и труб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5"/>
                  </a:ext>
                </a:extLst>
              </a:tr>
              <a:tr h="196478">
                <a:tc>
                  <a:txBody>
                    <a:bodyPr/>
                    <a:lstStyle/>
                    <a:p>
                      <a:pPr algn="ctr" fontAlgn="b"/>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Восход ЗАО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6"/>
                  </a:ext>
                </a:extLst>
              </a:tr>
              <a:tr h="196478">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СтройЭнергоВентиляция</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ООО</a:t>
                      </a:r>
                      <a:endPar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3306" marR="3306" marT="4406" marB="0" anchor="b">
                    <a:noFill/>
                  </a:tcPr>
                </a:tc>
                <a:extLst>
                  <a:ext uri="{0D108BD9-81ED-4DB2-BD59-A6C34878D82A}">
                    <a16:rowId xmlns:a16="http://schemas.microsoft.com/office/drawing/2014/main" xmlns="" val="10027"/>
                  </a:ext>
                </a:extLst>
              </a:tr>
              <a:tr h="580294">
                <a:tc>
                  <a:txBody>
                    <a:bodyPr/>
                    <a:lstStyle/>
                    <a:p>
                      <a:pPr algn="ctr" fontAlgn="b"/>
                      <a:r>
                        <a:rPr lang="ru-RU" sz="1200" b="1"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Шебекинский</a:t>
                      </a:r>
                      <a:r>
                        <a:rPr lang="ru-RU" sz="1200" b="1"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маслодельный завод ОАО</a:t>
                      </a:r>
                    </a:p>
                    <a:p>
                      <a:pPr algn="ctr" fontAlgn="b"/>
                      <a:r>
                        <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Ваш Хлеб ООО</a:t>
                      </a:r>
                    </a:p>
                    <a:p>
                      <a:pPr algn="ctr" fontAlgn="b"/>
                      <a:r>
                        <a:rPr lang="ru-RU" sz="1200" b="1" i="0" u="none" strike="noStrike" dirty="0" err="1">
                          <a:solidFill>
                            <a:schemeClr val="accent6">
                              <a:lumMod val="50000"/>
                            </a:schemeClr>
                          </a:solidFill>
                          <a:effectLst/>
                          <a:latin typeface="Times New Roman" panose="02020603050405020304" pitchFamily="18" charset="0"/>
                          <a:cs typeface="Times New Roman" panose="02020603050405020304" pitchFamily="18" charset="0"/>
                        </a:rPr>
                        <a:t>Химтекс</a:t>
                      </a:r>
                      <a:r>
                        <a:rPr lang="ru-RU" sz="1200" b="1" i="0" u="none" strike="noStrike" dirty="0">
                          <a:solidFill>
                            <a:schemeClr val="accent6">
                              <a:lumMod val="50000"/>
                            </a:schemeClr>
                          </a:solidFill>
                          <a:effectLst/>
                          <a:latin typeface="Times New Roman" panose="02020603050405020304" pitchFamily="18" charset="0"/>
                          <a:cs typeface="Times New Roman" panose="02020603050405020304" pitchFamily="18" charset="0"/>
                        </a:rPr>
                        <a:t> ПКФ ООО</a:t>
                      </a:r>
                    </a:p>
                  </a:txBody>
                  <a:tcPr marL="3306" marR="3306" marT="4406" marB="0" anchor="b">
                    <a:noFill/>
                  </a:tcPr>
                </a:tc>
                <a:extLst>
                  <a:ext uri="{0D108BD9-81ED-4DB2-BD59-A6C34878D82A}">
                    <a16:rowId xmlns:a16="http://schemas.microsoft.com/office/drawing/2014/main" xmlns="" val="10028"/>
                  </a:ext>
                </a:extLst>
              </a:tr>
            </a:tbl>
          </a:graphicData>
        </a:graphic>
      </p:graphicFrame>
      <p:pic>
        <p:nvPicPr>
          <p:cNvPr id="12357" name="Рисунок 9">
            <a:extLst>
              <a:ext uri="{FF2B5EF4-FFF2-40B4-BE49-F238E27FC236}">
                <a16:creationId xmlns:a16="http://schemas.microsoft.com/office/drawing/2014/main" xmlns="" id="{69D921B6-B03F-41CC-B3B8-89E6B5466D8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263" y="703263"/>
            <a:ext cx="23622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8" name="Рисунок 11">
            <a:extLst>
              <a:ext uri="{FF2B5EF4-FFF2-40B4-BE49-F238E27FC236}">
                <a16:creationId xmlns:a16="http://schemas.microsoft.com/office/drawing/2014/main" xmlns="" id="{8811804B-E99D-4519-A75A-3F9EC3B3FE5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23013" y="2606675"/>
            <a:ext cx="25558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9" name="TextBox 10">
            <a:extLst>
              <a:ext uri="{FF2B5EF4-FFF2-40B4-BE49-F238E27FC236}">
                <a16:creationId xmlns:a16="http://schemas.microsoft.com/office/drawing/2014/main" xmlns="" id="{8C5A2667-E8CE-4C49-9BD3-DD280FA59E4C}"/>
              </a:ext>
            </a:extLst>
          </p:cNvPr>
          <p:cNvSpPr txBox="1">
            <a:spLocks noChangeArrowheads="1"/>
          </p:cNvSpPr>
          <p:nvPr/>
        </p:nvSpPr>
        <p:spPr bwMode="auto">
          <a:xfrm>
            <a:off x="8328025" y="65088"/>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6</a:t>
            </a:r>
          </a:p>
        </p:txBody>
      </p:sp>
      <p:pic>
        <p:nvPicPr>
          <p:cNvPr id="11" name="Рисунок 10">
            <a:extLst>
              <a:ext uri="{FF2B5EF4-FFF2-40B4-BE49-F238E27FC236}">
                <a16:creationId xmlns:a16="http://schemas.microsoft.com/office/drawing/2014/main" xmlns="" id="{F9920BEF-E8B2-4300-A8B1-0E0FA8C045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xmlns="" id="{0F7C2214-E4A2-4506-B89D-AF0FD608DF3C}"/>
              </a:ext>
            </a:extLst>
          </p:cNvPr>
          <p:cNvSpPr>
            <a:spLocks noGrp="1"/>
          </p:cNvSpPr>
          <p:nvPr>
            <p:ph type="title"/>
          </p:nvPr>
        </p:nvSpPr>
        <p:spPr>
          <a:xfrm>
            <a:off x="900113" y="192088"/>
            <a:ext cx="7286625" cy="682625"/>
          </a:xfrm>
        </p:spPr>
        <p:txBody>
          <a:bodyPr/>
          <a:lstStyle/>
          <a:p>
            <a:pPr algn="ctr" eaLnBrk="1" hangingPunct="1"/>
            <a:r>
              <a:rPr lang="ru-RU" altLang="ru-RU" sz="2000" b="1">
                <a:latin typeface="Times New Roman" panose="02020603050405020304" pitchFamily="18" charset="0"/>
                <a:cs typeface="Times New Roman" panose="02020603050405020304" pitchFamily="18" charset="0"/>
              </a:rPr>
              <a:t>Поступления НДФЛ по категориям плательщиков </a:t>
            </a:r>
          </a:p>
        </p:txBody>
      </p:sp>
      <p:sp>
        <p:nvSpPr>
          <p:cNvPr id="13315" name="TextBox 4">
            <a:extLst>
              <a:ext uri="{FF2B5EF4-FFF2-40B4-BE49-F238E27FC236}">
                <a16:creationId xmlns:a16="http://schemas.microsoft.com/office/drawing/2014/main" xmlns="" id="{1F7C4EDB-9E4C-4E6F-B113-8B985BE91A1D}"/>
              </a:ext>
            </a:extLst>
          </p:cNvPr>
          <p:cNvSpPr txBox="1">
            <a:spLocks noChangeArrowheads="1"/>
          </p:cNvSpPr>
          <p:nvPr/>
        </p:nvSpPr>
        <p:spPr bwMode="auto">
          <a:xfrm>
            <a:off x="8172450" y="130175"/>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7</a:t>
            </a:r>
          </a:p>
        </p:txBody>
      </p:sp>
      <p:graphicFrame>
        <p:nvGraphicFramePr>
          <p:cNvPr id="13316" name="Диаграмма 5">
            <a:extLst>
              <a:ext uri="{FF2B5EF4-FFF2-40B4-BE49-F238E27FC236}">
                <a16:creationId xmlns:a16="http://schemas.microsoft.com/office/drawing/2014/main" xmlns="" id="{B6937D78-1E75-40C9-A495-E7BC261567CB}"/>
              </a:ext>
            </a:extLst>
          </p:cNvPr>
          <p:cNvGraphicFramePr>
            <a:graphicFrameLocks/>
          </p:cNvGraphicFramePr>
          <p:nvPr/>
        </p:nvGraphicFramePr>
        <p:xfrm>
          <a:off x="79375" y="720725"/>
          <a:ext cx="8912225" cy="6137275"/>
        </p:xfrm>
        <a:graphic>
          <a:graphicData uri="http://schemas.openxmlformats.org/presentationml/2006/ole">
            <mc:AlternateContent xmlns:mc="http://schemas.openxmlformats.org/markup-compatibility/2006">
              <mc:Choice xmlns:v="urn:schemas-microsoft-com:vml" Requires="v">
                <p:oleObj spid="_x0000_s5123" r:id="rId3" imgW="8913124" imgH="6139204" progId="Excel.Chart.8">
                  <p:embed/>
                </p:oleObj>
              </mc:Choice>
              <mc:Fallback>
                <p:oleObj r:id="rId3" imgW="8913124" imgH="6139204" progId="Excel.Chart.8">
                  <p:embed/>
                  <p:pic>
                    <p:nvPicPr>
                      <p:cNvPr id="13316" name="Диаграмма 5">
                        <a:extLst>
                          <a:ext uri="{FF2B5EF4-FFF2-40B4-BE49-F238E27FC236}">
                            <a16:creationId xmlns:a16="http://schemas.microsoft.com/office/drawing/2014/main" xmlns="" id="{B6937D78-1E75-40C9-A495-E7BC261567C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720725"/>
                        <a:ext cx="8912225"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TextBox 1">
            <a:extLst>
              <a:ext uri="{FF2B5EF4-FFF2-40B4-BE49-F238E27FC236}">
                <a16:creationId xmlns:a16="http://schemas.microsoft.com/office/drawing/2014/main" xmlns="" id="{AA8A8F73-C754-4AD3-AAC1-DF51BED26561}"/>
              </a:ext>
            </a:extLst>
          </p:cNvPr>
          <p:cNvSpPr txBox="1">
            <a:spLocks noChangeArrowheads="1"/>
          </p:cNvSpPr>
          <p:nvPr/>
        </p:nvSpPr>
        <p:spPr bwMode="auto">
          <a:xfrm>
            <a:off x="8521700" y="455613"/>
            <a:ext cx="339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xmlns="" id="{0327AA4B-80BF-424D-BB4A-F2D5ECCAC1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xmlns="" id="{EE3D359E-B3C6-489C-85B1-342AC9986E32}"/>
              </a:ext>
            </a:extLst>
          </p:cNvPr>
          <p:cNvSpPr>
            <a:spLocks noGrp="1"/>
          </p:cNvSpPr>
          <p:nvPr>
            <p:ph type="title"/>
          </p:nvPr>
        </p:nvSpPr>
        <p:spPr>
          <a:xfrm>
            <a:off x="687388" y="-107950"/>
            <a:ext cx="7921625" cy="539750"/>
          </a:xfrm>
        </p:spPr>
        <p:txBody>
          <a:bodyPr/>
          <a:lstStyle/>
          <a:p>
            <a:pPr algn="ctr" eaLnBrk="1" hangingPunct="1"/>
            <a:r>
              <a:rPr lang="ru-RU" altLang="ru-RU" sz="2000" b="1">
                <a:latin typeface="Times New Roman" panose="02020603050405020304" pitchFamily="18" charset="0"/>
                <a:cs typeface="Times New Roman" panose="02020603050405020304" pitchFamily="18" charset="0"/>
              </a:rPr>
              <a:t>Динамика неналоговых доходов местного бюджета 2018-2020 гг. </a:t>
            </a:r>
          </a:p>
        </p:txBody>
      </p:sp>
      <p:sp>
        <p:nvSpPr>
          <p:cNvPr id="14339" name="TextBox 13">
            <a:extLst>
              <a:ext uri="{FF2B5EF4-FFF2-40B4-BE49-F238E27FC236}">
                <a16:creationId xmlns:a16="http://schemas.microsoft.com/office/drawing/2014/main" xmlns="" id="{C90BD069-1CE9-4960-B802-A6A18C6CE61A}"/>
              </a:ext>
            </a:extLst>
          </p:cNvPr>
          <p:cNvSpPr txBox="1">
            <a:spLocks noChangeArrowheads="1"/>
          </p:cNvSpPr>
          <p:nvPr/>
        </p:nvSpPr>
        <p:spPr bwMode="auto">
          <a:xfrm>
            <a:off x="8328025" y="-47625"/>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8</a:t>
            </a:r>
          </a:p>
        </p:txBody>
      </p:sp>
      <p:graphicFrame>
        <p:nvGraphicFramePr>
          <p:cNvPr id="8" name="Таблица 7">
            <a:extLst>
              <a:ext uri="{FF2B5EF4-FFF2-40B4-BE49-F238E27FC236}">
                <a16:creationId xmlns:a16="http://schemas.microsoft.com/office/drawing/2014/main" xmlns="" id="{37C5B666-0EF5-4B9C-9280-0D68D3FC8CFC}"/>
              </a:ext>
            </a:extLst>
          </p:cNvPr>
          <p:cNvGraphicFramePr>
            <a:graphicFrameLocks noGrp="1"/>
          </p:cNvGraphicFramePr>
          <p:nvPr/>
        </p:nvGraphicFramePr>
        <p:xfrm>
          <a:off x="0" y="3063875"/>
          <a:ext cx="9144001" cy="3794125"/>
        </p:xfrm>
        <a:graphic>
          <a:graphicData uri="http://schemas.openxmlformats.org/drawingml/2006/table">
            <a:tbl>
              <a:tblPr firstRow="1" bandRow="1">
                <a:tableStyleId>{69012ECD-51FC-41F1-AA8D-1B2483CD663E}</a:tableStyleId>
              </a:tblPr>
              <a:tblGrid>
                <a:gridCol w="1228573">
                  <a:extLst>
                    <a:ext uri="{9D8B030D-6E8A-4147-A177-3AD203B41FA5}">
                      <a16:colId xmlns:a16="http://schemas.microsoft.com/office/drawing/2014/main" xmlns="" val="20000"/>
                    </a:ext>
                  </a:extLst>
                </a:gridCol>
                <a:gridCol w="803547">
                  <a:extLst>
                    <a:ext uri="{9D8B030D-6E8A-4147-A177-3AD203B41FA5}">
                      <a16:colId xmlns:a16="http://schemas.microsoft.com/office/drawing/2014/main" xmlns="" val="20001"/>
                    </a:ext>
                  </a:extLst>
                </a:gridCol>
                <a:gridCol w="915452">
                  <a:extLst>
                    <a:ext uri="{9D8B030D-6E8A-4147-A177-3AD203B41FA5}">
                      <a16:colId xmlns:a16="http://schemas.microsoft.com/office/drawing/2014/main" xmlns="" val="20002"/>
                    </a:ext>
                  </a:extLst>
                </a:gridCol>
                <a:gridCol w="1146668">
                  <a:extLst>
                    <a:ext uri="{9D8B030D-6E8A-4147-A177-3AD203B41FA5}">
                      <a16:colId xmlns:a16="http://schemas.microsoft.com/office/drawing/2014/main" xmlns="" val="20003"/>
                    </a:ext>
                  </a:extLst>
                </a:gridCol>
                <a:gridCol w="1310477">
                  <a:extLst>
                    <a:ext uri="{9D8B030D-6E8A-4147-A177-3AD203B41FA5}">
                      <a16:colId xmlns:a16="http://schemas.microsoft.com/office/drawing/2014/main" xmlns="" val="20004"/>
                    </a:ext>
                  </a:extLst>
                </a:gridCol>
                <a:gridCol w="704652">
                  <a:extLst>
                    <a:ext uri="{9D8B030D-6E8A-4147-A177-3AD203B41FA5}">
                      <a16:colId xmlns:a16="http://schemas.microsoft.com/office/drawing/2014/main" xmlns="" val="20005"/>
                    </a:ext>
                  </a:extLst>
                </a:gridCol>
                <a:gridCol w="1083366">
                  <a:extLst>
                    <a:ext uri="{9D8B030D-6E8A-4147-A177-3AD203B41FA5}">
                      <a16:colId xmlns:a16="http://schemas.microsoft.com/office/drawing/2014/main" xmlns="" val="20006"/>
                    </a:ext>
                  </a:extLst>
                </a:gridCol>
                <a:gridCol w="888394">
                  <a:extLst>
                    <a:ext uri="{9D8B030D-6E8A-4147-A177-3AD203B41FA5}">
                      <a16:colId xmlns:a16="http://schemas.microsoft.com/office/drawing/2014/main" xmlns="" val="20007"/>
                    </a:ext>
                  </a:extLst>
                </a:gridCol>
                <a:gridCol w="1062872">
                  <a:extLst>
                    <a:ext uri="{9D8B030D-6E8A-4147-A177-3AD203B41FA5}">
                      <a16:colId xmlns:a16="http://schemas.microsoft.com/office/drawing/2014/main" xmlns="" val="20008"/>
                    </a:ext>
                  </a:extLst>
                </a:gridCol>
              </a:tblGrid>
              <a:tr h="1161837">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Доходный источник</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Факт 2018 </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Факт 2019</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Первоначальный план 2020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Уточненный план 2020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Факт 2020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Отклонение факта/ первоначальный план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latin typeface="Times New Roman" panose="02020603050405020304" pitchFamily="18" charset="0"/>
                          <a:cs typeface="Times New Roman" panose="02020603050405020304" pitchFamily="18" charset="0"/>
                        </a:rPr>
                        <a:t>Темп роста 2020 к 2019,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latin typeface="Times New Roman" panose="02020603050405020304" pitchFamily="18" charset="0"/>
                          <a:cs typeface="Times New Roman" panose="02020603050405020304" pitchFamily="18" charset="0"/>
                        </a:rPr>
                        <a:t>%</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 исполнения факта от первоначального плана 2020  </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407406">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Аренда земли</a:t>
                      </a:r>
                    </a:p>
                    <a:p>
                      <a:pPr algn="ctr"/>
                      <a:endParaRPr lang="ru-RU" sz="1000" dirty="0">
                        <a:solidFill>
                          <a:schemeClr val="tx1"/>
                        </a:solidFill>
                        <a:latin typeface="Times New Roman" panose="02020603050405020304" pitchFamily="18" charset="0"/>
                        <a:cs typeface="Times New Roman" panose="02020603050405020304" pitchFamily="18" charset="0"/>
                      </a:endParaRP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64 396</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63 868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59 550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59 550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64 317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+4 767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100,7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108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407405">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Аренда имущества</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5 568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4 653</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3 500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3 500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4 062</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+562</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87,3</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116,1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64134">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Продажа муниципального имущества</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18 839</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7 104</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3 500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10 700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10 521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+7 021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148,1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в разы</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281979">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НВОС</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5 539</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8 406</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9 970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2 573</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2 574</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- 7 396</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30,6</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25,8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281979">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Штрафы</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13 103</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9 091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1 787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3 287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4 748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- 2 961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52,2</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в разы</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07406">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Прочие неналоговые </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10 844</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14 534</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4 461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6 461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8 168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dirty="0">
                          <a:solidFill>
                            <a:schemeClr val="tx1"/>
                          </a:solidFill>
                          <a:latin typeface="Times New Roman" panose="02020603050405020304" pitchFamily="18" charset="0"/>
                          <a:cs typeface="Times New Roman" panose="02020603050405020304" pitchFamily="18" charset="0"/>
                        </a:rPr>
                        <a:t>+ 3 707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56,2</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в разы</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281979">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ИТОГО</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118 289</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107 656</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82 768</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86 071</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94 390</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11 622</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87,7</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000" b="1" dirty="0">
                          <a:solidFill>
                            <a:schemeClr val="tx1"/>
                          </a:solidFill>
                          <a:latin typeface="Times New Roman" panose="02020603050405020304" pitchFamily="18" charset="0"/>
                          <a:cs typeface="Times New Roman" panose="02020603050405020304" pitchFamily="18" charset="0"/>
                        </a:rPr>
                        <a:t>114</a:t>
                      </a:r>
                    </a:p>
                  </a:txBody>
                  <a:tcPr marL="84405" marR="84405" marT="45678" marB="4567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14432" name="TextBox 2">
            <a:extLst>
              <a:ext uri="{FF2B5EF4-FFF2-40B4-BE49-F238E27FC236}">
                <a16:creationId xmlns:a16="http://schemas.microsoft.com/office/drawing/2014/main" xmlns="" id="{21515B9D-C9D5-46B2-BAA7-44B0825F4A50}"/>
              </a:ext>
            </a:extLst>
          </p:cNvPr>
          <p:cNvSpPr txBox="1">
            <a:spLocks noChangeArrowheads="1"/>
          </p:cNvSpPr>
          <p:nvPr/>
        </p:nvSpPr>
        <p:spPr bwMode="auto">
          <a:xfrm>
            <a:off x="8328025" y="2654300"/>
            <a:ext cx="7969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200">
                <a:solidFill>
                  <a:srgbClr val="000000"/>
                </a:solidFill>
                <a:latin typeface="Times New Roman" panose="02020603050405020304" pitchFamily="18" charset="0"/>
                <a:cs typeface="Times New Roman" panose="02020603050405020304" pitchFamily="18" charset="0"/>
              </a:rPr>
              <a:t>тыс. руб.</a:t>
            </a:r>
          </a:p>
        </p:txBody>
      </p:sp>
      <p:graphicFrame>
        <p:nvGraphicFramePr>
          <p:cNvPr id="14433" name="Диаграмма 12">
            <a:extLst>
              <a:ext uri="{FF2B5EF4-FFF2-40B4-BE49-F238E27FC236}">
                <a16:creationId xmlns:a16="http://schemas.microsoft.com/office/drawing/2014/main" xmlns="" id="{6EC54004-7914-434E-8412-48806A4D6C74}"/>
              </a:ext>
            </a:extLst>
          </p:cNvPr>
          <p:cNvGraphicFramePr>
            <a:graphicFrameLocks/>
          </p:cNvGraphicFramePr>
          <p:nvPr/>
        </p:nvGraphicFramePr>
        <p:xfrm>
          <a:off x="958850" y="111125"/>
          <a:ext cx="5141913" cy="2936875"/>
        </p:xfrm>
        <a:graphic>
          <a:graphicData uri="http://schemas.openxmlformats.org/presentationml/2006/ole">
            <mc:AlternateContent xmlns:mc="http://schemas.openxmlformats.org/markup-compatibility/2006">
              <mc:Choice xmlns:v="urn:schemas-microsoft-com:vml" Requires="v">
                <p:oleObj spid="_x0000_s6148" name="Chart" r:id="rId4" imgW="5145470" imgH="2938527" progId="Excel.Chart.8">
                  <p:embed/>
                </p:oleObj>
              </mc:Choice>
              <mc:Fallback>
                <p:oleObj name="Chart" r:id="rId4" imgW="5145470" imgH="2938527" progId="Excel.Chart.8">
                  <p:embed/>
                  <p:pic>
                    <p:nvPicPr>
                      <p:cNvPr id="14433" name="Диаграмма 12">
                        <a:extLst>
                          <a:ext uri="{FF2B5EF4-FFF2-40B4-BE49-F238E27FC236}">
                            <a16:creationId xmlns:a16="http://schemas.microsoft.com/office/drawing/2014/main" xmlns="" id="{6EC54004-7914-434E-8412-48806A4D6C7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 y="111125"/>
                        <a:ext cx="51419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34" name="Диаграмма 13">
            <a:extLst>
              <a:ext uri="{FF2B5EF4-FFF2-40B4-BE49-F238E27FC236}">
                <a16:creationId xmlns:a16="http://schemas.microsoft.com/office/drawing/2014/main" xmlns="" id="{17CEFB68-6ACF-4DFF-AE9E-D35FB66B2FAF}"/>
              </a:ext>
            </a:extLst>
          </p:cNvPr>
          <p:cNvGraphicFramePr>
            <a:graphicFrameLocks/>
          </p:cNvGraphicFramePr>
          <p:nvPr/>
        </p:nvGraphicFramePr>
        <p:xfrm>
          <a:off x="4953000" y="184150"/>
          <a:ext cx="5141913" cy="2935288"/>
        </p:xfrm>
        <a:graphic>
          <a:graphicData uri="http://schemas.openxmlformats.org/presentationml/2006/ole">
            <mc:AlternateContent xmlns:mc="http://schemas.openxmlformats.org/markup-compatibility/2006">
              <mc:Choice xmlns:v="urn:schemas-microsoft-com:vml" Requires="v">
                <p:oleObj spid="_x0000_s6149" name="Chart" r:id="rId6" imgW="5151566" imgH="2938527" progId="Excel.Chart.8">
                  <p:embed/>
                </p:oleObj>
              </mc:Choice>
              <mc:Fallback>
                <p:oleObj name="Chart" r:id="rId6" imgW="5151566" imgH="2938527" progId="Excel.Chart.8">
                  <p:embed/>
                  <p:pic>
                    <p:nvPicPr>
                      <p:cNvPr id="14434" name="Диаграмма 13">
                        <a:extLst>
                          <a:ext uri="{FF2B5EF4-FFF2-40B4-BE49-F238E27FC236}">
                            <a16:creationId xmlns:a16="http://schemas.microsoft.com/office/drawing/2014/main" xmlns="" id="{17CEFB68-6ACF-4DFF-AE9E-D35FB66B2FA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84150"/>
                        <a:ext cx="514191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35" name="TextBox 2">
            <a:extLst>
              <a:ext uri="{FF2B5EF4-FFF2-40B4-BE49-F238E27FC236}">
                <a16:creationId xmlns:a16="http://schemas.microsoft.com/office/drawing/2014/main" xmlns="" id="{2CCB56A9-264B-4BAE-8587-EAB0F6B7C03F}"/>
              </a:ext>
            </a:extLst>
          </p:cNvPr>
          <p:cNvSpPr txBox="1">
            <a:spLocks noChangeArrowheads="1"/>
          </p:cNvSpPr>
          <p:nvPr/>
        </p:nvSpPr>
        <p:spPr bwMode="auto">
          <a:xfrm>
            <a:off x="8318500" y="287338"/>
            <a:ext cx="796925"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200">
                <a:solidFill>
                  <a:srgbClr val="000000"/>
                </a:solidFill>
                <a:latin typeface="Times New Roman" panose="02020603050405020304" pitchFamily="18" charset="0"/>
                <a:cs typeface="Times New Roman" panose="02020603050405020304" pitchFamily="18" charset="0"/>
              </a:rPr>
              <a:t>млн. руб.</a:t>
            </a:r>
          </a:p>
        </p:txBody>
      </p:sp>
      <p:pic>
        <p:nvPicPr>
          <p:cNvPr id="9" name="Рисунок 8">
            <a:extLst>
              <a:ext uri="{FF2B5EF4-FFF2-40B4-BE49-F238E27FC236}">
                <a16:creationId xmlns:a16="http://schemas.microsoft.com/office/drawing/2014/main" xmlns="" id="{F8E0853A-1C43-417D-A7AA-D624B1906B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35C60C75-EE23-4BB4-9FBD-3DD73696F4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
            <a:extLst>
              <a:ext uri="{FF2B5EF4-FFF2-40B4-BE49-F238E27FC236}">
                <a16:creationId xmlns:a16="http://schemas.microsoft.com/office/drawing/2014/main" xmlns="" id="{898B5BC6-6EDE-4A20-B676-3CFA7DEDC662}"/>
              </a:ext>
            </a:extLst>
          </p:cNvPr>
          <p:cNvSpPr txBox="1">
            <a:spLocks noChangeArrowheads="1"/>
          </p:cNvSpPr>
          <p:nvPr/>
        </p:nvSpPr>
        <p:spPr bwMode="auto">
          <a:xfrm>
            <a:off x="3614738" y="1341438"/>
            <a:ext cx="1841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ru-RU" altLang="ru-RU" sz="1900">
              <a:solidFill>
                <a:srgbClr val="000000"/>
              </a:solidFill>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xmlns="" id="{D6EE0A67-773C-4A35-8B2F-043D66498E1E}"/>
              </a:ext>
            </a:extLst>
          </p:cNvPr>
          <p:cNvGraphicFramePr>
            <a:graphicFrameLocks noGrp="1"/>
          </p:cNvGraphicFramePr>
          <p:nvPr/>
        </p:nvGraphicFramePr>
        <p:xfrm>
          <a:off x="1331913" y="425450"/>
          <a:ext cx="2947987" cy="1601788"/>
        </p:xfrm>
        <a:graphic>
          <a:graphicData uri="http://schemas.openxmlformats.org/drawingml/2006/table">
            <a:tbl>
              <a:tblPr>
                <a:tableStyleId>{5C22544A-7EE6-4342-B048-85BDC9FD1C3A}</a:tableStyleId>
              </a:tblPr>
              <a:tblGrid>
                <a:gridCol w="2180003">
                  <a:extLst>
                    <a:ext uri="{9D8B030D-6E8A-4147-A177-3AD203B41FA5}">
                      <a16:colId xmlns:a16="http://schemas.microsoft.com/office/drawing/2014/main" xmlns="" val="20000"/>
                    </a:ext>
                  </a:extLst>
                </a:gridCol>
                <a:gridCol w="767984">
                  <a:extLst>
                    <a:ext uri="{9D8B030D-6E8A-4147-A177-3AD203B41FA5}">
                      <a16:colId xmlns:a16="http://schemas.microsoft.com/office/drawing/2014/main" xmlns="" val="20001"/>
                    </a:ext>
                  </a:extLst>
                </a:gridCol>
              </a:tblGrid>
              <a:tr h="370607">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Наименование</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Кол-во</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0"/>
                  </a:ext>
                </a:extLst>
              </a:tr>
              <a:tr h="373697">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Проведено межведомственных комиссий</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154</a:t>
                      </a: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1"/>
                  </a:ext>
                </a:extLst>
              </a:tr>
              <a:tr h="373697">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Приглашено хозяйствующих субъектов</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5 832</a:t>
                      </a: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2"/>
                  </a:ext>
                </a:extLst>
              </a:tr>
              <a:tr h="483787">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Претензионно-исковая работа  по неналоговым доходам</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192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5" marR="7145" marT="7743"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3"/>
                  </a:ext>
                </a:extLst>
              </a:tr>
            </a:tbl>
          </a:graphicData>
        </a:graphic>
      </p:graphicFrame>
      <p:graphicFrame>
        <p:nvGraphicFramePr>
          <p:cNvPr id="5" name="Таблица 4">
            <a:extLst>
              <a:ext uri="{FF2B5EF4-FFF2-40B4-BE49-F238E27FC236}">
                <a16:creationId xmlns:a16="http://schemas.microsoft.com/office/drawing/2014/main" xmlns="" id="{9D62B4B6-82D6-4B58-93BE-210C7F811EFF}"/>
              </a:ext>
            </a:extLst>
          </p:cNvPr>
          <p:cNvGraphicFramePr>
            <a:graphicFrameLocks noGrp="1"/>
          </p:cNvGraphicFramePr>
          <p:nvPr/>
        </p:nvGraphicFramePr>
        <p:xfrm>
          <a:off x="4633913" y="595313"/>
          <a:ext cx="3563937" cy="1320799"/>
        </p:xfrm>
        <a:graphic>
          <a:graphicData uri="http://schemas.openxmlformats.org/drawingml/2006/table">
            <a:tbl>
              <a:tblPr>
                <a:tableStyleId>{5C22544A-7EE6-4342-B048-85BDC9FD1C3A}</a:tableStyleId>
              </a:tblPr>
              <a:tblGrid>
                <a:gridCol w="2513298">
                  <a:extLst>
                    <a:ext uri="{9D8B030D-6E8A-4147-A177-3AD203B41FA5}">
                      <a16:colId xmlns:a16="http://schemas.microsoft.com/office/drawing/2014/main" xmlns="" val="20000"/>
                    </a:ext>
                  </a:extLst>
                </a:gridCol>
                <a:gridCol w="1050639">
                  <a:extLst>
                    <a:ext uri="{9D8B030D-6E8A-4147-A177-3AD203B41FA5}">
                      <a16:colId xmlns:a16="http://schemas.microsoft.com/office/drawing/2014/main" xmlns="" val="20001"/>
                    </a:ext>
                  </a:extLst>
                </a:gridCol>
              </a:tblGrid>
              <a:tr h="479791">
                <a:tc>
                  <a:txBody>
                    <a:bodyPr/>
                    <a:lstStyle/>
                    <a:p>
                      <a:pPr algn="ctr" fontAlgn="ctr"/>
                      <a:r>
                        <a:rPr lang="ru-RU" sz="1200" b="1" u="none" strike="noStrike" dirty="0">
                          <a:solidFill>
                            <a:schemeClr val="tx1"/>
                          </a:solidFill>
                          <a:effectLst/>
                          <a:latin typeface="Times New Roman" panose="02020603050405020304" pitchFamily="18" charset="0"/>
                          <a:cs typeface="Times New Roman" panose="02020603050405020304" pitchFamily="18" charset="0"/>
                        </a:rPr>
                        <a:t>Наименование</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b="1" u="none" strike="noStrike" dirty="0">
                          <a:solidFill>
                            <a:schemeClr val="tx1"/>
                          </a:solidFill>
                          <a:effectLst/>
                          <a:latin typeface="Times New Roman" panose="02020603050405020304" pitchFamily="18" charset="0"/>
                          <a:cs typeface="Times New Roman" panose="02020603050405020304" pitchFamily="18" charset="0"/>
                        </a:rPr>
                        <a:t>Кол-во</a:t>
                      </a:r>
                      <a:endParaRPr lang="ru-RU"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0"/>
                  </a:ext>
                </a:extLst>
              </a:tr>
              <a:tr h="253090">
                <a:tc>
                  <a:txBody>
                    <a:bodyPr/>
                    <a:lstStyle/>
                    <a:p>
                      <a:pPr algn="ctr" fontAlgn="ctr"/>
                      <a:r>
                        <a:rPr lang="ru-RU" sz="1200" u="none" strike="noStrike" dirty="0">
                          <a:solidFill>
                            <a:schemeClr val="tx1"/>
                          </a:solidFill>
                          <a:effectLst/>
                          <a:latin typeface="Times New Roman" panose="02020603050405020304" pitchFamily="18" charset="0"/>
                          <a:cs typeface="Times New Roman" panose="02020603050405020304" pitchFamily="18" charset="0"/>
                        </a:rPr>
                        <a:t>Выставлено требований</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144" marR="7144" marT="7739"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27 272</a:t>
                      </a:r>
                    </a:p>
                  </a:txBody>
                  <a:tcPr marL="7144" marR="7144" marT="7739"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1"/>
                  </a:ext>
                </a:extLst>
              </a:tr>
              <a:tr h="587918">
                <a:tc>
                  <a:txBody>
                    <a:bodyPr/>
                    <a:lstStyle/>
                    <a:p>
                      <a:pPr algn="ctr"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Направлено решений о взыскании задолженности за счет имущества должников</a:t>
                      </a:r>
                    </a:p>
                  </a:txBody>
                  <a:tcPr marL="7144" marR="7144" marT="7739"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tc>
                  <a:txBody>
                    <a:bodyPr/>
                    <a:lstStyle/>
                    <a:p>
                      <a:pPr algn="ctr"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1 388</a:t>
                      </a:r>
                    </a:p>
                  </a:txBody>
                  <a:tcPr marL="7144" marR="7144" marT="7739" marB="0" anchor="ctr">
                    <a:gradFill>
                      <a:gsLst>
                        <a:gs pos="0">
                          <a:schemeClr val="accent6">
                            <a:lumMod val="20000"/>
                            <a:lumOff val="80000"/>
                            <a:shade val="30000"/>
                            <a:satMod val="115000"/>
                          </a:schemeClr>
                        </a:gs>
                        <a:gs pos="16000">
                          <a:schemeClr val="accent6">
                            <a:lumMod val="20000"/>
                            <a:lumOff val="80000"/>
                            <a:shade val="67500"/>
                            <a:satMod val="115000"/>
                          </a:schemeClr>
                        </a:gs>
                        <a:gs pos="100000">
                          <a:schemeClr val="accent6">
                            <a:lumMod val="20000"/>
                            <a:lumOff val="80000"/>
                            <a:shade val="100000"/>
                            <a:satMod val="115000"/>
                          </a:schemeClr>
                        </a:gs>
                      </a:gsLst>
                      <a:lin ang="18900000" scaled="1"/>
                    </a:gradFill>
                  </a:tcPr>
                </a:tc>
                <a:extLst>
                  <a:ext uri="{0D108BD9-81ED-4DB2-BD59-A6C34878D82A}">
                    <a16:rowId xmlns:a16="http://schemas.microsoft.com/office/drawing/2014/main" xmlns="" val="10002"/>
                  </a:ext>
                </a:extLst>
              </a:tr>
            </a:tbl>
          </a:graphicData>
        </a:graphic>
      </p:graphicFrame>
      <p:sp>
        <p:nvSpPr>
          <p:cNvPr id="16418" name="TextBox 5">
            <a:extLst>
              <a:ext uri="{FF2B5EF4-FFF2-40B4-BE49-F238E27FC236}">
                <a16:creationId xmlns:a16="http://schemas.microsoft.com/office/drawing/2014/main" xmlns="" id="{DE7E4E2B-CAFD-42F5-900C-BC70C499FD09}"/>
              </a:ext>
            </a:extLst>
          </p:cNvPr>
          <p:cNvSpPr txBox="1">
            <a:spLocks noChangeArrowheads="1"/>
          </p:cNvSpPr>
          <p:nvPr/>
        </p:nvSpPr>
        <p:spPr bwMode="auto">
          <a:xfrm>
            <a:off x="0" y="-20638"/>
            <a:ext cx="8713788"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000" b="1">
                <a:solidFill>
                  <a:srgbClr val="000000"/>
                </a:solidFill>
                <a:latin typeface="Times New Roman" panose="02020603050405020304" pitchFamily="18" charset="0"/>
                <a:cs typeface="Times New Roman" panose="02020603050405020304" pitchFamily="18" charset="0"/>
              </a:rPr>
              <a:t>Межведомственное взаимодействие по сокращению недоимки</a:t>
            </a:r>
          </a:p>
        </p:txBody>
      </p:sp>
      <p:graphicFrame>
        <p:nvGraphicFramePr>
          <p:cNvPr id="7" name="Таблица 6">
            <a:extLst>
              <a:ext uri="{FF2B5EF4-FFF2-40B4-BE49-F238E27FC236}">
                <a16:creationId xmlns:a16="http://schemas.microsoft.com/office/drawing/2014/main" xmlns="" id="{80A6DD1C-6805-4E0A-95CB-CFA1C6C175A7}"/>
              </a:ext>
            </a:extLst>
          </p:cNvPr>
          <p:cNvGraphicFramePr>
            <a:graphicFrameLocks noGrp="1"/>
          </p:cNvGraphicFramePr>
          <p:nvPr/>
        </p:nvGraphicFramePr>
        <p:xfrm>
          <a:off x="1252538" y="2209800"/>
          <a:ext cx="6948487" cy="1958978"/>
        </p:xfrm>
        <a:graphic>
          <a:graphicData uri="http://schemas.openxmlformats.org/drawingml/2006/table">
            <a:tbl>
              <a:tblPr>
                <a:tableStyleId>{5C22544A-7EE6-4342-B048-85BDC9FD1C3A}</a:tableStyleId>
              </a:tblPr>
              <a:tblGrid>
                <a:gridCol w="3609408">
                  <a:extLst>
                    <a:ext uri="{9D8B030D-6E8A-4147-A177-3AD203B41FA5}">
                      <a16:colId xmlns:a16="http://schemas.microsoft.com/office/drawing/2014/main" xmlns="" val="20000"/>
                    </a:ext>
                  </a:extLst>
                </a:gridCol>
                <a:gridCol w="818781">
                  <a:extLst>
                    <a:ext uri="{9D8B030D-6E8A-4147-A177-3AD203B41FA5}">
                      <a16:colId xmlns:a16="http://schemas.microsoft.com/office/drawing/2014/main" xmlns="" val="20001"/>
                    </a:ext>
                  </a:extLst>
                </a:gridCol>
                <a:gridCol w="720085">
                  <a:extLst>
                    <a:ext uri="{9D8B030D-6E8A-4147-A177-3AD203B41FA5}">
                      <a16:colId xmlns:a16="http://schemas.microsoft.com/office/drawing/2014/main" xmlns="" val="20002"/>
                    </a:ext>
                  </a:extLst>
                </a:gridCol>
                <a:gridCol w="792094">
                  <a:extLst>
                    <a:ext uri="{9D8B030D-6E8A-4147-A177-3AD203B41FA5}">
                      <a16:colId xmlns:a16="http://schemas.microsoft.com/office/drawing/2014/main" xmlns="" val="20003"/>
                    </a:ext>
                  </a:extLst>
                </a:gridCol>
                <a:gridCol w="1008119">
                  <a:extLst>
                    <a:ext uri="{9D8B030D-6E8A-4147-A177-3AD203B41FA5}">
                      <a16:colId xmlns:a16="http://schemas.microsoft.com/office/drawing/2014/main" xmlns="" val="20004"/>
                    </a:ext>
                  </a:extLst>
                </a:gridCol>
              </a:tblGrid>
              <a:tr h="254251">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Недоимка по источникам  (тыс.руб.)</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01.01.2020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01.</a:t>
                      </a:r>
                      <a:r>
                        <a:rPr lang="en-US" sz="1200" b="1" u="none" strike="noStrike" dirty="0">
                          <a:effectLst/>
                          <a:latin typeface="Times New Roman" panose="02020603050405020304" pitchFamily="18" charset="0"/>
                          <a:cs typeface="Times New Roman" panose="02020603050405020304" pitchFamily="18" charset="0"/>
                        </a:rPr>
                        <a:t>03</a:t>
                      </a:r>
                      <a:r>
                        <a:rPr lang="ru-RU" sz="1200" b="1" u="none" strike="noStrike" dirty="0">
                          <a:effectLst/>
                          <a:latin typeface="Times New Roman" panose="02020603050405020304" pitchFamily="18" charset="0"/>
                          <a:cs typeface="Times New Roman" panose="02020603050405020304" pitchFamily="18" charset="0"/>
                        </a:rPr>
                        <a:t>.2020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01.12.2020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отклонение</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0"/>
                  </a:ext>
                </a:extLst>
              </a:tr>
              <a:tr h="254251">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Всего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70 142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en-US" sz="1200" u="none" strike="noStrike" dirty="0">
                          <a:effectLst/>
                          <a:latin typeface="Times New Roman" panose="02020603050405020304" pitchFamily="18" charset="0"/>
                          <a:cs typeface="Times New Roman" panose="02020603050405020304" pitchFamily="18" charset="0"/>
                        </a:rPr>
                        <a:t>84 029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58 031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a:t>
                      </a:r>
                      <a:r>
                        <a:rPr lang="en-US" sz="1200" u="none" strike="noStrike" dirty="0">
                          <a:effectLst/>
                          <a:latin typeface="Times New Roman" panose="02020603050405020304" pitchFamily="18" charset="0"/>
                          <a:cs typeface="Times New Roman" panose="02020603050405020304" pitchFamily="18" charset="0"/>
                        </a:rPr>
                        <a:t>25 998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1"/>
                  </a:ext>
                </a:extLst>
              </a:tr>
              <a:tr h="254251">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в том числе: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16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2"/>
                  </a:ext>
                </a:extLst>
              </a:tr>
              <a:tr h="190918">
                <a:tc>
                  <a:txBody>
                    <a:bodyPr/>
                    <a:lstStyle/>
                    <a:p>
                      <a:pPr algn="ctr" fontAlgn="ctr"/>
                      <a:r>
                        <a:rPr lang="ru-RU" sz="1200" u="none" strike="noStrike" dirty="0">
                          <a:solidFill>
                            <a:srgbClr val="FF0000"/>
                          </a:solidFill>
                          <a:effectLst/>
                          <a:latin typeface="Times New Roman" panose="02020603050405020304" pitchFamily="18" charset="0"/>
                          <a:cs typeface="Times New Roman" panose="02020603050405020304" pitchFamily="18" charset="0"/>
                        </a:rPr>
                        <a:t>Налоговые доходы</a:t>
                      </a: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solidFill>
                            <a:srgbClr val="FF0000"/>
                          </a:solidFill>
                          <a:effectLst/>
                          <a:latin typeface="Times New Roman" panose="02020603050405020304" pitchFamily="18" charset="0"/>
                          <a:cs typeface="Times New Roman" panose="02020603050405020304" pitchFamily="18" charset="0"/>
                        </a:rPr>
                        <a:t>26 393</a:t>
                      </a: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en-US" sz="1200" u="none" strike="noStrike" dirty="0">
                          <a:solidFill>
                            <a:srgbClr val="FF0000"/>
                          </a:solidFill>
                          <a:effectLst/>
                          <a:latin typeface="Times New Roman" panose="02020603050405020304" pitchFamily="18" charset="0"/>
                          <a:cs typeface="Times New Roman" panose="02020603050405020304" pitchFamily="18" charset="0"/>
                        </a:rPr>
                        <a:t>35 595</a:t>
                      </a: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solidFill>
                            <a:srgbClr val="FF0000"/>
                          </a:solidFill>
                          <a:effectLst/>
                          <a:latin typeface="Times New Roman" panose="02020603050405020304" pitchFamily="18" charset="0"/>
                          <a:cs typeface="Times New Roman" panose="02020603050405020304" pitchFamily="18" charset="0"/>
                        </a:rPr>
                        <a:t>13 232</a:t>
                      </a: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en-US" sz="1200" u="none" strike="noStrike" dirty="0">
                          <a:solidFill>
                            <a:srgbClr val="FF0000"/>
                          </a:solidFill>
                          <a:effectLst/>
                          <a:latin typeface="Times New Roman" panose="02020603050405020304" pitchFamily="18" charset="0"/>
                          <a:cs typeface="Times New Roman" panose="02020603050405020304" pitchFamily="18" charset="0"/>
                        </a:rPr>
                        <a:t>-</a:t>
                      </a:r>
                      <a:r>
                        <a:rPr lang="ru-RU" sz="1200" u="none" strike="noStrike" dirty="0">
                          <a:solidFill>
                            <a:srgbClr val="FF0000"/>
                          </a:solidFill>
                          <a:effectLst/>
                          <a:latin typeface="Times New Roman" panose="02020603050405020304" pitchFamily="18" charset="0"/>
                          <a:cs typeface="Times New Roman" panose="02020603050405020304" pitchFamily="18" charset="0"/>
                        </a:rPr>
                        <a:t> </a:t>
                      </a:r>
                      <a:r>
                        <a:rPr lang="en-US" sz="1200" u="none" strike="noStrike" dirty="0">
                          <a:solidFill>
                            <a:srgbClr val="FF0000"/>
                          </a:solidFill>
                          <a:effectLst/>
                          <a:latin typeface="Times New Roman" panose="02020603050405020304" pitchFamily="18" charset="0"/>
                          <a:cs typeface="Times New Roman" panose="02020603050405020304" pitchFamily="18" charset="0"/>
                        </a:rPr>
                        <a:t>22 363</a:t>
                      </a: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3"/>
                  </a:ext>
                </a:extLst>
              </a:tr>
              <a:tr h="254251">
                <a:tc>
                  <a:txBody>
                    <a:bodyPr/>
                    <a:lstStyle/>
                    <a:p>
                      <a:pPr algn="ctr" fontAlgn="ctr"/>
                      <a:r>
                        <a:rPr lang="ru-RU" sz="1200" b="0" i="0" u="none" strike="noStrike" dirty="0">
                          <a:solidFill>
                            <a:schemeClr val="tx1"/>
                          </a:solidFill>
                          <a:effectLst/>
                          <a:latin typeface="Times New Roman" panose="02020603050405020304" pitchFamily="18" charset="0"/>
                          <a:cs typeface="Times New Roman" panose="02020603050405020304" pitchFamily="18" charset="0"/>
                        </a:rPr>
                        <a:t>в том числе:</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endParaRPr lang="ru-RU" sz="12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marL="0" algn="ctr" defTabSz="914290" rtl="0" eaLnBrk="1" fontAlgn="ctr" latinLnBrk="0" hangingPunct="1"/>
                      <a:endParaRPr lang="ru-RU" sz="12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4"/>
                  </a:ext>
                </a:extLst>
              </a:tr>
              <a:tr h="242554">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физических лиц</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23 985</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20 202</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9 723</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marL="0" algn="ctr" defTabSz="914290" rtl="0" eaLnBrk="1" fontAlgn="ctr" latinLnBrk="0" hangingPunct="1"/>
                      <a:r>
                        <a:rPr lang="ru-RU" sz="1200" u="none" strike="noStrike" kern="1200" dirty="0">
                          <a:solidFill>
                            <a:srgbClr val="FF0000"/>
                          </a:solidFill>
                          <a:effectLst/>
                          <a:latin typeface="Times New Roman" panose="02020603050405020304" pitchFamily="18" charset="0"/>
                          <a:ea typeface="+mn-ea"/>
                          <a:cs typeface="Times New Roman" panose="02020603050405020304" pitchFamily="18" charset="0"/>
                        </a:rPr>
                        <a:t>- 10 479</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5"/>
                  </a:ext>
                </a:extLst>
              </a:tr>
              <a:tr h="254251">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юридических лиц, ИП</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2 408</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15 393</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b="0" i="0" u="none" strike="noStrike" dirty="0">
                          <a:solidFill>
                            <a:srgbClr val="FF0000"/>
                          </a:solidFill>
                          <a:effectLst/>
                          <a:latin typeface="Times New Roman" panose="02020603050405020304" pitchFamily="18" charset="0"/>
                          <a:cs typeface="Times New Roman" panose="02020603050405020304" pitchFamily="18" charset="0"/>
                        </a:rPr>
                        <a:t>3 509</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marL="0" algn="ctr" defTabSz="914290" rtl="0" eaLnBrk="1" fontAlgn="ctr" latinLnBrk="0" hangingPunct="1"/>
                      <a:r>
                        <a:rPr lang="ru-RU" sz="1200" u="none" strike="noStrike" kern="1200" dirty="0">
                          <a:solidFill>
                            <a:srgbClr val="FF0000"/>
                          </a:solidFill>
                          <a:effectLst/>
                          <a:latin typeface="Times New Roman" panose="02020603050405020304" pitchFamily="18" charset="0"/>
                          <a:ea typeface="+mn-ea"/>
                          <a:cs typeface="Times New Roman" panose="02020603050405020304" pitchFamily="18" charset="0"/>
                        </a:rPr>
                        <a:t>- 11 884</a:t>
                      </a: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6"/>
                  </a:ext>
                </a:extLst>
              </a:tr>
              <a:tr h="254251">
                <a:tc>
                  <a:txBody>
                    <a:bodyPr/>
                    <a:lstStyle/>
                    <a:p>
                      <a:pPr algn="ctr" fontAlgn="ctr"/>
                      <a:r>
                        <a:rPr lang="ru-RU" sz="1200" u="none" strike="noStrike" dirty="0">
                          <a:solidFill>
                            <a:schemeClr val="accent6">
                              <a:lumMod val="50000"/>
                            </a:schemeClr>
                          </a:solidFill>
                          <a:effectLst/>
                          <a:latin typeface="Times New Roman" panose="02020603050405020304" pitchFamily="18" charset="0"/>
                          <a:cs typeface="Times New Roman" panose="02020603050405020304" pitchFamily="18" charset="0"/>
                        </a:rPr>
                        <a:t>Неналоговые доходы</a:t>
                      </a:r>
                      <a:endParaRPr lang="ru-RU" sz="12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solidFill>
                            <a:schemeClr val="accent6">
                              <a:lumMod val="50000"/>
                            </a:schemeClr>
                          </a:solidFill>
                          <a:effectLst/>
                          <a:latin typeface="Times New Roman" panose="02020603050405020304" pitchFamily="18" charset="0"/>
                          <a:cs typeface="Times New Roman" panose="02020603050405020304" pitchFamily="18" charset="0"/>
                        </a:rPr>
                        <a:t>43 749</a:t>
                      </a:r>
                      <a:endParaRPr lang="ru-RU" sz="12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en-US" sz="1200" u="none" strike="noStrike" dirty="0">
                          <a:solidFill>
                            <a:schemeClr val="accent6">
                              <a:lumMod val="50000"/>
                            </a:schemeClr>
                          </a:solidFill>
                          <a:effectLst/>
                          <a:latin typeface="Times New Roman" panose="02020603050405020304" pitchFamily="18" charset="0"/>
                          <a:cs typeface="Times New Roman" panose="02020603050405020304" pitchFamily="18" charset="0"/>
                        </a:rPr>
                        <a:t>48 434</a:t>
                      </a:r>
                      <a:endParaRPr lang="ru-RU" sz="12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algn="ctr" fontAlgn="ctr"/>
                      <a:r>
                        <a:rPr lang="ru-RU" sz="1200" u="none" strike="noStrike" dirty="0">
                          <a:solidFill>
                            <a:schemeClr val="accent6">
                              <a:lumMod val="50000"/>
                            </a:schemeClr>
                          </a:solidFill>
                          <a:effectLst/>
                          <a:latin typeface="Times New Roman" panose="02020603050405020304" pitchFamily="18" charset="0"/>
                          <a:cs typeface="Times New Roman" panose="02020603050405020304" pitchFamily="18" charset="0"/>
                        </a:rPr>
                        <a:t>44 799</a:t>
                      </a:r>
                      <a:endParaRPr lang="ru-RU" sz="1200" b="0" i="0" u="none" strike="noStrike"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tc>
                  <a:txBody>
                    <a:bodyPr/>
                    <a:lstStyle/>
                    <a:p>
                      <a:pPr marL="0" algn="ctr" defTabSz="914290" rtl="0" eaLnBrk="1" fontAlgn="ctr" latinLnBrk="0" hangingPunct="1"/>
                      <a:r>
                        <a:rPr lang="en-US" sz="1200"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rPr>
                        <a:t>- 3 635</a:t>
                      </a:r>
                      <a:endParaRPr lang="ru-RU" sz="1200" u="none" strike="noStrike" kern="1200" dirty="0">
                        <a:solidFill>
                          <a:schemeClr val="accent6">
                            <a:lumMod val="50000"/>
                          </a:schemeClr>
                        </a:solidFill>
                        <a:effectLst/>
                        <a:latin typeface="Times New Roman" panose="02020603050405020304" pitchFamily="18" charset="0"/>
                        <a:ea typeface="+mn-ea"/>
                        <a:cs typeface="Times New Roman" panose="02020603050405020304" pitchFamily="18" charset="0"/>
                      </a:endParaRPr>
                    </a:p>
                  </a:txBody>
                  <a:tcPr marL="7142" marR="7142" marT="7732" marB="0" anchor="c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a:tcPr>
                </a:tc>
                <a:extLst>
                  <a:ext uri="{0D108BD9-81ED-4DB2-BD59-A6C34878D82A}">
                    <a16:rowId xmlns:a16="http://schemas.microsoft.com/office/drawing/2014/main" xmlns="" val="10007"/>
                  </a:ext>
                </a:extLst>
              </a:tr>
            </a:tbl>
          </a:graphicData>
        </a:graphic>
      </p:graphicFrame>
      <p:sp>
        <p:nvSpPr>
          <p:cNvPr id="16475" name="TextBox 14">
            <a:extLst>
              <a:ext uri="{FF2B5EF4-FFF2-40B4-BE49-F238E27FC236}">
                <a16:creationId xmlns:a16="http://schemas.microsoft.com/office/drawing/2014/main" xmlns="" id="{C21A44FD-258B-4763-ACB1-F1AC091B31FA}"/>
              </a:ext>
            </a:extLst>
          </p:cNvPr>
          <p:cNvSpPr txBox="1">
            <a:spLocks noChangeArrowheads="1"/>
          </p:cNvSpPr>
          <p:nvPr/>
        </p:nvSpPr>
        <p:spPr bwMode="auto">
          <a:xfrm>
            <a:off x="8189913" y="71438"/>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9</a:t>
            </a:r>
          </a:p>
        </p:txBody>
      </p:sp>
      <p:sp>
        <p:nvSpPr>
          <p:cNvPr id="16476" name="TextBox 7">
            <a:extLst>
              <a:ext uri="{FF2B5EF4-FFF2-40B4-BE49-F238E27FC236}">
                <a16:creationId xmlns:a16="http://schemas.microsoft.com/office/drawing/2014/main" xmlns="" id="{F78F3B4A-E800-411F-A211-C157FDE598D8}"/>
              </a:ext>
            </a:extLst>
          </p:cNvPr>
          <p:cNvSpPr txBox="1">
            <a:spLocks noChangeArrowheads="1"/>
          </p:cNvSpPr>
          <p:nvPr/>
        </p:nvSpPr>
        <p:spPr bwMode="auto">
          <a:xfrm>
            <a:off x="8189913" y="2020888"/>
            <a:ext cx="725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000">
                <a:latin typeface="Times New Roman" panose="02020603050405020304" pitchFamily="18" charset="0"/>
                <a:cs typeface="Times New Roman" panose="02020603050405020304" pitchFamily="18" charset="0"/>
              </a:rPr>
              <a:t>тыс. руб.</a:t>
            </a:r>
          </a:p>
        </p:txBody>
      </p:sp>
      <p:sp>
        <p:nvSpPr>
          <p:cNvPr id="16477" name="TextBox 20">
            <a:extLst>
              <a:ext uri="{FF2B5EF4-FFF2-40B4-BE49-F238E27FC236}">
                <a16:creationId xmlns:a16="http://schemas.microsoft.com/office/drawing/2014/main" xmlns="" id="{CA0566B9-B176-4BE4-BDF4-C36975B52CC7}"/>
              </a:ext>
            </a:extLst>
          </p:cNvPr>
          <p:cNvSpPr txBox="1">
            <a:spLocks noChangeArrowheads="1"/>
          </p:cNvSpPr>
          <p:nvPr/>
        </p:nvSpPr>
        <p:spPr bwMode="auto">
          <a:xfrm>
            <a:off x="8261350" y="4168775"/>
            <a:ext cx="725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000">
                <a:latin typeface="Times New Roman" panose="02020603050405020304" pitchFamily="18" charset="0"/>
                <a:cs typeface="Times New Roman" panose="02020603050405020304" pitchFamily="18" charset="0"/>
              </a:rPr>
              <a:t>млн. руб.</a:t>
            </a:r>
          </a:p>
          <a:p>
            <a:endParaRPr lang="ru-RU" altLang="ru-RU" sz="1000">
              <a:latin typeface="Times New Roman" panose="02020603050405020304" pitchFamily="18" charset="0"/>
              <a:cs typeface="Times New Roman" panose="02020603050405020304" pitchFamily="18" charset="0"/>
            </a:endParaRPr>
          </a:p>
        </p:txBody>
      </p:sp>
      <p:graphicFrame>
        <p:nvGraphicFramePr>
          <p:cNvPr id="16478" name="Диаграмма 9">
            <a:extLst>
              <a:ext uri="{FF2B5EF4-FFF2-40B4-BE49-F238E27FC236}">
                <a16:creationId xmlns:a16="http://schemas.microsoft.com/office/drawing/2014/main" xmlns="" id="{956F2F54-06DE-438E-9061-713B94AA50FF}"/>
              </a:ext>
            </a:extLst>
          </p:cNvPr>
          <p:cNvGraphicFramePr>
            <a:graphicFrameLocks/>
          </p:cNvGraphicFramePr>
          <p:nvPr/>
        </p:nvGraphicFramePr>
        <p:xfrm>
          <a:off x="0" y="4387850"/>
          <a:ext cx="9180513" cy="2470150"/>
        </p:xfrm>
        <a:graphic>
          <a:graphicData uri="http://schemas.openxmlformats.org/presentationml/2006/ole">
            <mc:AlternateContent xmlns:mc="http://schemas.openxmlformats.org/markup-compatibility/2006">
              <mc:Choice xmlns:v="urn:schemas-microsoft-com:vml" Requires="v">
                <p:oleObj spid="_x0000_s7171" name="Chart" r:id="rId4" imgW="8766808" imgH="2432515" progId="Excel.Chart.8">
                  <p:embed/>
                </p:oleObj>
              </mc:Choice>
              <mc:Fallback>
                <p:oleObj name="Chart" r:id="rId4" imgW="8766808" imgH="2432515" progId="Excel.Chart.8">
                  <p:embed/>
                  <p:pic>
                    <p:nvPicPr>
                      <p:cNvPr id="16478" name="Диаграмма 9">
                        <a:extLst>
                          <a:ext uri="{FF2B5EF4-FFF2-40B4-BE49-F238E27FC236}">
                            <a16:creationId xmlns:a16="http://schemas.microsoft.com/office/drawing/2014/main" xmlns="" id="{956F2F54-06DE-438E-9061-713B94AA50F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87850"/>
                        <a:ext cx="91805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4">
            <a:extLst>
              <a:ext uri="{FF2B5EF4-FFF2-40B4-BE49-F238E27FC236}">
                <a16:creationId xmlns:a16="http://schemas.microsoft.com/office/drawing/2014/main" xmlns="" id="{BE8D8B31-B4BA-4737-853B-24362B49299A}"/>
              </a:ext>
            </a:extLst>
          </p:cNvPr>
          <p:cNvSpPr txBox="1">
            <a:spLocks noChangeArrowheads="1"/>
          </p:cNvSpPr>
          <p:nvPr/>
        </p:nvSpPr>
        <p:spPr bwMode="auto">
          <a:xfrm>
            <a:off x="8189913" y="71438"/>
            <a:ext cx="887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10</a:t>
            </a:r>
          </a:p>
        </p:txBody>
      </p:sp>
      <p:sp>
        <p:nvSpPr>
          <p:cNvPr id="3" name="TextBox 2">
            <a:extLst>
              <a:ext uri="{FF2B5EF4-FFF2-40B4-BE49-F238E27FC236}">
                <a16:creationId xmlns:a16="http://schemas.microsoft.com/office/drawing/2014/main" xmlns="" id="{396DA7F9-4558-419A-86B0-3C4A20A066E0}"/>
              </a:ext>
            </a:extLst>
          </p:cNvPr>
          <p:cNvSpPr txBox="1"/>
          <p:nvPr/>
        </p:nvSpPr>
        <p:spPr>
          <a:xfrm>
            <a:off x="3686175" y="1935163"/>
            <a:ext cx="5800725" cy="585787"/>
          </a:xfrm>
          <a:prstGeom prst="rect">
            <a:avLst/>
          </a:prstGeom>
          <a:noFill/>
        </p:spPr>
        <p:txBody>
          <a:bodyPr>
            <a:spAutoFit/>
          </a:bodyPr>
          <a:lstStyle/>
          <a:p>
            <a:pP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Налоговая нагрузка на 1 работающего – 53,1 тыс. рублей</a:t>
            </a:r>
          </a:p>
          <a:p>
            <a:pPr>
              <a:defRPr/>
            </a:pP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7412" name="Рисунок 4">
            <a:extLst>
              <a:ext uri="{FF2B5EF4-FFF2-40B4-BE49-F238E27FC236}">
                <a16:creationId xmlns:a16="http://schemas.microsoft.com/office/drawing/2014/main" xmlns="" id="{872998F2-D2E1-43EC-AD33-7C5A8AC5D6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987425"/>
            <a:ext cx="310038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6">
            <a:extLst>
              <a:ext uri="{FF2B5EF4-FFF2-40B4-BE49-F238E27FC236}">
                <a16:creationId xmlns:a16="http://schemas.microsoft.com/office/drawing/2014/main" xmlns="" id="{2F81B4C8-10D3-45F5-9247-1D421FF137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0" y="2921000"/>
            <a:ext cx="297021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EBBB236-A8CD-4B56-B12D-45EB065B9C25}"/>
              </a:ext>
            </a:extLst>
          </p:cNvPr>
          <p:cNvSpPr txBox="1"/>
          <p:nvPr/>
        </p:nvSpPr>
        <p:spPr>
          <a:xfrm>
            <a:off x="2574925" y="3187700"/>
            <a:ext cx="2757488" cy="1573213"/>
          </a:xfrm>
          <a:prstGeom prst="rect">
            <a:avLst/>
          </a:prstGeom>
          <a:noFill/>
        </p:spPr>
        <p:txBody>
          <a:bodyPr>
            <a:spAutoFit/>
          </a:bodyPr>
          <a:lstStyle/>
          <a:p>
            <a:pPr algn="ct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 51 организация – заработная плата       30 тыс. рублей</a:t>
            </a:r>
          </a:p>
          <a:p>
            <a:pPr algn="ct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 64 организаций  - заработная плата     25 тыс. рублей</a:t>
            </a:r>
          </a:p>
          <a:p>
            <a:pPr algn="ct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25 организаций – заработная плата     25 тыс. рублей                  </a:t>
            </a:r>
          </a:p>
        </p:txBody>
      </p:sp>
      <p:pic>
        <p:nvPicPr>
          <p:cNvPr id="17415" name="Рисунок 3">
            <a:extLst>
              <a:ext uri="{FF2B5EF4-FFF2-40B4-BE49-F238E27FC236}">
                <a16:creationId xmlns:a16="http://schemas.microsoft.com/office/drawing/2014/main" xmlns="" id="{DE87014B-27D6-409E-AF20-ECB9E0AF99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88" y="5033963"/>
            <a:ext cx="24320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7AB42D73-FCB8-4BEC-866B-7E160B7F60D8}"/>
              </a:ext>
            </a:extLst>
          </p:cNvPr>
          <p:cNvSpPr txBox="1"/>
          <p:nvPr/>
        </p:nvSpPr>
        <p:spPr>
          <a:xfrm>
            <a:off x="3505200" y="5526088"/>
            <a:ext cx="5256213" cy="830262"/>
          </a:xfrm>
          <a:prstGeom prst="rect">
            <a:avLst/>
          </a:prstGeom>
          <a:noFill/>
        </p:spPr>
        <p:txBody>
          <a:bodyPr>
            <a:spAutoFit/>
          </a:bodyPr>
          <a:lstStyle/>
          <a:p>
            <a:pPr algn="ct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 214 хозяйствующих субъектов увеличили оплату труда </a:t>
            </a:r>
          </a:p>
          <a:p>
            <a:pPr algn="ct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не менее, чем на 10%</a:t>
            </a:r>
          </a:p>
          <a:p>
            <a:pPr algn="ctr">
              <a:defRPr/>
            </a:pP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417" name="TextBox 5">
            <a:extLst>
              <a:ext uri="{FF2B5EF4-FFF2-40B4-BE49-F238E27FC236}">
                <a16:creationId xmlns:a16="http://schemas.microsoft.com/office/drawing/2014/main" xmlns="" id="{E48E7D90-797C-4E58-B850-5AE30060ACD5}"/>
              </a:ext>
            </a:extLst>
          </p:cNvPr>
          <p:cNvSpPr txBox="1">
            <a:spLocks noChangeArrowheads="1"/>
          </p:cNvSpPr>
          <p:nvPr/>
        </p:nvSpPr>
        <p:spPr bwMode="auto">
          <a:xfrm>
            <a:off x="330200" y="258763"/>
            <a:ext cx="871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2000" b="1">
                <a:solidFill>
                  <a:srgbClr val="000000"/>
                </a:solidFill>
                <a:latin typeface="Times New Roman" panose="02020603050405020304" pitchFamily="18" charset="0"/>
                <a:cs typeface="Times New Roman" panose="02020603050405020304" pitchFamily="18" charset="0"/>
              </a:rPr>
              <a:t>Мобилизация дополнительных доходов</a:t>
            </a:r>
          </a:p>
        </p:txBody>
      </p:sp>
      <p:sp>
        <p:nvSpPr>
          <p:cNvPr id="10" name="TextBox 9">
            <a:extLst>
              <a:ext uri="{FF2B5EF4-FFF2-40B4-BE49-F238E27FC236}">
                <a16:creationId xmlns:a16="http://schemas.microsoft.com/office/drawing/2014/main" xmlns="" id="{BB906D61-E37C-457F-A12F-D4039BCCBFD5}"/>
              </a:ext>
            </a:extLst>
          </p:cNvPr>
          <p:cNvSpPr txBox="1"/>
          <p:nvPr/>
        </p:nvSpPr>
        <p:spPr>
          <a:xfrm>
            <a:off x="3251200" y="1584325"/>
            <a:ext cx="6056313" cy="585788"/>
          </a:xfrm>
          <a:prstGeom prst="rect">
            <a:avLst/>
          </a:prstGeom>
          <a:noFill/>
        </p:spPr>
        <p:txBody>
          <a:bodyPr>
            <a:spAutoFit/>
          </a:bodyPr>
          <a:lstStyle/>
          <a:p>
            <a:pP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Норматив уплаты налоговых платежей в бюджет – 52 тыс. рублей</a:t>
            </a:r>
          </a:p>
          <a:p>
            <a:pPr>
              <a:defRPr/>
            </a:pP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02502AF-5C76-4E99-A72A-CF8C064DF0E8}"/>
              </a:ext>
            </a:extLst>
          </p:cNvPr>
          <p:cNvSpPr txBox="1"/>
          <p:nvPr/>
        </p:nvSpPr>
        <p:spPr>
          <a:xfrm>
            <a:off x="4603750" y="1189038"/>
            <a:ext cx="5800725" cy="585787"/>
          </a:xfrm>
          <a:prstGeom prst="rect">
            <a:avLst/>
          </a:prstGeom>
          <a:noFill/>
        </p:spPr>
        <p:txBody>
          <a:bodyPr>
            <a:spAutoFit/>
          </a:bodyPr>
          <a:lstStyle/>
          <a:p>
            <a:pP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898 хозяйствующих субъектов</a:t>
            </a:r>
          </a:p>
          <a:p>
            <a:pPr>
              <a:defRPr/>
            </a:pP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Стрелка: вверх 1">
            <a:extLst>
              <a:ext uri="{FF2B5EF4-FFF2-40B4-BE49-F238E27FC236}">
                <a16:creationId xmlns:a16="http://schemas.microsoft.com/office/drawing/2014/main" xmlns="" id="{A6F1D697-802C-4AA9-A3B7-D6FE3EFD9644}"/>
              </a:ext>
            </a:extLst>
          </p:cNvPr>
          <p:cNvSpPr/>
          <p:nvPr/>
        </p:nvSpPr>
        <p:spPr>
          <a:xfrm>
            <a:off x="3473450" y="3471863"/>
            <a:ext cx="212725" cy="276225"/>
          </a:xfrm>
          <a:prstGeom prst="up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верх 12">
            <a:extLst>
              <a:ext uri="{FF2B5EF4-FFF2-40B4-BE49-F238E27FC236}">
                <a16:creationId xmlns:a16="http://schemas.microsoft.com/office/drawing/2014/main" xmlns="" id="{97260E57-5458-47D6-B862-0B4CE6E3B32F}"/>
              </a:ext>
            </a:extLst>
          </p:cNvPr>
          <p:cNvSpPr/>
          <p:nvPr/>
        </p:nvSpPr>
        <p:spPr>
          <a:xfrm>
            <a:off x="3473450" y="3973513"/>
            <a:ext cx="212725" cy="276225"/>
          </a:xfrm>
          <a:prstGeom prst="up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трелка: вверх 13">
            <a:extLst>
              <a:ext uri="{FF2B5EF4-FFF2-40B4-BE49-F238E27FC236}">
                <a16:creationId xmlns:a16="http://schemas.microsoft.com/office/drawing/2014/main" xmlns="" id="{65DC1487-A33D-4C19-9C2D-966C0FE4C23E}"/>
              </a:ext>
            </a:extLst>
          </p:cNvPr>
          <p:cNvSpPr/>
          <p:nvPr/>
        </p:nvSpPr>
        <p:spPr>
          <a:xfrm rot="10800000">
            <a:off x="3473450" y="4483100"/>
            <a:ext cx="212725" cy="276225"/>
          </a:xfrm>
          <a:prstGeom prst="up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TextBox 14">
            <a:extLst>
              <a:ext uri="{FF2B5EF4-FFF2-40B4-BE49-F238E27FC236}">
                <a16:creationId xmlns:a16="http://schemas.microsoft.com/office/drawing/2014/main" xmlns="" id="{0FAA5F48-9D56-41F6-9C00-E4C8F8F07F3F}"/>
              </a:ext>
            </a:extLst>
          </p:cNvPr>
          <p:cNvSpPr txBox="1"/>
          <p:nvPr/>
        </p:nvSpPr>
        <p:spPr>
          <a:xfrm>
            <a:off x="442913" y="3471863"/>
            <a:ext cx="1833562" cy="1077912"/>
          </a:xfrm>
          <a:prstGeom prst="rect">
            <a:avLst/>
          </a:prstGeom>
          <a:noFill/>
        </p:spPr>
        <p:txBody>
          <a:bodyPr>
            <a:spAutoFit/>
          </a:bodyPr>
          <a:lstStyle/>
          <a:p>
            <a:pPr algn="ctr">
              <a:defRPr/>
            </a:pPr>
            <a:r>
              <a:rPr lang="ru-RU" sz="1600" dirty="0">
                <a:solidFill>
                  <a:schemeClr val="accent6">
                    <a:lumMod val="50000"/>
                  </a:schemeClr>
                </a:solidFill>
                <a:latin typeface="Times New Roman" panose="02020603050405020304" pitchFamily="18" charset="0"/>
                <a:cs typeface="Times New Roman" panose="02020603050405020304" pitchFamily="18" charset="0"/>
              </a:rPr>
              <a:t>149 хозяйствующих субъекта</a:t>
            </a:r>
          </a:p>
          <a:p>
            <a:pPr algn="ctr">
              <a:defRPr/>
            </a:pP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xmlns="" id="{277884ED-E5BB-4745-A96E-780F6AD50D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60645637"/>
              </p:ext>
            </p:extLst>
          </p:nvPr>
        </p:nvGraphicFramePr>
        <p:xfrm>
          <a:off x="179512" y="1124743"/>
          <a:ext cx="8784976" cy="5373277"/>
        </p:xfrm>
        <a:graphic>
          <a:graphicData uri="http://schemas.openxmlformats.org/drawingml/2006/table">
            <a:tbl>
              <a:tblPr firstRow="1" firstCol="1" bandRow="1">
                <a:tableStyleId>{E8B1032C-EA38-4F05-BA0D-38AFFFC7BED3}</a:tableStyleId>
              </a:tblPr>
              <a:tblGrid>
                <a:gridCol w="2989257">
                  <a:extLst>
                    <a:ext uri="{9D8B030D-6E8A-4147-A177-3AD203B41FA5}">
                      <a16:colId xmlns:a16="http://schemas.microsoft.com/office/drawing/2014/main" xmlns="" val="20000"/>
                    </a:ext>
                  </a:extLst>
                </a:gridCol>
                <a:gridCol w="1312146">
                  <a:extLst>
                    <a:ext uri="{9D8B030D-6E8A-4147-A177-3AD203B41FA5}">
                      <a16:colId xmlns:a16="http://schemas.microsoft.com/office/drawing/2014/main" xmlns="" val="20001"/>
                    </a:ext>
                  </a:extLst>
                </a:gridCol>
                <a:gridCol w="1230137">
                  <a:extLst>
                    <a:ext uri="{9D8B030D-6E8A-4147-A177-3AD203B41FA5}">
                      <a16:colId xmlns:a16="http://schemas.microsoft.com/office/drawing/2014/main" xmlns="" val="20002"/>
                    </a:ext>
                  </a:extLst>
                </a:gridCol>
                <a:gridCol w="1230137">
                  <a:extLst>
                    <a:ext uri="{9D8B030D-6E8A-4147-A177-3AD203B41FA5}">
                      <a16:colId xmlns:a16="http://schemas.microsoft.com/office/drawing/2014/main" xmlns="" val="20003"/>
                    </a:ext>
                  </a:extLst>
                </a:gridCol>
                <a:gridCol w="1066118">
                  <a:extLst>
                    <a:ext uri="{9D8B030D-6E8A-4147-A177-3AD203B41FA5}">
                      <a16:colId xmlns:a16="http://schemas.microsoft.com/office/drawing/2014/main" xmlns="" val="20004"/>
                    </a:ext>
                  </a:extLst>
                </a:gridCol>
                <a:gridCol w="957181">
                  <a:extLst>
                    <a:ext uri="{9D8B030D-6E8A-4147-A177-3AD203B41FA5}">
                      <a16:colId xmlns:a16="http://schemas.microsoft.com/office/drawing/2014/main" xmlns="" val="20005"/>
                    </a:ext>
                  </a:extLst>
                </a:gridCol>
              </a:tblGrid>
              <a:tr h="544707">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Раздел</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Исполнено за                    2019 год</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Утверждено на 2020 год</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Исполнено                  за 2020 год</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испол</a:t>
                      </a:r>
                      <a:r>
                        <a:rPr lang="ru-RU" sz="1400" dirty="0">
                          <a:effectLst/>
                          <a:latin typeface="Times New Roman" panose="02020603050405020304" pitchFamily="18" charset="0"/>
                          <a:cs typeface="Times New Roman" panose="02020603050405020304" pitchFamily="18" charset="0"/>
                        </a:rPr>
                        <a:t>- нения</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Удельный вес</a:t>
                      </a:r>
                      <a:endParaRPr lang="ru-RU" sz="1400" dirty="0">
                        <a:effectLst/>
                        <a:latin typeface="Times New Roman" pitchFamily="18" charset="0"/>
                        <a:ea typeface="Calibri"/>
                        <a:cs typeface="Times New Roman" pitchFamily="18" charset="0"/>
                      </a:endParaRPr>
                    </a:p>
                  </a:txBody>
                  <a:tcPr marL="40470" marR="40470" marT="0" marB="0" anchor="ctr"/>
                </a:tc>
                <a:extLst>
                  <a:ext uri="{0D108BD9-81ED-4DB2-BD59-A6C34878D82A}">
                    <a16:rowId xmlns:a16="http://schemas.microsoft.com/office/drawing/2014/main" xmlns="" val="10000"/>
                  </a:ext>
                </a:extLst>
              </a:tr>
              <a:tr h="391397">
                <a:tc>
                  <a:txBody>
                    <a:bodyPr/>
                    <a:lstStyle/>
                    <a:p>
                      <a:pPr>
                        <a:lnSpc>
                          <a:spcPct val="115000"/>
                        </a:lnSpc>
                        <a:spcAft>
                          <a:spcPts val="0"/>
                        </a:spcAft>
                      </a:pPr>
                      <a:r>
                        <a:rPr lang="ru-RU" sz="1400" dirty="0">
                          <a:effectLst/>
                          <a:latin typeface="Times New Roman" pitchFamily="18" charset="0"/>
                          <a:ea typeface="Calibri"/>
                          <a:cs typeface="Times New Roman" pitchFamily="18" charset="0"/>
                        </a:rPr>
                        <a:t>ИТОГО</a:t>
                      </a:r>
                    </a:p>
                  </a:txBody>
                  <a:tcPr marL="40470" marR="40470" marT="0" marB="0" anchor="ctr"/>
                </a:tc>
                <a:tc>
                  <a:txBody>
                    <a:bodyPr/>
                    <a:lstStyle/>
                    <a:p>
                      <a:pPr algn="r"/>
                      <a:r>
                        <a:rPr lang="ru-RU" sz="1400" b="1" dirty="0">
                          <a:latin typeface="Times New Roman" panose="02020603050405020304" pitchFamily="18" charset="0"/>
                          <a:cs typeface="Times New Roman" panose="02020603050405020304" pitchFamily="18" charset="0"/>
                        </a:rPr>
                        <a:t>3 571 615</a:t>
                      </a:r>
                    </a:p>
                  </a:txBody>
                  <a:tcPr marL="40470" marR="40470" marT="0" marB="0" anchor="ctr"/>
                </a:tc>
                <a:tc>
                  <a:txBody>
                    <a:bodyPr/>
                    <a:lstStyle/>
                    <a:p>
                      <a:pPr algn="r"/>
                      <a:r>
                        <a:rPr lang="ru-RU" sz="1400" b="1" dirty="0">
                          <a:latin typeface="Times New Roman" panose="02020603050405020304" pitchFamily="18" charset="0"/>
                          <a:cs typeface="Times New Roman" panose="02020603050405020304" pitchFamily="18" charset="0"/>
                        </a:rPr>
                        <a:t>3 845 935</a:t>
                      </a:r>
                    </a:p>
                  </a:txBody>
                  <a:tcPr marL="40470" marR="40470" marT="0" marB="0" anchor="ctr"/>
                </a:tc>
                <a:tc>
                  <a:txBody>
                    <a:bodyPr/>
                    <a:lstStyle/>
                    <a:p>
                      <a:pPr algn="r"/>
                      <a:r>
                        <a:rPr lang="ru-RU" sz="1400" b="1" dirty="0">
                          <a:latin typeface="Times New Roman" panose="02020603050405020304" pitchFamily="18" charset="0"/>
                          <a:cs typeface="Times New Roman" panose="02020603050405020304" pitchFamily="18" charset="0"/>
                        </a:rPr>
                        <a:t>3 732 936</a:t>
                      </a:r>
                    </a:p>
                  </a:txBody>
                  <a:tcPr marL="40470" marR="40470" marT="0" marB="0" anchor="ctr"/>
                </a:tc>
                <a:tc>
                  <a:txBody>
                    <a:bodyPr/>
                    <a:lstStyle/>
                    <a:p>
                      <a:pPr algn="r"/>
                      <a:r>
                        <a:rPr lang="ru-RU" sz="1400" b="1" dirty="0">
                          <a:latin typeface="Times New Roman" panose="02020603050405020304" pitchFamily="18" charset="0"/>
                          <a:cs typeface="Times New Roman" panose="02020603050405020304" pitchFamily="18" charset="0"/>
                        </a:rPr>
                        <a:t>97,1</a:t>
                      </a:r>
                    </a:p>
                  </a:txBody>
                  <a:tcPr marL="40470" marR="40470" marT="0" marB="0" anchor="ctr"/>
                </a:tc>
                <a:tc>
                  <a:txBody>
                    <a:bodyPr/>
                    <a:lstStyle/>
                    <a:p>
                      <a:pPr algn="r"/>
                      <a:r>
                        <a:rPr lang="ru-RU" sz="1400" b="1" dirty="0">
                          <a:latin typeface="Times New Roman" panose="02020603050405020304" pitchFamily="18" charset="0"/>
                          <a:cs typeface="Times New Roman" panose="02020603050405020304" pitchFamily="18" charset="0"/>
                        </a:rPr>
                        <a:t>100,0</a:t>
                      </a:r>
                    </a:p>
                  </a:txBody>
                  <a:tcPr marL="40470" marR="40470" marT="0" marB="0" anchor="ctr"/>
                </a:tc>
                <a:extLst>
                  <a:ext uri="{0D108BD9-81ED-4DB2-BD59-A6C34878D82A}">
                    <a16:rowId xmlns:a16="http://schemas.microsoft.com/office/drawing/2014/main" xmlns="" val="10002"/>
                  </a:ext>
                </a:extLst>
              </a:tr>
              <a:tr h="490728">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"Общегосударственные вопросы"</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187 135</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281</a:t>
                      </a:r>
                      <a:r>
                        <a:rPr lang="ru-RU" sz="1400" baseline="0" dirty="0">
                          <a:latin typeface="Times New Roman" panose="02020603050405020304" pitchFamily="18" charset="0"/>
                          <a:cs typeface="Times New Roman" panose="02020603050405020304" pitchFamily="18" charset="0"/>
                        </a:rPr>
                        <a:t> 992</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267</a:t>
                      </a:r>
                      <a:r>
                        <a:rPr lang="ru-RU" sz="1400" baseline="0" dirty="0">
                          <a:latin typeface="Times New Roman" panose="02020603050405020304" pitchFamily="18" charset="0"/>
                          <a:cs typeface="Times New Roman" panose="02020603050405020304" pitchFamily="18" charset="0"/>
                        </a:rPr>
                        <a:t> 570</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94,9</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7,2</a:t>
                      </a:r>
                    </a:p>
                  </a:txBody>
                  <a:tcPr marL="40470" marR="40470" marT="0" marB="0" anchor="ctr"/>
                </a:tc>
                <a:extLst>
                  <a:ext uri="{0D108BD9-81ED-4DB2-BD59-A6C34878D82A}">
                    <a16:rowId xmlns:a16="http://schemas.microsoft.com/office/drawing/2014/main" xmlns="" val="10001"/>
                  </a:ext>
                </a:extLst>
              </a:tr>
              <a:tr h="751114">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16 560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18 336</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18 065</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98,5</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0,5</a:t>
                      </a:r>
                    </a:p>
                  </a:txBody>
                  <a:tcPr marL="40470" marR="40470" marT="0" marB="0" anchor="ctr"/>
                </a:tc>
                <a:extLst>
                  <a:ext uri="{0D108BD9-81ED-4DB2-BD59-A6C34878D82A}">
                    <a16:rowId xmlns:a16="http://schemas.microsoft.com/office/drawing/2014/main" xmlns="" val="10003"/>
                  </a:ext>
                </a:extLst>
              </a:tr>
              <a:tr h="373691">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"Национальная экономика"</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488 402</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382</a:t>
                      </a:r>
                      <a:r>
                        <a:rPr lang="ru-RU" sz="1400" baseline="0" dirty="0">
                          <a:latin typeface="Times New Roman" panose="02020603050405020304" pitchFamily="18" charset="0"/>
                          <a:cs typeface="Times New Roman" panose="02020603050405020304" pitchFamily="18" charset="0"/>
                        </a:rPr>
                        <a:t> 326</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375</a:t>
                      </a:r>
                      <a:r>
                        <a:rPr lang="ru-RU" sz="1400" baseline="0" dirty="0">
                          <a:latin typeface="Times New Roman" panose="02020603050405020304" pitchFamily="18" charset="0"/>
                          <a:cs typeface="Times New Roman" panose="02020603050405020304" pitchFamily="18" charset="0"/>
                        </a:rPr>
                        <a:t> 596</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98,2</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10,1</a:t>
                      </a:r>
                    </a:p>
                  </a:txBody>
                  <a:tcPr marL="40470" marR="40470" marT="0" marB="0" anchor="ctr"/>
                </a:tc>
                <a:extLst>
                  <a:ext uri="{0D108BD9-81ED-4DB2-BD59-A6C34878D82A}">
                    <a16:rowId xmlns:a16="http://schemas.microsoft.com/office/drawing/2014/main" xmlns="" val="10004"/>
                  </a:ext>
                </a:extLst>
              </a:tr>
              <a:tr h="18536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дорожная деятельность</a:t>
                      </a:r>
                      <a:endParaRPr lang="ru-RU" sz="1200" b="0" i="1"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380 129</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359 082</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354 300</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98,7</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94,3</a:t>
                      </a:r>
                      <a:endParaRPr lang="ru-RU" sz="1200" i="1" dirty="0">
                        <a:latin typeface="Times New Roman" panose="02020603050405020304" pitchFamily="18" charset="0"/>
                        <a:cs typeface="Times New Roman" panose="02020603050405020304" pitchFamily="18" charset="0"/>
                      </a:endParaRPr>
                    </a:p>
                  </a:txBody>
                  <a:tcPr marL="40470" marR="40470" marT="0" marB="0" anchor="ctr"/>
                </a:tc>
                <a:extLst>
                  <a:ext uri="{0D108BD9-81ED-4DB2-BD59-A6C34878D82A}">
                    <a16:rowId xmlns:a16="http://schemas.microsoft.com/office/drawing/2014/main" xmlns="" val="10006"/>
                  </a:ext>
                </a:extLst>
              </a:tr>
              <a:tr h="21602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транспорт</a:t>
                      </a:r>
                      <a:endParaRPr lang="ru-RU" sz="1200" b="0" i="1" dirty="0">
                        <a:effectLst/>
                        <a:latin typeface="Times New Roman" pitchFamily="18" charset="0"/>
                        <a:ea typeface="Calibri"/>
                        <a:cs typeface="Times New Roman"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10 222</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9 512</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8 627</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90,7</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2,3</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extLst>
                  <a:ext uri="{0D108BD9-81ED-4DB2-BD59-A6C34878D82A}">
                    <a16:rowId xmlns:a16="http://schemas.microsoft.com/office/drawing/2014/main" xmlns="" val="10007"/>
                  </a:ext>
                </a:extLst>
              </a:tr>
              <a:tr h="21602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программа информатизации</a:t>
                      </a:r>
                      <a:endParaRPr lang="ru-RU" sz="1200" b="0" i="1"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15 390</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7 709</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7 540</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97,8</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2,0</a:t>
                      </a:r>
                      <a:endParaRPr lang="ru-RU" sz="1200" i="1" dirty="0">
                        <a:latin typeface="Times New Roman" panose="02020603050405020304" pitchFamily="18" charset="0"/>
                        <a:cs typeface="Times New Roman" panose="02020603050405020304" pitchFamily="18" charset="0"/>
                      </a:endParaRPr>
                    </a:p>
                  </a:txBody>
                  <a:tcPr marL="40470" marR="40470" marT="0" marB="0" anchor="ctr"/>
                </a:tc>
                <a:extLst>
                  <a:ext uri="{0D108BD9-81ED-4DB2-BD59-A6C34878D82A}">
                    <a16:rowId xmlns:a16="http://schemas.microsoft.com/office/drawing/2014/main" xmlns="" val="10008"/>
                  </a:ext>
                </a:extLst>
              </a:tr>
              <a:tr h="21602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мероприятия по управлению муниципальной собственностью, кадастровой оценке, землеустройству</a:t>
                      </a:r>
                      <a:r>
                        <a:rPr lang="ru-RU" sz="1200" baseline="0" dirty="0">
                          <a:effectLst/>
                          <a:latin typeface="Times New Roman" panose="02020603050405020304" pitchFamily="18" charset="0"/>
                          <a:cs typeface="Times New Roman" panose="02020603050405020304" pitchFamily="18" charset="0"/>
                        </a:rPr>
                        <a:t> и землепользованию</a:t>
                      </a:r>
                      <a:endParaRPr lang="ru-RU" sz="1200" b="0" i="1" dirty="0">
                        <a:effectLst/>
                        <a:latin typeface="Times New Roman" pitchFamily="18" charset="0"/>
                        <a:ea typeface="Calibri"/>
                        <a:cs typeface="Times New Roman"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1 735</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5 087</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4 198</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82,5</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1,1</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extLst>
                  <a:ext uri="{0D108BD9-81ED-4DB2-BD59-A6C34878D82A}">
                    <a16:rowId xmlns:a16="http://schemas.microsoft.com/office/drawing/2014/main" xmlns="" val="10009"/>
                  </a:ext>
                </a:extLst>
              </a:tr>
              <a:tr h="31266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содержание АХЦ, АХО, ФОТ сотрудников культуры</a:t>
                      </a:r>
                      <a:endParaRPr lang="ru-RU" sz="1200" b="0" i="1"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79 564</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endParaRPr lang="ru-RU" sz="1200" i="1" dirty="0">
                        <a:latin typeface="Times New Roman" panose="02020603050405020304" pitchFamily="18" charset="0"/>
                        <a:cs typeface="Times New Roman" panose="02020603050405020304" pitchFamily="18" charset="0"/>
                      </a:endParaRPr>
                    </a:p>
                  </a:txBody>
                  <a:tcPr marL="40470" marR="40470" marT="0" marB="0" anchor="ctr"/>
                </a:tc>
                <a:extLst>
                  <a:ext uri="{0D108BD9-81ED-4DB2-BD59-A6C34878D82A}">
                    <a16:rowId xmlns:a16="http://schemas.microsoft.com/office/drawing/2014/main" xmlns="" val="10010"/>
                  </a:ext>
                </a:extLst>
              </a:tr>
              <a:tr h="48536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прочие расходы (с/хозяйство, ФОТ по охране труда, Доска Почета)</a:t>
                      </a:r>
                      <a:endParaRPr lang="ru-RU" sz="1200" b="0" i="1" dirty="0">
                        <a:effectLst/>
                        <a:latin typeface="Times New Roman" pitchFamily="18" charset="0"/>
                        <a:ea typeface="Calibri"/>
                        <a:cs typeface="Times New Roman"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1 363</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936</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931</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99,5</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tc>
                  <a:txBody>
                    <a:bodyPr/>
                    <a:lstStyle/>
                    <a:p>
                      <a:pPr algn="r"/>
                      <a:r>
                        <a:rPr lang="ru-RU" sz="1200" dirty="0">
                          <a:latin typeface="Times New Roman" panose="02020603050405020304" pitchFamily="18" charset="0"/>
                          <a:cs typeface="Times New Roman" panose="02020603050405020304" pitchFamily="18" charset="0"/>
                        </a:rPr>
                        <a:t>0,2</a:t>
                      </a:r>
                      <a:endParaRPr lang="ru-RU" sz="1200" i="1" dirty="0">
                        <a:latin typeface="Times New Roman" panose="02020603050405020304" pitchFamily="18" charset="0"/>
                        <a:cs typeface="Times New Roman" panose="02020603050405020304" pitchFamily="18" charset="0"/>
                      </a:endParaRPr>
                    </a:p>
                  </a:txBody>
                  <a:tcPr marL="40470" marR="40470" marT="0" marB="0" anchor="ctr">
                    <a:noFill/>
                  </a:tcPr>
                </a:tc>
                <a:extLst>
                  <a:ext uri="{0D108BD9-81ED-4DB2-BD59-A6C34878D82A}">
                    <a16:rowId xmlns:a16="http://schemas.microsoft.com/office/drawing/2014/main" xmlns="" val="10011"/>
                  </a:ext>
                </a:extLst>
              </a:tr>
              <a:tr h="43204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14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ЖКХ"</a:t>
                      </a:r>
                      <a:endParaRPr lang="ru-RU" sz="1400" dirty="0">
                        <a:effectLst/>
                        <a:latin typeface="Times New Roman" pitchFamily="18" charset="0"/>
                        <a:ea typeface="Calibri"/>
                        <a:cs typeface="Times New Roman" pitchFamily="18" charset="0"/>
                      </a:endParaRPr>
                    </a:p>
                  </a:txBody>
                  <a:tcPr marL="40470" marR="40470" marT="0" marB="0" anchor="ctr">
                    <a:solidFill>
                      <a:schemeClr val="accent6">
                        <a:lumMod val="20000"/>
                        <a:lumOff val="80000"/>
                      </a:schemeClr>
                    </a:solidFill>
                  </a:tcPr>
                </a:tc>
                <a:tc>
                  <a:txBody>
                    <a:bodyPr/>
                    <a:lstStyle/>
                    <a:p>
                      <a:pPr algn="r"/>
                      <a:r>
                        <a:rPr lang="ru-RU" sz="1400" dirty="0">
                          <a:latin typeface="Times New Roman" panose="02020603050405020304" pitchFamily="18" charset="0"/>
                          <a:cs typeface="Times New Roman" panose="02020603050405020304" pitchFamily="18" charset="0"/>
                        </a:rPr>
                        <a:t>448 914</a:t>
                      </a:r>
                    </a:p>
                  </a:txBody>
                  <a:tcPr marL="40470" marR="40470" marT="0" marB="0" anchor="ctr">
                    <a:solidFill>
                      <a:schemeClr val="accent6">
                        <a:lumMod val="20000"/>
                        <a:lumOff val="80000"/>
                      </a:schemeClr>
                    </a:solidFill>
                  </a:tcPr>
                </a:tc>
                <a:tc>
                  <a:txBody>
                    <a:bodyPr/>
                    <a:lstStyle/>
                    <a:p>
                      <a:pPr algn="r"/>
                      <a:r>
                        <a:rPr lang="ru-RU" sz="1400" dirty="0">
                          <a:latin typeface="Times New Roman" panose="02020603050405020304" pitchFamily="18" charset="0"/>
                          <a:cs typeface="Times New Roman" panose="02020603050405020304" pitchFamily="18" charset="0"/>
                        </a:rPr>
                        <a:t>369</a:t>
                      </a:r>
                      <a:r>
                        <a:rPr lang="ru-RU" sz="1400" baseline="0" dirty="0">
                          <a:latin typeface="Times New Roman" panose="02020603050405020304" pitchFamily="18" charset="0"/>
                          <a:cs typeface="Times New Roman" panose="02020603050405020304" pitchFamily="18" charset="0"/>
                        </a:rPr>
                        <a:t> 322</a:t>
                      </a:r>
                      <a:endParaRPr lang="ru-RU" sz="1400" dirty="0">
                        <a:latin typeface="Times New Roman" panose="02020603050405020304" pitchFamily="18" charset="0"/>
                        <a:cs typeface="Times New Roman" panose="02020603050405020304" pitchFamily="18" charset="0"/>
                      </a:endParaRPr>
                    </a:p>
                  </a:txBody>
                  <a:tcPr marL="40470" marR="40470" marT="0" marB="0" anchor="ctr">
                    <a:solidFill>
                      <a:schemeClr val="accent6">
                        <a:lumMod val="20000"/>
                        <a:lumOff val="80000"/>
                      </a:schemeClr>
                    </a:solidFill>
                  </a:tcPr>
                </a:tc>
                <a:tc>
                  <a:txBody>
                    <a:bodyPr/>
                    <a:lstStyle/>
                    <a:p>
                      <a:pPr algn="r"/>
                      <a:r>
                        <a:rPr lang="ru-RU" sz="1400" dirty="0">
                          <a:latin typeface="Times New Roman" panose="02020603050405020304" pitchFamily="18" charset="0"/>
                          <a:cs typeface="Times New Roman" panose="02020603050405020304" pitchFamily="18" charset="0"/>
                        </a:rPr>
                        <a:t>354 909</a:t>
                      </a:r>
                    </a:p>
                  </a:txBody>
                  <a:tcPr marL="40470" marR="40470" marT="0" marB="0" anchor="ctr">
                    <a:solidFill>
                      <a:schemeClr val="accent6">
                        <a:lumMod val="20000"/>
                        <a:lumOff val="80000"/>
                      </a:schemeClr>
                    </a:solidFill>
                  </a:tcPr>
                </a:tc>
                <a:tc>
                  <a:txBody>
                    <a:bodyPr/>
                    <a:lstStyle/>
                    <a:p>
                      <a:pPr algn="r"/>
                      <a:r>
                        <a:rPr lang="ru-RU" sz="1400" dirty="0">
                          <a:latin typeface="Times New Roman" panose="02020603050405020304" pitchFamily="18" charset="0"/>
                          <a:cs typeface="Times New Roman" panose="02020603050405020304" pitchFamily="18" charset="0"/>
                        </a:rPr>
                        <a:t>96,1</a:t>
                      </a:r>
                    </a:p>
                  </a:txBody>
                  <a:tcPr marL="40470" marR="40470" marT="0" marB="0" anchor="ctr">
                    <a:solidFill>
                      <a:schemeClr val="accent6">
                        <a:lumMod val="20000"/>
                        <a:lumOff val="80000"/>
                      </a:schemeClr>
                    </a:solidFill>
                  </a:tcPr>
                </a:tc>
                <a:tc>
                  <a:txBody>
                    <a:bodyPr/>
                    <a:lstStyle/>
                    <a:p>
                      <a:pPr algn="r"/>
                      <a:r>
                        <a:rPr lang="ru-RU" sz="1400" dirty="0">
                          <a:latin typeface="Times New Roman" panose="02020603050405020304" pitchFamily="18" charset="0"/>
                          <a:cs typeface="Times New Roman" panose="02020603050405020304" pitchFamily="18" charset="0"/>
                        </a:rPr>
                        <a:t>9,5</a:t>
                      </a:r>
                    </a:p>
                  </a:txBody>
                  <a:tcPr marL="40470" marR="40470" marT="0" marB="0" anchor="ctr">
                    <a:solidFill>
                      <a:schemeClr val="accent6">
                        <a:lumMod val="20000"/>
                        <a:lumOff val="80000"/>
                      </a:schemeClr>
                    </a:solidFill>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2326472" y="77577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9" tIns="45715" rIns="91429" bIns="45715" numCol="1" anchor="ctr" anchorCtr="0" compatLnSpc="1">
            <a:prstTxWarp prst="textNoShape">
              <a:avLst/>
            </a:prstTxWarp>
            <a:spAutoFit/>
          </a:bodyPr>
          <a:lstStyle/>
          <a:p>
            <a:pPr fontAlgn="base">
              <a:spcBef>
                <a:spcPct val="0"/>
              </a:spcBef>
              <a:spcAft>
                <a:spcPct val="0"/>
              </a:spcAft>
            </a:pPr>
            <a:endParaRPr lang="ru-RU">
              <a:solidFill>
                <a:prstClr val="black"/>
              </a:solidFill>
              <a:latin typeface="Arial" pitchFamily="34" charset="0"/>
            </a:endParaRPr>
          </a:p>
        </p:txBody>
      </p:sp>
      <p:sp>
        <p:nvSpPr>
          <p:cNvPr id="4" name="TextBox 3"/>
          <p:cNvSpPr txBox="1"/>
          <p:nvPr/>
        </p:nvSpPr>
        <p:spPr>
          <a:xfrm>
            <a:off x="145866" y="32557"/>
            <a:ext cx="8998134" cy="861764"/>
          </a:xfrm>
          <a:prstGeom prst="rect">
            <a:avLst/>
          </a:prstGeom>
          <a:noFill/>
        </p:spPr>
        <p:txBody>
          <a:bodyPr wrap="square" lIns="91429" tIns="45715" rIns="91429" bIns="45715" rtlCol="0">
            <a:spAutoFit/>
          </a:bodyPr>
          <a:lstStyle/>
          <a:p>
            <a:pPr algn="ctr"/>
            <a:r>
              <a:rPr lang="ru-RU" sz="2500" b="1">
                <a:latin typeface="Times New Roman" pitchFamily="18" charset="0"/>
                <a:cs typeface="Times New Roman" pitchFamily="18" charset="0"/>
              </a:rPr>
              <a:t>Исполнение бюджета </a:t>
            </a:r>
            <a:endParaRPr lang="ru-RU" sz="2500" b="1" dirty="0">
              <a:latin typeface="Times New Roman" pitchFamily="18" charset="0"/>
              <a:cs typeface="Times New Roman" pitchFamily="18" charset="0"/>
            </a:endParaRPr>
          </a:p>
          <a:p>
            <a:pPr algn="ctr"/>
            <a:r>
              <a:rPr lang="ru-RU" sz="2500" b="1" dirty="0" err="1">
                <a:latin typeface="Times New Roman" pitchFamily="18" charset="0"/>
                <a:cs typeface="Times New Roman" pitchFamily="18" charset="0"/>
              </a:rPr>
              <a:t>Шебекинского</a:t>
            </a:r>
            <a:r>
              <a:rPr lang="ru-RU" sz="2500" b="1" dirty="0">
                <a:latin typeface="Times New Roman" pitchFamily="18" charset="0"/>
                <a:cs typeface="Times New Roman" pitchFamily="18" charset="0"/>
              </a:rPr>
              <a:t> городского округа </a:t>
            </a:r>
            <a:endParaRPr lang="ru-RU" sz="2500" dirty="0">
              <a:latin typeface="Times New Roman" pitchFamily="18" charset="0"/>
              <a:cs typeface="Times New Roman" pitchFamily="18" charset="0"/>
            </a:endParaRPr>
          </a:p>
        </p:txBody>
      </p:sp>
      <p:sp>
        <p:nvSpPr>
          <p:cNvPr id="7"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11</a:t>
            </a:r>
          </a:p>
        </p:txBody>
      </p:sp>
      <p:sp>
        <p:nvSpPr>
          <p:cNvPr id="5" name="Прямоугольник 4"/>
          <p:cNvSpPr/>
          <p:nvPr/>
        </p:nvSpPr>
        <p:spPr>
          <a:xfrm>
            <a:off x="8028384" y="708611"/>
            <a:ext cx="2119132" cy="338554"/>
          </a:xfrm>
          <a:prstGeom prst="rect">
            <a:avLst/>
          </a:prstGeom>
        </p:spPr>
        <p:txBody>
          <a:bodyPr wrap="square">
            <a:spAutoFit/>
          </a:bodyPr>
          <a:lstStyle/>
          <a:p>
            <a:r>
              <a:rPr lang="ru-RU" sz="1400" dirty="0">
                <a:solidFill>
                  <a:prstClr val="black"/>
                </a:solidFill>
                <a:latin typeface="Times New Roman" pitchFamily="18" charset="0"/>
                <a:cs typeface="Times New Roman" pitchFamily="18" charset="0"/>
              </a:rPr>
              <a:t>тыс. руб</a:t>
            </a:r>
            <a:r>
              <a:rPr lang="ru-RU" sz="1600" dirty="0">
                <a:solidFill>
                  <a:prstClr val="black"/>
                </a:solidFill>
                <a:latin typeface="Times New Roman" pitchFamily="18" charset="0"/>
                <a:cs typeface="Times New Roman" pitchFamily="18" charset="0"/>
              </a:rPr>
              <a:t>.</a:t>
            </a:r>
            <a:endParaRPr lang="ru-RU" dirty="0"/>
          </a:p>
        </p:txBody>
      </p:sp>
      <p:pic>
        <p:nvPicPr>
          <p:cNvPr id="8"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07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83759062"/>
              </p:ext>
            </p:extLst>
          </p:nvPr>
        </p:nvGraphicFramePr>
        <p:xfrm>
          <a:off x="179512" y="1124744"/>
          <a:ext cx="8856984" cy="5184576"/>
        </p:xfrm>
        <a:graphic>
          <a:graphicData uri="http://schemas.openxmlformats.org/drawingml/2006/table">
            <a:tbl>
              <a:tblPr firstRow="1" firstCol="1" bandRow="1">
                <a:tableStyleId>{E8B1032C-EA38-4F05-BA0D-38AFFFC7BED3}</a:tableStyleId>
              </a:tblPr>
              <a:tblGrid>
                <a:gridCol w="2928826">
                  <a:extLst>
                    <a:ext uri="{9D8B030D-6E8A-4147-A177-3AD203B41FA5}">
                      <a16:colId xmlns:a16="http://schemas.microsoft.com/office/drawing/2014/main" xmlns="" val="20000"/>
                    </a:ext>
                  </a:extLst>
                </a:gridCol>
                <a:gridCol w="1312146">
                  <a:extLst>
                    <a:ext uri="{9D8B030D-6E8A-4147-A177-3AD203B41FA5}">
                      <a16:colId xmlns:a16="http://schemas.microsoft.com/office/drawing/2014/main" xmlns="" val="20001"/>
                    </a:ext>
                  </a:extLst>
                </a:gridCol>
                <a:gridCol w="1230137">
                  <a:extLst>
                    <a:ext uri="{9D8B030D-6E8A-4147-A177-3AD203B41FA5}">
                      <a16:colId xmlns:a16="http://schemas.microsoft.com/office/drawing/2014/main" xmlns="" val="20002"/>
                    </a:ext>
                  </a:extLst>
                </a:gridCol>
                <a:gridCol w="1230137">
                  <a:extLst>
                    <a:ext uri="{9D8B030D-6E8A-4147-A177-3AD203B41FA5}">
                      <a16:colId xmlns:a16="http://schemas.microsoft.com/office/drawing/2014/main" xmlns="" val="20003"/>
                    </a:ext>
                  </a:extLst>
                </a:gridCol>
                <a:gridCol w="1066118">
                  <a:extLst>
                    <a:ext uri="{9D8B030D-6E8A-4147-A177-3AD203B41FA5}">
                      <a16:colId xmlns:a16="http://schemas.microsoft.com/office/drawing/2014/main" xmlns="" val="20004"/>
                    </a:ext>
                  </a:extLst>
                </a:gridCol>
                <a:gridCol w="1089620">
                  <a:extLst>
                    <a:ext uri="{9D8B030D-6E8A-4147-A177-3AD203B41FA5}">
                      <a16:colId xmlns:a16="http://schemas.microsoft.com/office/drawing/2014/main" xmlns="" val="20005"/>
                    </a:ext>
                  </a:extLst>
                </a:gridCol>
              </a:tblGrid>
              <a:tr h="642501">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Раздел</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Исполнено за                    2019 год</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Утверждено на 2020 год</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Исполнено                  за 2020 год</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испол</a:t>
                      </a:r>
                      <a:r>
                        <a:rPr lang="ru-RU" sz="1400" dirty="0">
                          <a:effectLst/>
                          <a:latin typeface="Times New Roman" panose="02020603050405020304" pitchFamily="18" charset="0"/>
                          <a:cs typeface="Times New Roman" panose="02020603050405020304" pitchFamily="18" charset="0"/>
                        </a:rPr>
                        <a:t>- нения</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Удельный вес</a:t>
                      </a:r>
                      <a:endParaRPr lang="ru-RU" sz="1400" dirty="0">
                        <a:effectLst/>
                        <a:latin typeface="Times New Roman" pitchFamily="18" charset="0"/>
                        <a:ea typeface="Calibri"/>
                        <a:cs typeface="Times New Roman" pitchFamily="18" charset="0"/>
                      </a:endParaRPr>
                    </a:p>
                  </a:txBody>
                  <a:tcPr marL="40470" marR="40470" marT="0" marB="0" anchor="ctr"/>
                </a:tc>
                <a:extLst>
                  <a:ext uri="{0D108BD9-81ED-4DB2-BD59-A6C34878D82A}">
                    <a16:rowId xmlns:a16="http://schemas.microsoft.com/office/drawing/2014/main" xmlns="" val="10000"/>
                  </a:ext>
                </a:extLst>
              </a:tr>
              <a:tr h="437619">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"Охрана окружающей среды"</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6 550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7</a:t>
                      </a:r>
                      <a:r>
                        <a:rPr lang="ru-RU" sz="1400" baseline="0" dirty="0">
                          <a:latin typeface="Times New Roman" panose="02020603050405020304" pitchFamily="18" charset="0"/>
                          <a:cs typeface="Times New Roman" panose="02020603050405020304" pitchFamily="18" charset="0"/>
                        </a:rPr>
                        <a:t> 707</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6 092</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79,0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0,2</a:t>
                      </a:r>
                    </a:p>
                  </a:txBody>
                  <a:tcPr marL="40470" marR="40470" marT="0" marB="0" anchor="ctr"/>
                </a:tc>
                <a:extLst>
                  <a:ext uri="{0D108BD9-81ED-4DB2-BD59-A6C34878D82A}">
                    <a16:rowId xmlns:a16="http://schemas.microsoft.com/office/drawing/2014/main" xmlns="" val="10006"/>
                  </a:ext>
                </a:extLst>
              </a:tr>
              <a:tr h="792088">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Разработка ПСД и строительство гидротехнических сооружений                            (М-Михайловка)</a:t>
                      </a:r>
                      <a:endParaRPr lang="ru-RU" sz="1200" b="0" i="1"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6 103</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6 499 </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5 024</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77,3</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82,5</a:t>
                      </a:r>
                      <a:endParaRPr lang="ru-RU" sz="1200" i="1" dirty="0">
                        <a:latin typeface="Times New Roman" panose="02020603050405020304" pitchFamily="18" charset="0"/>
                        <a:cs typeface="Times New Roman" panose="02020603050405020304" pitchFamily="18" charset="0"/>
                      </a:endParaRPr>
                    </a:p>
                  </a:txBody>
                  <a:tcPr marL="40470" marR="40470" marT="0" marB="0" anchor="ctr"/>
                </a:tc>
                <a:extLst>
                  <a:ext uri="{0D108BD9-81ED-4DB2-BD59-A6C34878D82A}">
                    <a16:rowId xmlns:a16="http://schemas.microsoft.com/office/drawing/2014/main" xmlns="" val="10002"/>
                  </a:ext>
                </a:extLst>
              </a:tr>
              <a:tr h="576064">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содержание административной комиссии</a:t>
                      </a:r>
                      <a:endParaRPr lang="ru-RU" sz="1200" b="0" i="1"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447</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1 208</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1 068</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96,9</a:t>
                      </a:r>
                      <a:endParaRPr lang="ru-RU" sz="1200" i="1"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200" dirty="0">
                          <a:latin typeface="Times New Roman" panose="02020603050405020304" pitchFamily="18" charset="0"/>
                          <a:cs typeface="Times New Roman" panose="02020603050405020304" pitchFamily="18" charset="0"/>
                        </a:rPr>
                        <a:t>17,5</a:t>
                      </a:r>
                      <a:endParaRPr lang="ru-RU" sz="1200" i="1" dirty="0">
                        <a:latin typeface="Times New Roman" panose="02020603050405020304" pitchFamily="18" charset="0"/>
                        <a:cs typeface="Times New Roman" panose="02020603050405020304" pitchFamily="18" charset="0"/>
                      </a:endParaRPr>
                    </a:p>
                  </a:txBody>
                  <a:tcPr marL="40470" marR="40470" marT="0" marB="0" anchor="ctr"/>
                </a:tc>
                <a:extLst>
                  <a:ext uri="{0D108BD9-81ED-4DB2-BD59-A6C34878D82A}">
                    <a16:rowId xmlns:a16="http://schemas.microsoft.com/office/drawing/2014/main" xmlns="" val="10003"/>
                  </a:ext>
                </a:extLst>
              </a:tr>
              <a:tr h="44347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"Образование"</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1 398 702</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a:t>
                      </a:r>
                      <a:r>
                        <a:rPr lang="ru-RU" sz="1400" baseline="0" dirty="0">
                          <a:latin typeface="Times New Roman" panose="02020603050405020304" pitchFamily="18" charset="0"/>
                          <a:cs typeface="Times New Roman" panose="02020603050405020304" pitchFamily="18" charset="0"/>
                        </a:rPr>
                        <a:t> 744 231</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1 721</a:t>
                      </a:r>
                      <a:r>
                        <a:rPr lang="ru-RU" sz="1400" baseline="0" dirty="0">
                          <a:latin typeface="Times New Roman" panose="02020603050405020304" pitchFamily="18" charset="0"/>
                          <a:cs typeface="Times New Roman" panose="02020603050405020304" pitchFamily="18" charset="0"/>
                        </a:rPr>
                        <a:t> 620</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98,7</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46,1</a:t>
                      </a:r>
                    </a:p>
                  </a:txBody>
                  <a:tcPr marL="40470" marR="40470" marT="0" marB="0" anchor="ctr"/>
                </a:tc>
                <a:extLst>
                  <a:ext uri="{0D108BD9-81ED-4DB2-BD59-A6C34878D82A}">
                    <a16:rowId xmlns:a16="http://schemas.microsoft.com/office/drawing/2014/main" xmlns="" val="10007"/>
                  </a:ext>
                </a:extLst>
              </a:tr>
              <a:tr h="40295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"Культура и кинематография"</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315 154</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259</a:t>
                      </a:r>
                      <a:r>
                        <a:rPr lang="ru-RU" sz="1400" baseline="0" dirty="0">
                          <a:latin typeface="Times New Roman" panose="02020603050405020304" pitchFamily="18" charset="0"/>
                          <a:cs typeface="Times New Roman" panose="02020603050405020304" pitchFamily="18" charset="0"/>
                        </a:rPr>
                        <a:t> 079</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253</a:t>
                      </a:r>
                      <a:r>
                        <a:rPr lang="ru-RU" sz="1400" baseline="0" dirty="0">
                          <a:latin typeface="Times New Roman" panose="02020603050405020304" pitchFamily="18" charset="0"/>
                          <a:cs typeface="Times New Roman" panose="02020603050405020304" pitchFamily="18" charset="0"/>
                        </a:rPr>
                        <a:t> 524</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97,9</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6,8</a:t>
                      </a:r>
                    </a:p>
                  </a:txBody>
                  <a:tcPr marL="40470" marR="40470" marT="0" marB="0" anchor="ctr"/>
                </a:tc>
                <a:extLst>
                  <a:ext uri="{0D108BD9-81ED-4DB2-BD59-A6C34878D82A}">
                    <a16:rowId xmlns:a16="http://schemas.microsoft.com/office/drawing/2014/main" xmlns="" val="10008"/>
                  </a:ext>
                </a:extLst>
              </a:tr>
              <a:tr h="37047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"Социальная политика"</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592 469</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643</a:t>
                      </a:r>
                      <a:r>
                        <a:rPr lang="ru-RU" sz="1400" baseline="0" dirty="0">
                          <a:latin typeface="Times New Roman" panose="02020603050405020304" pitchFamily="18" charset="0"/>
                          <a:cs typeface="Times New Roman" panose="02020603050405020304" pitchFamily="18" charset="0"/>
                        </a:rPr>
                        <a:t> 360</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597</a:t>
                      </a:r>
                      <a:r>
                        <a:rPr lang="ru-RU" sz="1400" baseline="0" dirty="0">
                          <a:latin typeface="Times New Roman" panose="02020603050405020304" pitchFamily="18" charset="0"/>
                          <a:cs typeface="Times New Roman" panose="02020603050405020304" pitchFamily="18" charset="0"/>
                        </a:rPr>
                        <a:t> 067</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92,8</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16,0</a:t>
                      </a:r>
                    </a:p>
                  </a:txBody>
                  <a:tcPr marL="40470" marR="40470" marT="0" marB="0" anchor="ctr"/>
                </a:tc>
                <a:extLst>
                  <a:ext uri="{0D108BD9-81ED-4DB2-BD59-A6C34878D82A}">
                    <a16:rowId xmlns:a16="http://schemas.microsoft.com/office/drawing/2014/main" xmlns="" val="10009"/>
                  </a:ext>
                </a:extLst>
              </a:tr>
              <a:tr h="45071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"Физическая культура и спорт"</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116 824</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137</a:t>
                      </a:r>
                      <a:r>
                        <a:rPr lang="ru-RU" sz="1400" baseline="0" dirty="0">
                          <a:latin typeface="Times New Roman" panose="02020603050405020304" pitchFamily="18" charset="0"/>
                          <a:cs typeface="Times New Roman" panose="02020603050405020304" pitchFamily="18" charset="0"/>
                        </a:rPr>
                        <a:t> 971</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137</a:t>
                      </a:r>
                      <a:r>
                        <a:rPr lang="ru-RU" sz="1400" baseline="0" dirty="0">
                          <a:latin typeface="Times New Roman" panose="02020603050405020304" pitchFamily="18" charset="0"/>
                          <a:cs typeface="Times New Roman" panose="02020603050405020304" pitchFamily="18" charset="0"/>
                        </a:rPr>
                        <a:t> 383</a:t>
                      </a:r>
                      <a:endParaRPr lang="ru-RU" sz="1400" dirty="0">
                        <a:latin typeface="Times New Roman" panose="02020603050405020304" pitchFamily="18" charset="0"/>
                        <a:cs typeface="Times New Roman" panose="02020603050405020304"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99,6</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3,7</a:t>
                      </a:r>
                    </a:p>
                  </a:txBody>
                  <a:tcPr marL="40470" marR="40470" marT="0" marB="0" anchor="ctr"/>
                </a:tc>
                <a:extLst>
                  <a:ext uri="{0D108BD9-81ED-4DB2-BD59-A6C34878D82A}">
                    <a16:rowId xmlns:a16="http://schemas.microsoft.com/office/drawing/2014/main" xmlns="" val="10010"/>
                  </a:ext>
                </a:extLst>
              </a:tr>
              <a:tr h="426477">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Средства массовой информации</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751</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1 110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1 110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100,0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0,0</a:t>
                      </a:r>
                    </a:p>
                  </a:txBody>
                  <a:tcPr marL="40470" marR="40470" marT="0" marB="0" anchor="ctr"/>
                </a:tc>
                <a:extLst>
                  <a:ext uri="{0D108BD9-81ED-4DB2-BD59-A6C34878D82A}">
                    <a16:rowId xmlns:a16="http://schemas.microsoft.com/office/drawing/2014/main" xmlns="" val="10011"/>
                  </a:ext>
                </a:extLst>
              </a:tr>
              <a:tr h="642219">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"Обслуживание муниципального долга"</a:t>
                      </a:r>
                      <a:endParaRPr lang="ru-RU" sz="1400" dirty="0">
                        <a:effectLst/>
                        <a:latin typeface="Times New Roman" pitchFamily="18" charset="0"/>
                        <a:ea typeface="Calibri"/>
                        <a:cs typeface="Times New Roman" pitchFamily="18" charset="0"/>
                      </a:endParaRP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154</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501</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0,0</a:t>
                      </a:r>
                    </a:p>
                  </a:txBody>
                  <a:tcPr marL="40470" marR="40470" marT="0" marB="0" anchor="ctr"/>
                </a:tc>
                <a:tc>
                  <a:txBody>
                    <a:bodyPr/>
                    <a:lstStyle/>
                    <a:p>
                      <a:pPr algn="r"/>
                      <a:r>
                        <a:rPr lang="ru-RU" sz="1400" dirty="0">
                          <a:latin typeface="Times New Roman" panose="02020603050405020304" pitchFamily="18" charset="0"/>
                          <a:cs typeface="Times New Roman" panose="02020603050405020304" pitchFamily="18" charset="0"/>
                        </a:rPr>
                        <a:t>0,0</a:t>
                      </a:r>
                    </a:p>
                  </a:txBody>
                  <a:tcPr marL="40470" marR="40470" marT="0" marB="0" anchor="ctr"/>
                </a:tc>
                <a:extLst>
                  <a:ext uri="{0D108BD9-81ED-4DB2-BD59-A6C34878D82A}">
                    <a16:rowId xmlns:a16="http://schemas.microsoft.com/office/drawing/2014/main" xmlns="" val="10012"/>
                  </a:ext>
                </a:extLst>
              </a:tr>
            </a:tbl>
          </a:graphicData>
        </a:graphic>
      </p:graphicFrame>
      <p:sp>
        <p:nvSpPr>
          <p:cNvPr id="3" name="Rectangle 1"/>
          <p:cNvSpPr>
            <a:spLocks noChangeArrowheads="1"/>
          </p:cNvSpPr>
          <p:nvPr/>
        </p:nvSpPr>
        <p:spPr bwMode="auto">
          <a:xfrm>
            <a:off x="2326472" y="77577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9" tIns="45715" rIns="91429" bIns="45715" numCol="1" anchor="ctr" anchorCtr="0" compatLnSpc="1">
            <a:prstTxWarp prst="textNoShape">
              <a:avLst/>
            </a:prstTxWarp>
            <a:spAutoFit/>
          </a:bodyPr>
          <a:lstStyle/>
          <a:p>
            <a:pPr fontAlgn="base">
              <a:spcBef>
                <a:spcPct val="0"/>
              </a:spcBef>
              <a:spcAft>
                <a:spcPct val="0"/>
              </a:spcAft>
            </a:pPr>
            <a:endParaRPr lang="ru-RU">
              <a:solidFill>
                <a:prstClr val="black"/>
              </a:solidFill>
              <a:latin typeface="Arial" pitchFamily="34" charset="0"/>
            </a:endParaRPr>
          </a:p>
        </p:txBody>
      </p:sp>
      <p:sp>
        <p:nvSpPr>
          <p:cNvPr id="4" name="TextBox 3"/>
          <p:cNvSpPr txBox="1"/>
          <p:nvPr/>
        </p:nvSpPr>
        <p:spPr>
          <a:xfrm>
            <a:off x="98622" y="98675"/>
            <a:ext cx="8998134" cy="861764"/>
          </a:xfrm>
          <a:prstGeom prst="rect">
            <a:avLst/>
          </a:prstGeom>
          <a:noFill/>
        </p:spPr>
        <p:txBody>
          <a:bodyPr wrap="square" lIns="91429" tIns="45715" rIns="91429" bIns="45715" rtlCol="0">
            <a:spAutoFit/>
          </a:bodyPr>
          <a:lstStyle/>
          <a:p>
            <a:pPr algn="ctr"/>
            <a:r>
              <a:rPr lang="ru-RU" sz="2500" b="1" dirty="0">
                <a:latin typeface="Times New Roman" pitchFamily="18" charset="0"/>
                <a:cs typeface="Times New Roman" pitchFamily="18" charset="0"/>
              </a:rPr>
              <a:t>Исполнение  бюджета </a:t>
            </a:r>
          </a:p>
          <a:p>
            <a:pPr algn="ctr"/>
            <a:r>
              <a:rPr lang="ru-RU" sz="2500" b="1" dirty="0" err="1">
                <a:latin typeface="Times New Roman" pitchFamily="18" charset="0"/>
                <a:cs typeface="Times New Roman" pitchFamily="18" charset="0"/>
              </a:rPr>
              <a:t>Шебекинского</a:t>
            </a:r>
            <a:r>
              <a:rPr lang="ru-RU" sz="2500" b="1" dirty="0">
                <a:latin typeface="Times New Roman" pitchFamily="18" charset="0"/>
                <a:cs typeface="Times New Roman" pitchFamily="18" charset="0"/>
              </a:rPr>
              <a:t> городского округа </a:t>
            </a:r>
            <a:endParaRPr lang="ru-RU" sz="2500" dirty="0">
              <a:latin typeface="Times New Roman" pitchFamily="18" charset="0"/>
              <a:cs typeface="Times New Roman" pitchFamily="18" charset="0"/>
            </a:endParaRPr>
          </a:p>
        </p:txBody>
      </p:sp>
      <p:sp>
        <p:nvSpPr>
          <p:cNvPr id="7"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12</a:t>
            </a:r>
          </a:p>
        </p:txBody>
      </p:sp>
      <p:sp>
        <p:nvSpPr>
          <p:cNvPr id="5" name="Прямоугольник 4"/>
          <p:cNvSpPr/>
          <p:nvPr/>
        </p:nvSpPr>
        <p:spPr>
          <a:xfrm>
            <a:off x="8028384" y="708611"/>
            <a:ext cx="2119132" cy="338554"/>
          </a:xfrm>
          <a:prstGeom prst="rect">
            <a:avLst/>
          </a:prstGeom>
        </p:spPr>
        <p:txBody>
          <a:bodyPr wrap="square">
            <a:spAutoFit/>
          </a:bodyPr>
          <a:lstStyle/>
          <a:p>
            <a:r>
              <a:rPr lang="ru-RU" sz="1400" dirty="0">
                <a:solidFill>
                  <a:prstClr val="black"/>
                </a:solidFill>
                <a:latin typeface="Times New Roman" pitchFamily="18" charset="0"/>
                <a:cs typeface="Times New Roman" pitchFamily="18" charset="0"/>
              </a:rPr>
              <a:t>тыс. руб</a:t>
            </a:r>
            <a:r>
              <a:rPr lang="ru-RU" sz="1600" dirty="0">
                <a:solidFill>
                  <a:prstClr val="black"/>
                </a:solidFill>
                <a:latin typeface="Times New Roman" pitchFamily="18" charset="0"/>
                <a:cs typeface="Times New Roman" pitchFamily="18" charset="0"/>
              </a:rPr>
              <a:t>.</a:t>
            </a:r>
            <a:endParaRPr lang="ru-RU" dirty="0"/>
          </a:p>
        </p:txBody>
      </p:sp>
      <p:pic>
        <p:nvPicPr>
          <p:cNvPr id="8"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322" y="44624"/>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09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solidFill>
                  <a:schemeClr val="accent2">
                    <a:lumMod val="75000"/>
                  </a:schemeClr>
                </a:solidFill>
              </a:rPr>
              <a:t>Основные понятия</a:t>
            </a:r>
            <a:endParaRPr lang="ru-RU" dirty="0">
              <a:solidFill>
                <a:schemeClr val="accent2">
                  <a:lumMod val="75000"/>
                </a:schemeClr>
              </a:solidFill>
            </a:endParaRPr>
          </a:p>
        </p:txBody>
      </p:sp>
      <p:sp>
        <p:nvSpPr>
          <p:cNvPr id="2" name="Объект 1"/>
          <p:cNvSpPr>
            <a:spLocks noGrp="1"/>
          </p:cNvSpPr>
          <p:nvPr>
            <p:ph sz="half" idx="1"/>
          </p:nvPr>
        </p:nvSpPr>
        <p:spPr>
          <a:xfrm>
            <a:off x="457200" y="1524000"/>
            <a:ext cx="8003232" cy="824880"/>
          </a:xfrm>
        </p:spPr>
        <p:txBody>
          <a:bodyPr>
            <a:noAutofit/>
          </a:bodyPr>
          <a:lstStyle/>
          <a:p>
            <a:pPr marL="0" indent="0" algn="just">
              <a:buNone/>
            </a:pPr>
            <a:r>
              <a:rPr lang="ru-RU" sz="1800" dirty="0" smtClean="0">
                <a:solidFill>
                  <a:srgbClr val="FF0000"/>
                </a:solidFill>
              </a:rPr>
              <a:t>БЮДЖЕТ</a:t>
            </a:r>
            <a:r>
              <a:rPr lang="ru-RU" sz="180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sz="1800" dirty="0"/>
          </a:p>
        </p:txBody>
      </p:sp>
      <p:sp>
        <p:nvSpPr>
          <p:cNvPr id="5" name="Объект 4"/>
          <p:cNvSpPr>
            <a:spLocks noGrp="1"/>
          </p:cNvSpPr>
          <p:nvPr>
            <p:ph sz="half" idx="2"/>
          </p:nvPr>
        </p:nvSpPr>
        <p:spPr>
          <a:xfrm>
            <a:off x="539552" y="2849705"/>
            <a:ext cx="2952328" cy="3246295"/>
          </a:xfrm>
        </p:spPr>
        <p:txBody>
          <a:bodyPr>
            <a:normAutofit/>
          </a:bodyPr>
          <a:lstStyle/>
          <a:p>
            <a:pPr marL="0" indent="0" algn="just">
              <a:buNone/>
            </a:pPr>
            <a:r>
              <a:rPr lang="ru-RU" sz="1200" dirty="0" smtClean="0">
                <a:solidFill>
                  <a:srgbClr val="FF0000"/>
                </a:solidFill>
              </a:rPr>
              <a:t>ДОХОДЫ БЮДЖЕТА </a:t>
            </a:r>
            <a:r>
              <a:rPr lang="ru-RU" sz="1200" dirty="0" smtClean="0"/>
              <a:t>– поступающие в бюджет денежные средства (налоги юридических и физических лиц, административные платежи и сборы, безвозмездные поступления)</a:t>
            </a:r>
          </a:p>
          <a:p>
            <a:pPr marL="0" indent="0" algn="just">
              <a:buNone/>
            </a:pPr>
            <a:r>
              <a:rPr lang="ru-RU" sz="1200" dirty="0" smtClean="0"/>
              <a:t>Превышение доходов над расходами образует положительный остаток бюджета </a:t>
            </a:r>
            <a:r>
              <a:rPr lang="ru-RU" sz="1200" dirty="0" smtClean="0">
                <a:solidFill>
                  <a:srgbClr val="FF0000"/>
                </a:solidFill>
              </a:rPr>
              <a:t>ПРОФИЦИТ</a:t>
            </a:r>
          </a:p>
          <a:p>
            <a:pPr marL="0" indent="0" algn="just">
              <a:buNone/>
            </a:pPr>
            <a:r>
              <a:rPr lang="ru-RU" sz="12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333" y="2924944"/>
            <a:ext cx="1740755" cy="134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351" y="4365104"/>
            <a:ext cx="1750737" cy="134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64088" y="2849705"/>
            <a:ext cx="3312368" cy="2492990"/>
          </a:xfrm>
          <a:prstGeom prst="rect">
            <a:avLst/>
          </a:prstGeom>
          <a:noFill/>
        </p:spPr>
        <p:txBody>
          <a:bodyPr wrap="square" rtlCol="0">
            <a:spAutoFit/>
          </a:bodyPr>
          <a:lstStyle/>
          <a:p>
            <a:pPr algn="just"/>
            <a:r>
              <a:rPr lang="ru-RU" sz="1200" dirty="0" smtClean="0">
                <a:solidFill>
                  <a:srgbClr val="FF0000"/>
                </a:solidFill>
              </a:rPr>
              <a:t>РАСХОДЫ БЮДЖЕТА</a:t>
            </a:r>
            <a:r>
              <a:rPr lang="ru-RU" sz="1200" dirty="0" smtClean="0"/>
              <a:t> – выплачиваемые из бюджета денежные средства (социальные выплаты населению, содержание учреждений городского округа, капитальное строительство и др.</a:t>
            </a:r>
          </a:p>
          <a:p>
            <a:pPr algn="just"/>
            <a:endParaRPr lang="ru-RU" sz="1200" dirty="0"/>
          </a:p>
          <a:p>
            <a:pPr algn="just"/>
            <a:r>
              <a:rPr lang="ru-RU" sz="1200" dirty="0" smtClean="0"/>
              <a:t>Если расходная часть бюджета превышает доходную, то бюджет формируется с </a:t>
            </a:r>
            <a:r>
              <a:rPr lang="ru-RU" sz="1200" dirty="0" smtClean="0">
                <a:solidFill>
                  <a:srgbClr val="FF0000"/>
                </a:solidFill>
              </a:rPr>
              <a:t>ДЕФИЦИТОМ</a:t>
            </a:r>
          </a:p>
          <a:p>
            <a:pPr algn="just"/>
            <a:endParaRPr lang="ru-RU" sz="1200" dirty="0" smtClean="0">
              <a:solidFill>
                <a:srgbClr val="FF0000"/>
              </a:solidFill>
            </a:endParaRPr>
          </a:p>
          <a:p>
            <a:pPr algn="just"/>
            <a:r>
              <a:rPr lang="ru-RU" sz="1200" dirty="0" smtClean="0"/>
              <a:t>При превышении расходов над доходами принимается решение об источниках покрытия дефицита   </a:t>
            </a:r>
            <a:endParaRPr lang="ru-RU" sz="1200" dirty="0"/>
          </a:p>
        </p:txBody>
      </p:sp>
    </p:spTree>
    <p:extLst>
      <p:ext uri="{BB962C8B-B14F-4D97-AF65-F5344CB8AC3E}">
        <p14:creationId xmlns:p14="http://schemas.microsoft.com/office/powerpoint/2010/main" val="281223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65029704"/>
              </p:ext>
            </p:extLst>
          </p:nvPr>
        </p:nvGraphicFramePr>
        <p:xfrm>
          <a:off x="112861" y="980728"/>
          <a:ext cx="8882892" cy="5616624"/>
        </p:xfrm>
        <a:graphic>
          <a:graphicData uri="http://schemas.openxmlformats.org/drawingml/2006/table">
            <a:tbl>
              <a:tblPr>
                <a:tableStyleId>{16D9F66E-5EB9-4882-86FB-DCBF35E3C3E4}</a:tableStyleId>
              </a:tblPr>
              <a:tblGrid>
                <a:gridCol w="4892821">
                  <a:extLst>
                    <a:ext uri="{9D8B030D-6E8A-4147-A177-3AD203B41FA5}">
                      <a16:colId xmlns:a16="http://schemas.microsoft.com/office/drawing/2014/main" xmlns="" val="20000"/>
                    </a:ext>
                  </a:extLst>
                </a:gridCol>
                <a:gridCol w="798014">
                  <a:extLst>
                    <a:ext uri="{9D8B030D-6E8A-4147-A177-3AD203B41FA5}">
                      <a16:colId xmlns:a16="http://schemas.microsoft.com/office/drawing/2014/main" xmlns="" val="20001"/>
                    </a:ext>
                  </a:extLst>
                </a:gridCol>
                <a:gridCol w="798014">
                  <a:extLst>
                    <a:ext uri="{9D8B030D-6E8A-4147-A177-3AD203B41FA5}">
                      <a16:colId xmlns:a16="http://schemas.microsoft.com/office/drawing/2014/main" xmlns="" val="20002"/>
                    </a:ext>
                  </a:extLst>
                </a:gridCol>
                <a:gridCol w="870561">
                  <a:extLst>
                    <a:ext uri="{9D8B030D-6E8A-4147-A177-3AD203B41FA5}">
                      <a16:colId xmlns:a16="http://schemas.microsoft.com/office/drawing/2014/main" xmlns="" val="20003"/>
                    </a:ext>
                  </a:extLst>
                </a:gridCol>
                <a:gridCol w="798014">
                  <a:extLst>
                    <a:ext uri="{9D8B030D-6E8A-4147-A177-3AD203B41FA5}">
                      <a16:colId xmlns:a16="http://schemas.microsoft.com/office/drawing/2014/main" xmlns="" val="20004"/>
                    </a:ext>
                  </a:extLst>
                </a:gridCol>
                <a:gridCol w="725468">
                  <a:extLst>
                    <a:ext uri="{9D8B030D-6E8A-4147-A177-3AD203B41FA5}">
                      <a16:colId xmlns:a16="http://schemas.microsoft.com/office/drawing/2014/main" xmlns="" val="20005"/>
                    </a:ext>
                  </a:extLst>
                </a:gridCol>
              </a:tblGrid>
              <a:tr h="336775">
                <a:tc>
                  <a:txBody>
                    <a:bodyPr/>
                    <a:lstStyle/>
                    <a:p>
                      <a:pPr algn="ctr" fontAlgn="b"/>
                      <a:r>
                        <a:rPr lang="ru-RU" sz="1000" b="1" i="0" u="none" strike="noStrike" dirty="0">
                          <a:solidFill>
                            <a:srgbClr val="000000"/>
                          </a:solidFill>
                          <a:effectLst/>
                          <a:latin typeface="Times New Roman" panose="02020603050405020304" pitchFamily="18" charset="0"/>
                          <a:cs typeface="Times New Roman" panose="02020603050405020304" pitchFamily="18" charset="0"/>
                        </a:rPr>
                        <a:t>Наименование</a:t>
                      </a:r>
                    </a:p>
                  </a:txBody>
                  <a:tcPr marL="4728" marR="4728" marT="4728"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Факт</a:t>
                      </a:r>
                      <a:r>
                        <a:rPr lang="ru-RU" sz="1000" b="1" u="none" strike="noStrike" baseline="0" dirty="0">
                          <a:effectLst/>
                          <a:latin typeface="Times New Roman" panose="02020603050405020304" pitchFamily="18" charset="0"/>
                          <a:cs typeface="Times New Roman" panose="02020603050405020304" pitchFamily="18" charset="0"/>
                        </a:rPr>
                        <a:t> 2019 года</a:t>
                      </a:r>
                      <a:r>
                        <a:rPr lang="ru-RU" sz="1000" b="1" u="none" strike="noStrike" dirty="0">
                          <a:effectLst/>
                          <a:latin typeface="Times New Roman" panose="02020603050405020304" pitchFamily="18" charset="0"/>
                          <a:cs typeface="Times New Roman" panose="02020603050405020304" pitchFamily="18" charset="0"/>
                        </a:rPr>
                        <a:t>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Утверждено               на 2020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Исполнено               за 2020 год</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 исполнения</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Удельный вес</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0"/>
                  </a:ext>
                </a:extLst>
              </a:tr>
              <a:tr h="440192">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1. Муниципальная программа Шебекинского городского</a:t>
                      </a:r>
                      <a:r>
                        <a:rPr lang="ru-RU" sz="950" b="1" u="none" strike="noStrike" baseline="0" dirty="0">
                          <a:effectLst/>
                          <a:latin typeface="Times New Roman" panose="02020603050405020304" pitchFamily="18" charset="0"/>
                          <a:cs typeface="Times New Roman" panose="02020603050405020304" pitchFamily="18" charset="0"/>
                        </a:rPr>
                        <a:t> округа </a:t>
                      </a:r>
                      <a:r>
                        <a:rPr lang="ru-RU" sz="950" b="1" u="none" strike="noStrike" dirty="0">
                          <a:effectLst/>
                          <a:latin typeface="Times New Roman" panose="02020603050405020304" pitchFamily="18" charset="0"/>
                          <a:cs typeface="Times New Roman" panose="02020603050405020304" pitchFamily="18" charset="0"/>
                        </a:rPr>
                        <a:t>«Развитие информационного общества в Шебекинском городском округе»</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16 141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8 819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8 650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98,1%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1"/>
                  </a:ext>
                </a:extLst>
              </a:tr>
              <a:tr h="373857">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2. Муниципальная программа Шебекинского  городского округа «Развитие образования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1 438 348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1 783 222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1 757 984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98,6%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51,0%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2"/>
                  </a:ext>
                </a:extLst>
              </a:tr>
              <a:tr h="639239">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3. Муниципальная программа Шебекинского  городского округа "Реализация мероприятий государственной программы «Развитие сельского хозяйства и рыбоводства в Белгородской области" в Шебекинском  городском округе»</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237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11</a:t>
                      </a:r>
                      <a:r>
                        <a:rPr lang="ru-RU" sz="1000" u="none" strike="noStrike" baseline="0" dirty="0">
                          <a:effectLst/>
                          <a:latin typeface="Times New Roman" panose="02020603050405020304" pitchFamily="18" charset="0"/>
                          <a:cs typeface="Times New Roman" panose="02020603050405020304" pitchFamily="18" charset="0"/>
                        </a:rPr>
                        <a:t> 514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11</a:t>
                      </a:r>
                      <a:r>
                        <a:rPr lang="ru-RU" sz="1000" u="none" strike="noStrike" baseline="0" dirty="0">
                          <a:effectLst/>
                          <a:latin typeface="Times New Roman" panose="02020603050405020304" pitchFamily="18" charset="0"/>
                          <a:cs typeface="Times New Roman" panose="02020603050405020304" pitchFamily="18" charset="0"/>
                        </a:rPr>
                        <a:t> 513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3"/>
                  </a:ext>
                </a:extLst>
              </a:tr>
              <a:tr h="399524">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4. Муниципальная программа Шебекинского городского</a:t>
                      </a:r>
                      <a:r>
                        <a:rPr lang="ru-RU" sz="950" b="1" u="none" strike="noStrike" baseline="0" dirty="0">
                          <a:effectLst/>
                          <a:latin typeface="Times New Roman" panose="02020603050405020304" pitchFamily="18" charset="0"/>
                          <a:cs typeface="Times New Roman" panose="02020603050405020304" pitchFamily="18" charset="0"/>
                        </a:rPr>
                        <a:t> округа</a:t>
                      </a:r>
                      <a:r>
                        <a:rPr lang="ru-RU" sz="950" b="1" u="none" strike="noStrike" dirty="0">
                          <a:effectLst/>
                          <a:latin typeface="Times New Roman" panose="02020603050405020304" pitchFamily="18" charset="0"/>
                          <a:cs typeface="Times New Roman" panose="02020603050405020304" pitchFamily="18" charset="0"/>
                        </a:rPr>
                        <a:t> «Социальная поддержка граждан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425 914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577</a:t>
                      </a:r>
                      <a:r>
                        <a:rPr lang="ru-RU" sz="1000" u="none" strike="noStrike" baseline="0" dirty="0">
                          <a:effectLst/>
                          <a:latin typeface="Times New Roman" panose="02020603050405020304" pitchFamily="18" charset="0"/>
                          <a:cs typeface="Times New Roman" panose="02020603050405020304" pitchFamily="18" charset="0"/>
                        </a:rPr>
                        <a:t> 393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533</a:t>
                      </a:r>
                      <a:r>
                        <a:rPr lang="ru-RU" sz="1000" u="none" strike="noStrike" baseline="0" dirty="0">
                          <a:effectLst/>
                          <a:latin typeface="Times New Roman" panose="02020603050405020304" pitchFamily="18" charset="0"/>
                          <a:cs typeface="Times New Roman" panose="02020603050405020304" pitchFamily="18" charset="0"/>
                        </a:rPr>
                        <a:t> 886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92,5%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15,5%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4"/>
                  </a:ext>
                </a:extLst>
              </a:tr>
              <a:tr h="399524">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5. Муниципальная программа Шебекинского городского</a:t>
                      </a:r>
                      <a:r>
                        <a:rPr lang="ru-RU" sz="950" b="1" u="none" strike="noStrike" baseline="0" dirty="0">
                          <a:effectLst/>
                          <a:latin typeface="Times New Roman" panose="02020603050405020304" pitchFamily="18" charset="0"/>
                          <a:cs typeface="Times New Roman" panose="02020603050405020304" pitchFamily="18" charset="0"/>
                        </a:rPr>
                        <a:t> округа</a:t>
                      </a:r>
                      <a:r>
                        <a:rPr lang="ru-RU" sz="950" b="1" u="none" strike="noStrike" dirty="0">
                          <a:effectLst/>
                          <a:latin typeface="Times New Roman" panose="02020603050405020304" pitchFamily="18" charset="0"/>
                          <a:cs typeface="Times New Roman" panose="02020603050405020304" pitchFamily="18" charset="0"/>
                        </a:rPr>
                        <a:t> «Культура и искусство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332 044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259</a:t>
                      </a:r>
                      <a:r>
                        <a:rPr lang="ru-RU" sz="1000" u="none" strike="noStrike" baseline="0" dirty="0">
                          <a:effectLst/>
                          <a:latin typeface="Times New Roman" panose="02020603050405020304" pitchFamily="18" charset="0"/>
                          <a:cs typeface="Times New Roman" panose="02020603050405020304" pitchFamily="18" charset="0"/>
                        </a:rPr>
                        <a:t> 521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253</a:t>
                      </a:r>
                      <a:r>
                        <a:rPr lang="ru-RU" sz="1000" u="none" strike="noStrike" baseline="0" dirty="0">
                          <a:effectLst/>
                          <a:latin typeface="Times New Roman" panose="02020603050405020304" pitchFamily="18" charset="0"/>
                          <a:cs typeface="Times New Roman" panose="02020603050405020304" pitchFamily="18" charset="0"/>
                        </a:rPr>
                        <a:t> 884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97,8%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7,4%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5"/>
                  </a:ext>
                </a:extLst>
              </a:tr>
              <a:tr h="418171">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6. Муниципальная программа Шебекинского  городского округа «Развитие физической культуры и спорта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116 824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137</a:t>
                      </a:r>
                      <a:r>
                        <a:rPr lang="ru-RU" sz="1000" u="none" strike="noStrike" baseline="0" dirty="0">
                          <a:effectLst/>
                          <a:latin typeface="Times New Roman" panose="02020603050405020304" pitchFamily="18" charset="0"/>
                          <a:cs typeface="Times New Roman" panose="02020603050405020304" pitchFamily="18" charset="0"/>
                        </a:rPr>
                        <a:t> 966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137</a:t>
                      </a:r>
                      <a:r>
                        <a:rPr lang="ru-RU" sz="1000" u="none" strike="noStrike" baseline="0" dirty="0">
                          <a:effectLst/>
                          <a:latin typeface="Times New Roman" panose="02020603050405020304" pitchFamily="18" charset="0"/>
                          <a:cs typeface="Times New Roman" panose="02020603050405020304" pitchFamily="18" charset="0"/>
                        </a:rPr>
                        <a:t> 378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99,6%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6"/>
                  </a:ext>
                </a:extLst>
              </a:tr>
              <a:tr h="439972">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7. Муниципальная программа </a:t>
                      </a:r>
                      <a:r>
                        <a:rPr lang="ru-RU" sz="950" b="1" u="none" strike="noStrike" baseline="0" dirty="0">
                          <a:effectLst/>
                          <a:latin typeface="Times New Roman" panose="02020603050405020304" pitchFamily="18" charset="0"/>
                          <a:cs typeface="Times New Roman" panose="02020603050405020304" pitchFamily="18" charset="0"/>
                        </a:rPr>
                        <a:t> </a:t>
                      </a:r>
                      <a:r>
                        <a:rPr lang="ru-RU" sz="950" b="1" u="none" strike="noStrike" dirty="0">
                          <a:effectLst/>
                          <a:latin typeface="Times New Roman" panose="02020603050405020304" pitchFamily="18" charset="0"/>
                          <a:cs typeface="Times New Roman" panose="02020603050405020304" pitchFamily="18" charset="0"/>
                        </a:rPr>
                        <a:t>«Совершенствование и развитие транспортной системы и дорожной сети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390 398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368</a:t>
                      </a:r>
                      <a:r>
                        <a:rPr lang="ru-RU" sz="1000" u="none" strike="noStrike" baseline="0" dirty="0">
                          <a:effectLst/>
                          <a:latin typeface="Times New Roman" panose="02020603050405020304" pitchFamily="18" charset="0"/>
                          <a:cs typeface="Times New Roman" panose="02020603050405020304" pitchFamily="18" charset="0"/>
                        </a:rPr>
                        <a:t> 676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362</a:t>
                      </a:r>
                      <a:r>
                        <a:rPr lang="ru-RU" sz="1000" u="none" strike="noStrike" baseline="0" dirty="0">
                          <a:effectLst/>
                          <a:latin typeface="Times New Roman" panose="02020603050405020304" pitchFamily="18" charset="0"/>
                          <a:cs typeface="Times New Roman" panose="02020603050405020304" pitchFamily="18" charset="0"/>
                        </a:rPr>
                        <a:t> 933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10,5%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7"/>
                  </a:ext>
                </a:extLst>
              </a:tr>
              <a:tr h="477718">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8. Муниципальная программа Шебекинского  городского округа</a:t>
                      </a:r>
                      <a:r>
                        <a:rPr lang="ru-RU" sz="950" b="1" u="none" strike="noStrike" baseline="0" dirty="0">
                          <a:effectLst/>
                          <a:latin typeface="Times New Roman" panose="02020603050405020304" pitchFamily="18" charset="0"/>
                          <a:cs typeface="Times New Roman" panose="02020603050405020304" pitchFamily="18" charset="0"/>
                        </a:rPr>
                        <a:t> «</a:t>
                      </a:r>
                      <a:r>
                        <a:rPr lang="ru-RU" sz="950" b="1" u="none" strike="noStrike" dirty="0">
                          <a:effectLst/>
                          <a:latin typeface="Times New Roman" panose="02020603050405020304" pitchFamily="18" charset="0"/>
                          <a:cs typeface="Times New Roman" panose="02020603050405020304" pitchFamily="18" charset="0"/>
                        </a:rPr>
                        <a:t>Обеспечение безопасности жизнедеятельности населения и территории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12</a:t>
                      </a:r>
                      <a:r>
                        <a:rPr lang="ru-RU" sz="1000" u="none" strike="noStrike" baseline="0" dirty="0">
                          <a:effectLst/>
                          <a:latin typeface="Times New Roman" panose="02020603050405020304" pitchFamily="18" charset="0"/>
                          <a:cs typeface="Times New Roman" panose="02020603050405020304" pitchFamily="18" charset="0"/>
                        </a:rPr>
                        <a:t> 508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a:t>
                      </a:r>
                      <a:r>
                        <a:rPr lang="ru-RU" sz="1000" u="none" strike="noStrike" baseline="0" dirty="0">
                          <a:effectLst/>
                          <a:latin typeface="Times New Roman" panose="02020603050405020304" pitchFamily="18" charset="0"/>
                          <a:cs typeface="Times New Roman" panose="02020603050405020304" pitchFamily="18" charset="0"/>
                        </a:rPr>
                        <a:t> 868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a:t>
                      </a:r>
                      <a:r>
                        <a:rPr lang="ru-RU" sz="1000" u="none" strike="noStrike" baseline="0" dirty="0">
                          <a:effectLst/>
                          <a:latin typeface="Times New Roman" panose="02020603050405020304" pitchFamily="18" charset="0"/>
                          <a:cs typeface="Times New Roman" panose="02020603050405020304" pitchFamily="18" charset="0"/>
                        </a:rPr>
                        <a:t> 608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97,4%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8"/>
                  </a:ext>
                </a:extLst>
              </a:tr>
              <a:tr h="522043">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9. Муниципальная программа Шебекинского  городского округа «Обеспечение доступным и комфортным жильем и коммунальными услугами жителей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296</a:t>
                      </a:r>
                      <a:r>
                        <a:rPr lang="ru-RU" sz="1000" u="none" strike="noStrike" baseline="0" dirty="0">
                          <a:effectLst/>
                          <a:latin typeface="Times New Roman" panose="02020603050405020304" pitchFamily="18" charset="0"/>
                          <a:cs typeface="Times New Roman" panose="02020603050405020304" pitchFamily="18" charset="0"/>
                        </a:rPr>
                        <a:t> 988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215</a:t>
                      </a:r>
                      <a:r>
                        <a:rPr lang="ru-RU" sz="1000" u="none" strike="noStrike" baseline="0" dirty="0">
                          <a:effectLst/>
                          <a:latin typeface="Times New Roman" panose="02020603050405020304" pitchFamily="18" charset="0"/>
                          <a:cs typeface="Times New Roman" panose="02020603050405020304" pitchFamily="18" charset="0"/>
                        </a:rPr>
                        <a:t> 003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199</a:t>
                      </a:r>
                      <a:r>
                        <a:rPr lang="ru-RU" sz="1000" u="none" strike="noStrike" baseline="0" dirty="0">
                          <a:effectLst/>
                          <a:latin typeface="Times New Roman" panose="02020603050405020304" pitchFamily="18" charset="0"/>
                          <a:cs typeface="Times New Roman" panose="02020603050405020304" pitchFamily="18" charset="0"/>
                        </a:rPr>
                        <a:t> 894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93,0%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5,8%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09"/>
                  </a:ext>
                </a:extLst>
              </a:tr>
              <a:tr h="444973">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10. Муниципальная программа Шебекинского  городского округа  «Формирование современной городской среды на территории Шебекинского городского</a:t>
                      </a:r>
                      <a:r>
                        <a:rPr lang="ru-RU" sz="950" b="1" u="none" strike="noStrike" baseline="0" dirty="0">
                          <a:effectLst/>
                          <a:latin typeface="Times New Roman" panose="02020603050405020304" pitchFamily="18" charset="0"/>
                          <a:cs typeface="Times New Roman" panose="02020603050405020304" pitchFamily="18" charset="0"/>
                        </a:rPr>
                        <a:t> округа</a:t>
                      </a:r>
                      <a:r>
                        <a:rPr lang="ru-RU" sz="950" b="1" u="none" strike="noStrike" dirty="0">
                          <a:effectLst/>
                          <a:latin typeface="Times New Roman" panose="02020603050405020304" pitchFamily="18" charset="0"/>
                          <a:cs typeface="Times New Roman" panose="02020603050405020304" pitchFamily="18" charset="0"/>
                        </a:rPr>
                        <a:t>»</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97 151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167</a:t>
                      </a:r>
                      <a:r>
                        <a:rPr lang="ru-RU" sz="1000" u="none" strike="noStrike" baseline="0" dirty="0">
                          <a:effectLst/>
                          <a:latin typeface="Times New Roman" panose="02020603050405020304" pitchFamily="18" charset="0"/>
                          <a:cs typeface="Times New Roman" panose="02020603050405020304" pitchFamily="18" charset="0"/>
                        </a:rPr>
                        <a:t> 861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167 793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13"/>
                  </a:ext>
                </a:extLst>
              </a:tr>
              <a:tr h="477718">
                <a:tc>
                  <a:txBody>
                    <a:bodyPr/>
                    <a:lstStyle/>
                    <a:p>
                      <a:pPr algn="l" fontAlgn="ctr"/>
                      <a:r>
                        <a:rPr lang="ru-RU" sz="950" b="1" u="none" strike="noStrike" dirty="0">
                          <a:effectLst/>
                          <a:latin typeface="Times New Roman" panose="02020603050405020304" pitchFamily="18" charset="0"/>
                          <a:cs typeface="Times New Roman" panose="02020603050405020304" pitchFamily="18" charset="0"/>
                        </a:rPr>
                        <a:t>11. Муниципальная программа Шебекинского городского округа «Содействие развитию общественного самоуправления на территории Шебекинского городского округа»</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1 180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a:t>
                      </a:r>
                      <a:r>
                        <a:rPr lang="ru-RU" sz="1000" u="none" strike="noStrike" baseline="0" dirty="0">
                          <a:effectLst/>
                          <a:latin typeface="Times New Roman" panose="02020603050405020304" pitchFamily="18" charset="0"/>
                          <a:cs typeface="Times New Roman" panose="02020603050405020304" pitchFamily="18" charset="0"/>
                        </a:rPr>
                        <a:t> 325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1 324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99,9%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14"/>
                  </a:ext>
                </a:extLst>
              </a:tr>
              <a:tr h="246918">
                <a:tc>
                  <a:txBody>
                    <a:bodyPr/>
                    <a:lstStyle/>
                    <a:p>
                      <a:pPr algn="ctr" fontAlgn="ctr"/>
                      <a:r>
                        <a:rPr lang="ru-RU" sz="950" b="1" u="none" strike="noStrike" dirty="0">
                          <a:effectLst/>
                          <a:latin typeface="Times New Roman" panose="02020603050405020304" pitchFamily="18" charset="0"/>
                          <a:cs typeface="Times New Roman" panose="02020603050405020304" pitchFamily="18" charset="0"/>
                        </a:rPr>
                        <a:t>ИТОГО</a:t>
                      </a:r>
                      <a:endParaRPr lang="ru-RU" sz="9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3 127 733</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3 541 168</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3 444 847</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97,3%</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tc>
                  <a:txBody>
                    <a:bodyPr/>
                    <a:lstStyle/>
                    <a:p>
                      <a:pPr algn="ctr" fontAlgn="b"/>
                      <a:r>
                        <a:rPr lang="ru-RU" sz="1100" b="1" u="none" strike="noStrike" dirty="0">
                          <a:effectLst/>
                          <a:latin typeface="Times New Roman" panose="02020603050405020304" pitchFamily="18" charset="0"/>
                          <a:cs typeface="Times New Roman" panose="02020603050405020304" pitchFamily="18" charset="0"/>
                        </a:rPr>
                        <a:t>100%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728" marR="4728" marT="4728" marB="0" anchor="ctr"/>
                </a:tc>
                <a:extLst>
                  <a:ext uri="{0D108BD9-81ED-4DB2-BD59-A6C34878D82A}">
                    <a16:rowId xmlns:a16="http://schemas.microsoft.com/office/drawing/2014/main" xmlns="" val="10012"/>
                  </a:ext>
                </a:extLst>
              </a:tr>
            </a:tbl>
          </a:graphicData>
        </a:graphic>
      </p:graphicFrame>
      <p:sp>
        <p:nvSpPr>
          <p:cNvPr id="5" name="Прямоугольник 4"/>
          <p:cNvSpPr/>
          <p:nvPr/>
        </p:nvSpPr>
        <p:spPr>
          <a:xfrm>
            <a:off x="258476" y="32557"/>
            <a:ext cx="86409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ru-RU" dirty="0">
              <a:solidFill>
                <a:prstClr val="white"/>
              </a:solidFill>
            </a:endParaRPr>
          </a:p>
        </p:txBody>
      </p:sp>
      <p:sp>
        <p:nvSpPr>
          <p:cNvPr id="9" name="TextBox 8"/>
          <p:cNvSpPr txBox="1"/>
          <p:nvPr/>
        </p:nvSpPr>
        <p:spPr>
          <a:xfrm>
            <a:off x="196866" y="32558"/>
            <a:ext cx="7867134" cy="1908205"/>
          </a:xfrm>
          <a:prstGeom prst="rect">
            <a:avLst/>
          </a:prstGeom>
          <a:noFill/>
        </p:spPr>
        <p:txBody>
          <a:bodyPr wrap="square" lIns="91429" tIns="45715" rIns="91429" bIns="45715" rtlCol="0">
            <a:spAutoFit/>
          </a:bodyPr>
          <a:lstStyle/>
          <a:p>
            <a:pPr algn="ctr"/>
            <a:r>
              <a:rPr lang="ru-RU" b="1" dirty="0">
                <a:solidFill>
                  <a:prstClr val="black"/>
                </a:solidFill>
                <a:latin typeface="Times New Roman" panose="02020603050405020304" pitchFamily="18" charset="0"/>
                <a:cs typeface="Times New Roman" panose="02020603050405020304" pitchFamily="18" charset="0"/>
              </a:rPr>
              <a:t>Показатели финансового обеспечения </a:t>
            </a:r>
          </a:p>
          <a:p>
            <a:pPr algn="ctr"/>
            <a:r>
              <a:rPr lang="ru-RU" b="1" dirty="0">
                <a:solidFill>
                  <a:prstClr val="black"/>
                </a:solidFill>
                <a:latin typeface="Times New Roman" panose="02020603050405020304" pitchFamily="18" charset="0"/>
                <a:cs typeface="Times New Roman" panose="02020603050405020304" pitchFamily="18" charset="0"/>
              </a:rPr>
              <a:t>муниципальных программ Шебекинского городского округа  </a:t>
            </a:r>
          </a:p>
          <a:p>
            <a:pPr algn="ctr"/>
            <a:r>
              <a:rPr lang="ru-RU" b="1" dirty="0">
                <a:solidFill>
                  <a:prstClr val="black"/>
                </a:solidFill>
                <a:latin typeface="Times New Roman" panose="02020603050405020304" pitchFamily="18" charset="0"/>
                <a:cs typeface="Times New Roman" panose="02020603050405020304" pitchFamily="18" charset="0"/>
              </a:rPr>
              <a:t>за 2019-2020 годы</a:t>
            </a:r>
          </a:p>
          <a:p>
            <a:pPr algn="ctr"/>
            <a:endParaRPr lang="ru-RU" b="1" dirty="0">
              <a:solidFill>
                <a:prstClr val="black"/>
              </a:solidFill>
              <a:latin typeface="Times New Roman" panose="02020603050405020304" pitchFamily="18" charset="0"/>
              <a:cs typeface="Times New Roman" panose="02020603050405020304" pitchFamily="18" charset="0"/>
            </a:endParaRPr>
          </a:p>
          <a:p>
            <a:pPr algn="ctr"/>
            <a:endParaRPr lang="ru-RU" b="1" dirty="0">
              <a:solidFill>
                <a:prstClr val="black"/>
              </a:solidFill>
              <a:latin typeface="Times New Roman" panose="02020603050405020304" pitchFamily="18" charset="0"/>
              <a:cs typeface="Times New Roman" panose="02020603050405020304" pitchFamily="18" charset="0"/>
            </a:endParaRPr>
          </a:p>
          <a:p>
            <a:endParaRPr lang="ru-RU" sz="1400" dirty="0">
              <a:solidFill>
                <a:prstClr val="black"/>
              </a:solidFill>
            </a:endParaRPr>
          </a:p>
          <a:p>
            <a:endParaRPr lang="ru-RU" sz="1400" dirty="0">
              <a:solidFill>
                <a:prstClr val="black"/>
              </a:solidFill>
            </a:endParaRPr>
          </a:p>
        </p:txBody>
      </p:sp>
      <p:sp>
        <p:nvSpPr>
          <p:cNvPr id="3" name="Прямоугольник 2"/>
          <p:cNvSpPr/>
          <p:nvPr/>
        </p:nvSpPr>
        <p:spPr>
          <a:xfrm rot="10800000" flipV="1">
            <a:off x="8064000" y="576000"/>
            <a:ext cx="914400" cy="208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ru-RU" sz="1200" dirty="0">
                <a:solidFill>
                  <a:prstClr val="black"/>
                </a:solidFill>
                <a:latin typeface="Times New Roman" panose="02020603050405020304" pitchFamily="18" charset="0"/>
                <a:cs typeface="Times New Roman" panose="02020603050405020304" pitchFamily="18" charset="0"/>
              </a:rPr>
              <a:t>   </a:t>
            </a:r>
          </a:p>
          <a:p>
            <a:pPr algn="ctr"/>
            <a:endParaRPr lang="ru-RU" sz="1200" dirty="0">
              <a:solidFill>
                <a:prstClr val="black"/>
              </a:solidFill>
              <a:latin typeface="Times New Roman" panose="02020603050405020304" pitchFamily="18" charset="0"/>
              <a:cs typeface="Times New Roman" panose="02020603050405020304" pitchFamily="18" charset="0"/>
            </a:endParaRPr>
          </a:p>
          <a:p>
            <a:pPr algn="ctr"/>
            <a:r>
              <a:rPr lang="ru-RU" sz="1200" dirty="0">
                <a:solidFill>
                  <a:prstClr val="black"/>
                </a:solidFill>
                <a:latin typeface="Times New Roman" panose="02020603050405020304" pitchFamily="18" charset="0"/>
                <a:cs typeface="Times New Roman" panose="02020603050405020304" pitchFamily="18" charset="0"/>
              </a:rPr>
              <a:t>тыс. руб.</a:t>
            </a:r>
          </a:p>
        </p:txBody>
      </p:sp>
      <p:pic>
        <p:nvPicPr>
          <p:cNvPr id="8"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13</a:t>
            </a:r>
          </a:p>
        </p:txBody>
      </p:sp>
    </p:spTree>
    <p:extLst>
      <p:ext uri="{BB962C8B-B14F-4D97-AF65-F5344CB8AC3E}">
        <p14:creationId xmlns:p14="http://schemas.microsoft.com/office/powerpoint/2010/main" val="191406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840" y="296652"/>
            <a:ext cx="8382948" cy="576064"/>
          </a:xfrm>
          <a:noFill/>
          <a:ln>
            <a:noFill/>
          </a:ln>
        </p:spPr>
        <p:txBody>
          <a:bodyPr>
            <a:normAutofit/>
          </a:bodyPr>
          <a:lstStyle/>
          <a:p>
            <a:pPr algn="ctr">
              <a:lnSpc>
                <a:spcPts val="2800"/>
              </a:lnSpc>
            </a:pPr>
            <a:r>
              <a:rPr lang="ru-RU" sz="2500" b="1" dirty="0">
                <a:latin typeface="Times New Roman" panose="02020603050405020304" pitchFamily="18" charset="0"/>
                <a:cs typeface="Times New Roman" panose="02020603050405020304" pitchFamily="18" charset="0"/>
              </a:rPr>
              <a:t>Непрограммные расходы</a:t>
            </a:r>
          </a:p>
        </p:txBody>
      </p:sp>
      <p:sp>
        <p:nvSpPr>
          <p:cNvPr id="7" name="Прямоугольник 6"/>
          <p:cNvSpPr/>
          <p:nvPr/>
        </p:nvSpPr>
        <p:spPr>
          <a:xfrm>
            <a:off x="238053" y="3356992"/>
            <a:ext cx="2736304" cy="950427"/>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endParaRPr lang="ru-RU" sz="1400" dirty="0">
              <a:solidFill>
                <a:prstClr val="white"/>
              </a:solidFill>
            </a:endParaRPr>
          </a:p>
          <a:p>
            <a:pPr algn="ctr"/>
            <a:r>
              <a:rPr lang="ru-RU" sz="1400" dirty="0">
                <a:solidFill>
                  <a:prstClr val="black"/>
                </a:solidFill>
                <a:latin typeface="Times New Roman" panose="02020603050405020304" pitchFamily="18" charset="0"/>
                <a:cs typeface="Times New Roman" panose="02020603050405020304" pitchFamily="18" charset="0"/>
              </a:rPr>
              <a:t>Обеспечение деятельности органов местного самоуправления</a:t>
            </a:r>
          </a:p>
          <a:p>
            <a:pPr algn="ctr"/>
            <a:endParaRPr lang="ru-RU" sz="1400" dirty="0">
              <a:solidFill>
                <a:prstClr val="black"/>
              </a:solidFill>
              <a:latin typeface="Times New Roman" panose="02020603050405020304" pitchFamily="18" charset="0"/>
              <a:cs typeface="Times New Roman" panose="02020603050405020304" pitchFamily="18" charset="0"/>
            </a:endParaRPr>
          </a:p>
          <a:p>
            <a:pPr algn="ctr"/>
            <a:endParaRPr lang="ru-RU" sz="1400" dirty="0">
              <a:solidFill>
                <a:prstClr val="white"/>
              </a:solidFill>
            </a:endParaRPr>
          </a:p>
        </p:txBody>
      </p:sp>
      <p:sp>
        <p:nvSpPr>
          <p:cNvPr id="23" name="Прямоугольник 22"/>
          <p:cNvSpPr/>
          <p:nvPr/>
        </p:nvSpPr>
        <p:spPr>
          <a:xfrm>
            <a:off x="3455504" y="3173756"/>
            <a:ext cx="2736304" cy="1343449"/>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r>
              <a:rPr lang="ru-RU" sz="1400" dirty="0">
                <a:solidFill>
                  <a:prstClr val="black"/>
                </a:solidFill>
                <a:latin typeface="Times New Roman" panose="02020603050405020304" pitchFamily="18" charset="0"/>
                <a:cs typeface="Times New Roman" panose="02020603050405020304" pitchFamily="18" charset="0"/>
              </a:rPr>
              <a:t>Обеспечение деятельности муниципальных казенных учреждений Шебекинского городского округа</a:t>
            </a:r>
          </a:p>
          <a:p>
            <a:pPr algn="ctr"/>
            <a:endParaRPr lang="ru-RU" sz="1400" dirty="0">
              <a:solidFill>
                <a:prstClr val="white"/>
              </a:solidFill>
            </a:endParaRPr>
          </a:p>
          <a:p>
            <a:pPr algn="ctr"/>
            <a:endParaRPr lang="ru-RU" sz="1400" i="1" dirty="0">
              <a:solidFill>
                <a:prstClr val="white"/>
              </a:solidFill>
            </a:endParaRPr>
          </a:p>
        </p:txBody>
      </p:sp>
      <p:sp>
        <p:nvSpPr>
          <p:cNvPr id="17" name="Прямоугольник 16"/>
          <p:cNvSpPr/>
          <p:nvPr/>
        </p:nvSpPr>
        <p:spPr>
          <a:xfrm>
            <a:off x="238053" y="5013176"/>
            <a:ext cx="2863205" cy="1529156"/>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r>
              <a:rPr lang="ru-RU" sz="1400" dirty="0">
                <a:solidFill>
                  <a:prstClr val="black"/>
                </a:solidFill>
                <a:latin typeface="Times New Roman" panose="02020603050405020304" pitchFamily="18" charset="0"/>
                <a:cs typeface="Times New Roman" panose="02020603050405020304" pitchFamily="18" charset="0"/>
              </a:rPr>
              <a:t>Капитальный ремонт  объектов муниципальной собственности (помещение ОМВД по ул. Рабочая 4, ГТС на р. </a:t>
            </a:r>
            <a:r>
              <a:rPr lang="ru-RU" sz="1400" dirty="0" err="1">
                <a:solidFill>
                  <a:prstClr val="black"/>
                </a:solidFill>
                <a:latin typeface="Times New Roman" panose="02020603050405020304" pitchFamily="18" charset="0"/>
                <a:cs typeface="Times New Roman" panose="02020603050405020304" pitchFamily="18" charset="0"/>
              </a:rPr>
              <a:t>Нежеголь</a:t>
            </a:r>
            <a:r>
              <a:rPr lang="ru-RU" sz="1400" dirty="0">
                <a:solidFill>
                  <a:prstClr val="black"/>
                </a:solidFill>
                <a:latin typeface="Times New Roman" panose="02020603050405020304" pitchFamily="18" charset="0"/>
                <a:cs typeface="Times New Roman" panose="02020603050405020304" pitchFamily="18" charset="0"/>
              </a:rPr>
              <a:t>                                             в с. </a:t>
            </a:r>
            <a:r>
              <a:rPr lang="ru-RU" sz="1400" dirty="0" err="1">
                <a:solidFill>
                  <a:prstClr val="black"/>
                </a:solidFill>
                <a:latin typeface="Times New Roman" panose="02020603050405020304" pitchFamily="18" charset="0"/>
                <a:cs typeface="Times New Roman" panose="02020603050405020304" pitchFamily="18" charset="0"/>
              </a:rPr>
              <a:t>Маломихайловка</a:t>
            </a:r>
            <a:r>
              <a:rPr lang="ru-RU" sz="1400" dirty="0">
                <a:solidFill>
                  <a:prstClr val="black"/>
                </a:solidFill>
                <a:latin typeface="Times New Roman" panose="02020603050405020304" pitchFamily="18" charset="0"/>
                <a:cs typeface="Times New Roman" panose="02020603050405020304" pitchFamily="18" charset="0"/>
              </a:rPr>
              <a:t>) </a:t>
            </a:r>
          </a:p>
          <a:p>
            <a:pPr algn="ctr"/>
            <a:endParaRPr lang="ru-RU" sz="1400" dirty="0">
              <a:solidFill>
                <a:prstClr val="black"/>
              </a:solidFill>
              <a:latin typeface="Times New Roman" panose="02020603050405020304" pitchFamily="18" charset="0"/>
              <a:cs typeface="Times New Roman" panose="02020603050405020304" pitchFamily="18" charset="0"/>
            </a:endParaRPr>
          </a:p>
          <a:p>
            <a:pPr algn="ct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6516886" y="3485538"/>
            <a:ext cx="2358798" cy="1169140"/>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r>
              <a:rPr lang="ru-RU" sz="1400" dirty="0">
                <a:solidFill>
                  <a:prstClr val="black"/>
                </a:solidFill>
                <a:latin typeface="Times New Roman" panose="02020603050405020304" pitchFamily="18" charset="0"/>
                <a:cs typeface="Times New Roman" panose="02020603050405020304" pitchFamily="18" charset="0"/>
              </a:rPr>
              <a:t>Прочие непрограммные расходы</a:t>
            </a:r>
          </a:p>
          <a:p>
            <a:pPr algn="ctr"/>
            <a:endParaRPr lang="ru-RU" sz="1400" dirty="0">
              <a:solidFill>
                <a:prstClr val="black"/>
              </a:solidFill>
              <a:latin typeface="Times New Roman" panose="02020603050405020304" pitchFamily="18" charset="0"/>
              <a:cs typeface="Times New Roman" panose="02020603050405020304" pitchFamily="18" charset="0"/>
            </a:endParaRPr>
          </a:p>
          <a:p>
            <a:pPr algn="ct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481212" y="1745559"/>
            <a:ext cx="2664296" cy="1178743"/>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r>
              <a:rPr lang="ru-RU" sz="1400" dirty="0">
                <a:solidFill>
                  <a:prstClr val="black"/>
                </a:solidFill>
                <a:latin typeface="Times New Roman" panose="02020603050405020304" pitchFamily="18" charset="0"/>
                <a:cs typeface="Times New Roman" panose="02020603050405020304" pitchFamily="18" charset="0"/>
              </a:rPr>
              <a:t>Реализация мероприятий по землеустройству и землепользованию, выполнение комплексных кадастровых работ</a:t>
            </a:r>
          </a:p>
          <a:p>
            <a:pPr algn="ctr"/>
            <a:endParaRPr lang="ru-RU" sz="1400" b="1" dirty="0">
              <a:solidFill>
                <a:prstClr val="black"/>
              </a:solidFill>
              <a:latin typeface="Times New Roman" panose="02020603050405020304" pitchFamily="18" charset="0"/>
              <a:cs typeface="Times New Roman" panose="02020603050405020304" pitchFamily="18" charset="0"/>
            </a:endParaRPr>
          </a:p>
        </p:txBody>
      </p:sp>
      <p:pic>
        <p:nvPicPr>
          <p:cNvPr id="1027" name="Picture 3" descr="C:\Users\Журавлева Ольга.SHEBEKINO\Pictures\72923830_418590602193252_557303605167322605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8318" y="4852944"/>
            <a:ext cx="1808280" cy="184961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rot="10800000" flipV="1">
            <a:off x="6479113" y="1512103"/>
            <a:ext cx="2396571" cy="1571739"/>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r>
              <a:rPr lang="ru-RU" sz="1400" dirty="0">
                <a:solidFill>
                  <a:prstClr val="black"/>
                </a:solidFill>
                <a:latin typeface="Times New Roman" panose="02020603050405020304" pitchFamily="18" charset="0"/>
                <a:cs typeface="Times New Roman" panose="02020603050405020304" pitchFamily="18" charset="0"/>
              </a:rPr>
              <a:t>Оплата коммунальных услуг, услуг по содержанию нежилых помещений, находящихся в муниципальной казне, оплата социального найма</a:t>
            </a:r>
          </a:p>
          <a:p>
            <a:pPr algn="ctr"/>
            <a:endParaRPr lang="ru-RU" sz="1400" dirty="0">
              <a:solidFill>
                <a:prstClr val="black"/>
              </a:solidFill>
              <a:latin typeface="Times New Roman" panose="02020603050405020304" pitchFamily="18" charset="0"/>
              <a:cs typeface="Times New Roman" panose="02020603050405020304" pitchFamily="18" charset="0"/>
            </a:endParaRPr>
          </a:p>
        </p:txBody>
      </p:sp>
      <p:pic>
        <p:nvPicPr>
          <p:cNvPr id="3074" name="Picture 2" descr="C:\Users\Журавлева Ольга.SHEBEKINO\Pictures\5b121b361d15a2b28a2a24ba2f966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52" y="1366567"/>
            <a:ext cx="2990106" cy="16776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Журавлева Ольга.SHEBEKINO\Pictures\945db8616f4e62bc36d40be5e8423a8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951" y="4788657"/>
            <a:ext cx="2934533" cy="1978192"/>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7"/>
          <p:cNvPicPr>
            <a:picLocks noChangeAspect="1" noChangeArrowheads="1"/>
          </p:cNvPicPr>
          <p:nvPr/>
        </p:nvPicPr>
        <p:blipFill>
          <a:blip r:embed="rId5"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a:xfrm>
            <a:off x="3993603" y="2718634"/>
            <a:ext cx="1975733" cy="325584"/>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4 149 тыс. руб.</a:t>
            </a:r>
          </a:p>
        </p:txBody>
      </p:sp>
      <p:sp>
        <p:nvSpPr>
          <p:cNvPr id="18" name="Прямоугольник 17"/>
          <p:cNvSpPr/>
          <p:nvPr/>
        </p:nvSpPr>
        <p:spPr>
          <a:xfrm>
            <a:off x="4021409" y="4186997"/>
            <a:ext cx="1807623" cy="404831"/>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125 254 тыс. руб.</a:t>
            </a:r>
          </a:p>
        </p:txBody>
      </p:sp>
      <p:sp>
        <p:nvSpPr>
          <p:cNvPr id="19" name="Прямоугольник 18"/>
          <p:cNvSpPr/>
          <p:nvPr/>
        </p:nvSpPr>
        <p:spPr>
          <a:xfrm>
            <a:off x="6892705" y="2881426"/>
            <a:ext cx="1779506" cy="404831"/>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3 336 тыс. руб.</a:t>
            </a:r>
          </a:p>
        </p:txBody>
      </p:sp>
      <p:sp>
        <p:nvSpPr>
          <p:cNvPr id="20" name="Прямоугольник 19"/>
          <p:cNvSpPr/>
          <p:nvPr/>
        </p:nvSpPr>
        <p:spPr>
          <a:xfrm>
            <a:off x="6925866" y="4159309"/>
            <a:ext cx="1779506" cy="404831"/>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1 821 тыс. руб.</a:t>
            </a:r>
          </a:p>
        </p:txBody>
      </p:sp>
      <p:sp>
        <p:nvSpPr>
          <p:cNvPr id="21" name="Прямоугольник 20"/>
          <p:cNvSpPr/>
          <p:nvPr/>
        </p:nvSpPr>
        <p:spPr>
          <a:xfrm>
            <a:off x="710356" y="6237312"/>
            <a:ext cx="2045499" cy="404831"/>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6 913 тыс. руб.</a:t>
            </a:r>
          </a:p>
        </p:txBody>
      </p:sp>
      <p:sp>
        <p:nvSpPr>
          <p:cNvPr id="22" name="Прямоугольник 21"/>
          <p:cNvSpPr/>
          <p:nvPr/>
        </p:nvSpPr>
        <p:spPr>
          <a:xfrm>
            <a:off x="710356" y="4105003"/>
            <a:ext cx="2045499" cy="404831"/>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146 616 тыс. руб.</a:t>
            </a:r>
          </a:p>
        </p:txBody>
      </p:sp>
      <p:sp>
        <p:nvSpPr>
          <p:cNvPr id="26"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14</a:t>
            </a:r>
          </a:p>
        </p:txBody>
      </p:sp>
      <p:sp>
        <p:nvSpPr>
          <p:cNvPr id="24" name="Прямоугольник 23"/>
          <p:cNvSpPr/>
          <p:nvPr/>
        </p:nvSpPr>
        <p:spPr>
          <a:xfrm>
            <a:off x="3491508" y="844426"/>
            <a:ext cx="2664296" cy="667677"/>
          </a:xfrm>
          <a:prstGeom prst="rect">
            <a:avLst/>
          </a:prstGeom>
          <a:gradFill>
            <a:gsLst>
              <a:gs pos="0">
                <a:schemeClr val="accent4">
                  <a:tint val="50000"/>
                  <a:satMod val="300000"/>
                </a:schemeClr>
              </a:gs>
              <a:gs pos="12000">
                <a:schemeClr val="accent4">
                  <a:tint val="37000"/>
                  <a:satMod val="300000"/>
                </a:schemeClr>
              </a:gs>
              <a:gs pos="87000">
                <a:schemeClr val="accent4">
                  <a:tint val="15000"/>
                  <a:satMod val="350000"/>
                </a:schemeClr>
              </a:gs>
            </a:gsLst>
          </a:gradFill>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2400" b="1">
                <a:solidFill>
                  <a:prstClr val="black"/>
                </a:solidFill>
                <a:latin typeface="Times New Roman" panose="02020603050405020304" pitchFamily="18" charset="0"/>
                <a:cs typeface="Times New Roman" panose="02020603050405020304" pitchFamily="18" charset="0"/>
              </a:rPr>
              <a:t>288</a:t>
            </a:r>
            <a:r>
              <a:rPr lang="en-US" sz="2400" b="1">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089</a:t>
            </a:r>
            <a:r>
              <a:rPr lang="ru-RU" sz="2400" b="1" dirty="0">
                <a:solidFill>
                  <a:prstClr val="black"/>
                </a:solidFill>
                <a:latin typeface="Times New Roman" panose="02020603050405020304" pitchFamily="18" charset="0"/>
                <a:cs typeface="Times New Roman" panose="02020603050405020304" pitchFamily="18" charset="0"/>
              </a:rPr>
              <a:t> тыс. руб.</a:t>
            </a:r>
          </a:p>
        </p:txBody>
      </p:sp>
    </p:spTree>
    <p:extLst>
      <p:ext uri="{BB962C8B-B14F-4D97-AF65-F5344CB8AC3E}">
        <p14:creationId xmlns:p14="http://schemas.microsoft.com/office/powerpoint/2010/main" val="24078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2558337333"/>
              </p:ext>
            </p:extLst>
          </p:nvPr>
        </p:nvGraphicFramePr>
        <p:xfrm>
          <a:off x="385651" y="1154468"/>
          <a:ext cx="8568952" cy="534957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899592" y="332656"/>
            <a:ext cx="777686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ru-RU" sz="2500" b="1" dirty="0">
                <a:solidFill>
                  <a:prstClr val="black"/>
                </a:solidFill>
                <a:latin typeface="Times New Roman" panose="02020603050405020304" pitchFamily="18" charset="0"/>
                <a:cs typeface="Times New Roman" panose="02020603050405020304" pitchFamily="18" charset="0"/>
              </a:rPr>
              <a:t>Основные направления расходов бюджета Шебекинского городского округа за 2020 год</a:t>
            </a:r>
          </a:p>
        </p:txBody>
      </p:sp>
      <p:sp>
        <p:nvSpPr>
          <p:cNvPr id="6" name="Прямоугольник 5"/>
          <p:cNvSpPr/>
          <p:nvPr/>
        </p:nvSpPr>
        <p:spPr>
          <a:xfrm>
            <a:off x="8100395" y="1124744"/>
            <a:ext cx="1008112" cy="50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ru-RU" sz="1400" dirty="0">
                <a:solidFill>
                  <a:prstClr val="black"/>
                </a:solidFill>
                <a:latin typeface="Times New Roman" panose="02020603050405020304" pitchFamily="18" charset="0"/>
                <a:cs typeface="Times New Roman" panose="02020603050405020304" pitchFamily="18" charset="0"/>
              </a:rPr>
              <a:t>млн руб.</a:t>
            </a:r>
            <a:r>
              <a:rPr lang="ru-RU" dirty="0">
                <a:solidFill>
                  <a:prstClr val="white"/>
                </a:solidFill>
              </a:rPr>
              <a:t>.</a:t>
            </a:r>
          </a:p>
        </p:txBody>
      </p:sp>
      <p:pic>
        <p:nvPicPr>
          <p:cNvPr id="8"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15</a:t>
            </a:r>
          </a:p>
        </p:txBody>
      </p:sp>
    </p:spTree>
    <p:extLst>
      <p:ext uri="{BB962C8B-B14F-4D97-AF65-F5344CB8AC3E}">
        <p14:creationId xmlns:p14="http://schemas.microsoft.com/office/powerpoint/2010/main" val="421543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17B695-16DE-4819-990F-6DBE050B76E2}"/>
              </a:ext>
            </a:extLst>
          </p:cNvPr>
          <p:cNvSpPr>
            <a:spLocks noGrp="1"/>
          </p:cNvSpPr>
          <p:nvPr>
            <p:ph type="title"/>
          </p:nvPr>
        </p:nvSpPr>
        <p:spPr>
          <a:xfrm>
            <a:off x="457200" y="113048"/>
            <a:ext cx="8229600" cy="1143000"/>
          </a:xfrm>
        </p:spPr>
        <p:txBody>
          <a:bodyPr>
            <a:noAutofit/>
          </a:bodyPr>
          <a:lstStyle/>
          <a:p>
            <a:r>
              <a:rPr lang="ru-RU" sz="2800" dirty="0">
                <a:latin typeface="Times New Roman" panose="02020603050405020304" pitchFamily="18" charset="0"/>
                <a:cs typeface="Times New Roman" panose="02020603050405020304" pitchFamily="18" charset="0"/>
              </a:rPr>
              <a:t>Бюджет Шебекинского городского округа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в разрезе отраслей</a:t>
            </a:r>
          </a:p>
        </p:txBody>
      </p:sp>
      <p:graphicFrame>
        <p:nvGraphicFramePr>
          <p:cNvPr id="4" name="Объект 3">
            <a:extLst>
              <a:ext uri="{FF2B5EF4-FFF2-40B4-BE49-F238E27FC236}">
                <a16:creationId xmlns:a16="http://schemas.microsoft.com/office/drawing/2014/main" xmlns="" id="{0E2F48D8-2879-4839-AD13-87F7F1B9FB9B}"/>
              </a:ext>
            </a:extLst>
          </p:cNvPr>
          <p:cNvGraphicFramePr>
            <a:graphicFrameLocks noGrp="1"/>
          </p:cNvGraphicFramePr>
          <p:nvPr>
            <p:ph idx="1"/>
            <p:extLst>
              <p:ext uri="{D42A27DB-BD31-4B8C-83A1-F6EECF244321}">
                <p14:modId xmlns:p14="http://schemas.microsoft.com/office/powerpoint/2010/main" val="4021824049"/>
              </p:ext>
            </p:extLst>
          </p:nvPr>
        </p:nvGraphicFramePr>
        <p:xfrm>
          <a:off x="-1675071" y="1155712"/>
          <a:ext cx="10836696" cy="55892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7">
            <a:extLst>
              <a:ext uri="{FF2B5EF4-FFF2-40B4-BE49-F238E27FC236}">
                <a16:creationId xmlns:a16="http://schemas.microsoft.com/office/drawing/2014/main" xmlns="" id="{468F2A90-A11E-494B-8639-4F37E631F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F1CBD113-20F7-41CB-AC8C-F0898201B937}"/>
              </a:ext>
            </a:extLst>
          </p:cNvPr>
          <p:cNvSpPr txBox="1"/>
          <p:nvPr/>
        </p:nvSpPr>
        <p:spPr>
          <a:xfrm>
            <a:off x="8044370" y="923926"/>
            <a:ext cx="1079624" cy="369332"/>
          </a:xfrm>
          <a:prstGeom prst="rect">
            <a:avLst/>
          </a:prstGeom>
          <a:noFill/>
        </p:spPr>
        <p:txBody>
          <a:bodyPr wrap="square" rtlCol="0">
            <a:spAutoFit/>
          </a:bodyPr>
          <a:lstStyle/>
          <a:p>
            <a:r>
              <a:rPr lang="ru-RU" dirty="0" err="1">
                <a:latin typeface="Times New Roman" panose="02020603050405020304" pitchFamily="18" charset="0"/>
                <a:cs typeface="Times New Roman" panose="02020603050405020304" pitchFamily="18" charset="0"/>
              </a:rPr>
              <a:t>тыс.руб</a:t>
            </a:r>
            <a:endParaRPr lang="ru-RU" dirty="0">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xmlns="" id="{77075E5F-95CB-422B-B26D-8BD4A5522C90}"/>
              </a:ext>
            </a:extLst>
          </p:cNvPr>
          <p:cNvSpPr txBox="1"/>
          <p:nvPr/>
        </p:nvSpPr>
        <p:spPr>
          <a:xfrm>
            <a:off x="8100392" y="32557"/>
            <a:ext cx="895362" cy="307766"/>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16</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26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7" y="186446"/>
            <a:ext cx="7704868" cy="763384"/>
          </a:xfrm>
        </p:spPr>
        <p:txBody>
          <a:bodyPr>
            <a:normAutofit/>
          </a:bodyPr>
          <a:lstStyle/>
          <a:p>
            <a:pPr algn="ctr"/>
            <a:r>
              <a:rPr lang="ru-RU" sz="2500" b="1" dirty="0">
                <a:latin typeface="Times New Roman" pitchFamily="18" charset="0"/>
                <a:ea typeface="+mn-ea"/>
                <a:cs typeface="Times New Roman" pitchFamily="18" charset="0"/>
              </a:rPr>
              <a:t>Общегосударственные</a:t>
            </a:r>
            <a:r>
              <a:rPr lang="ru-RU" sz="2500" dirty="0">
                <a:latin typeface="Times New Roman" pitchFamily="18" charset="0"/>
                <a:ea typeface="+mn-ea"/>
                <a:cs typeface="Times New Roman" pitchFamily="18" charset="0"/>
              </a:rPr>
              <a:t> </a:t>
            </a:r>
            <a:r>
              <a:rPr lang="ru-RU" sz="2500" b="1" dirty="0">
                <a:latin typeface="Times New Roman" pitchFamily="18" charset="0"/>
                <a:ea typeface="+mn-ea"/>
                <a:cs typeface="Times New Roman" pitchFamily="18" charset="0"/>
              </a:rPr>
              <a:t>вопросы</a:t>
            </a:r>
            <a:endParaRPr lang="ru-RU" sz="2500" b="1" dirty="0"/>
          </a:p>
        </p:txBody>
      </p:sp>
      <p:sp>
        <p:nvSpPr>
          <p:cNvPr id="4" name="TextBox 3"/>
          <p:cNvSpPr txBox="1"/>
          <p:nvPr/>
        </p:nvSpPr>
        <p:spPr>
          <a:xfrm>
            <a:off x="4947542" y="4279429"/>
            <a:ext cx="4048212" cy="224675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b="1" kern="0" dirty="0">
                <a:solidFill>
                  <a:prstClr val="black"/>
                </a:solidFill>
                <a:latin typeface="Times New Roman" pitchFamily="18" charset="0"/>
                <a:cs typeface="Times New Roman" pitchFamily="18" charset="0"/>
              </a:rPr>
              <a:t> Другие общегосударственные вопросы</a:t>
            </a:r>
          </a:p>
          <a:p>
            <a:pPr algn="ctr">
              <a:defRPr/>
            </a:pPr>
            <a:r>
              <a:rPr lang="ru-RU" sz="1400" kern="0" dirty="0">
                <a:solidFill>
                  <a:prstClr val="black"/>
                </a:solidFill>
                <a:latin typeface="Times New Roman" pitchFamily="18" charset="0"/>
                <a:cs typeface="Times New Roman" pitchFamily="18" charset="0"/>
              </a:rPr>
              <a:t>В 2020 г. функционировали:</a:t>
            </a:r>
          </a:p>
          <a:p>
            <a:pPr algn="ctr">
              <a:defRPr/>
            </a:pPr>
            <a:r>
              <a:rPr lang="ru-RU" sz="1400" kern="0" dirty="0">
                <a:solidFill>
                  <a:prstClr val="black"/>
                </a:solidFill>
                <a:latin typeface="Times New Roman" pitchFamily="18" charset="0"/>
                <a:cs typeface="Times New Roman" pitchFamily="18" charset="0"/>
              </a:rPr>
              <a:t>   комитет муниципальной собственности и земельных отношений </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19 шт. ед.</a:t>
            </a:r>
          </a:p>
          <a:p>
            <a:pPr algn="ctr">
              <a:defRPr/>
            </a:pPr>
            <a:r>
              <a:rPr lang="ru-RU" sz="1400" kern="0" dirty="0">
                <a:solidFill>
                  <a:prstClr val="black"/>
                </a:solidFill>
                <a:latin typeface="Times New Roman" pitchFamily="18" charset="0"/>
                <a:cs typeface="Times New Roman" pitchFamily="18" charset="0"/>
              </a:rPr>
              <a:t>управление городского хозяйства</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9 шт. ед.</a:t>
            </a:r>
          </a:p>
          <a:p>
            <a:pPr algn="ctr">
              <a:defRPr/>
            </a:pPr>
            <a:r>
              <a:rPr lang="ru-RU" sz="1400" kern="0" dirty="0">
                <a:solidFill>
                  <a:prstClr val="black"/>
                </a:solidFill>
                <a:latin typeface="Times New Roman" pitchFamily="18" charset="0"/>
                <a:cs typeface="Times New Roman" pitchFamily="18" charset="0"/>
              </a:rPr>
              <a:t>5 муниципальных казенных учреждений</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285 шт. ед.</a:t>
            </a:r>
          </a:p>
          <a:p>
            <a:pPr algn="ctr">
              <a:defRPr/>
            </a:pPr>
            <a:endParaRPr lang="ru-RU" sz="1400" kern="0" dirty="0">
              <a:solidFill>
                <a:prstClr val="black"/>
              </a:solidFill>
              <a:latin typeface="Times New Roman" pitchFamily="18" charset="0"/>
              <a:cs typeface="Times New Roman" pitchFamily="18" charset="0"/>
            </a:endParaRPr>
          </a:p>
        </p:txBody>
      </p:sp>
      <p:sp>
        <p:nvSpPr>
          <p:cNvPr id="7" name="TextBox 6"/>
          <p:cNvSpPr txBox="1"/>
          <p:nvPr/>
        </p:nvSpPr>
        <p:spPr>
          <a:xfrm>
            <a:off x="2843808" y="816656"/>
            <a:ext cx="4284000" cy="160042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b="1" kern="0" dirty="0">
                <a:solidFill>
                  <a:prstClr val="black"/>
                </a:solidFill>
                <a:latin typeface="Times New Roman" pitchFamily="18" charset="0"/>
                <a:cs typeface="Times New Roman" pitchFamily="18" charset="0"/>
              </a:rPr>
              <a:t>Обеспечение проведения выборов и референдумов</a:t>
            </a:r>
          </a:p>
          <a:p>
            <a:pPr algn="ctr">
              <a:defRPr/>
            </a:pPr>
            <a:r>
              <a:rPr lang="ru-RU" sz="1400" kern="0" dirty="0">
                <a:solidFill>
                  <a:prstClr val="black"/>
                </a:solidFill>
                <a:latin typeface="Times New Roman" pitchFamily="18" charset="0"/>
                <a:cs typeface="Times New Roman" pitchFamily="18" charset="0"/>
              </a:rPr>
              <a:t>В отчетном году функционировало 1 учреждение: Избирательная комиссия Шебекинского городского округа</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2 шт. ед.</a:t>
            </a:r>
          </a:p>
          <a:p>
            <a:pPr marL="285716" indent="-285716" algn="ctr">
              <a:buFont typeface="Arial" pitchFamily="34" charset="0"/>
              <a:buChar char="•"/>
              <a:defRPr/>
            </a:pPr>
            <a:endParaRPr lang="ru-RU" sz="1400" kern="0" dirty="0">
              <a:solidFill>
                <a:prstClr val="black"/>
              </a:solidFill>
              <a:latin typeface="Times New Roman" pitchFamily="18" charset="0"/>
              <a:cs typeface="Times New Roman" pitchFamily="18" charset="0"/>
            </a:endParaRPr>
          </a:p>
          <a:p>
            <a:pPr marL="285716" indent="-285716" algn="ctr">
              <a:buFont typeface="Arial" pitchFamily="34" charset="0"/>
              <a:buChar char="•"/>
              <a:defRPr/>
            </a:pPr>
            <a:endParaRPr lang="ru-RU" sz="1400" kern="0" dirty="0">
              <a:solidFill>
                <a:prstClr val="black"/>
              </a:solidFill>
              <a:latin typeface="Times New Roman" pitchFamily="18" charset="0"/>
              <a:cs typeface="Times New Roman" pitchFamily="18" charset="0"/>
            </a:endParaRPr>
          </a:p>
        </p:txBody>
      </p:sp>
      <p:sp>
        <p:nvSpPr>
          <p:cNvPr id="8" name="Прямоугольник 7"/>
          <p:cNvSpPr/>
          <p:nvPr/>
        </p:nvSpPr>
        <p:spPr>
          <a:xfrm>
            <a:off x="3723712" y="2034649"/>
            <a:ext cx="2447660" cy="360040"/>
          </a:xfrm>
          <a:prstGeom prst="rect">
            <a:avLst/>
          </a:prstGeom>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itchFamily="18" charset="0"/>
                <a:cs typeface="Times New Roman" pitchFamily="18" charset="0"/>
              </a:rPr>
              <a:t>2 млн руб.</a:t>
            </a:r>
          </a:p>
        </p:txBody>
      </p:sp>
      <p:sp>
        <p:nvSpPr>
          <p:cNvPr id="11" name="TextBox 10"/>
          <p:cNvSpPr txBox="1"/>
          <p:nvPr/>
        </p:nvSpPr>
        <p:spPr>
          <a:xfrm>
            <a:off x="341339" y="4269571"/>
            <a:ext cx="4314791" cy="1815872"/>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b="1" kern="0" dirty="0">
                <a:solidFill>
                  <a:prstClr val="black"/>
                </a:solidFill>
                <a:latin typeface="Times New Roman" pitchFamily="18" charset="0"/>
                <a:cs typeface="Times New Roman" pitchFamily="18" charset="0"/>
              </a:rPr>
              <a:t>Функционирование местных администраций</a:t>
            </a:r>
          </a:p>
          <a:p>
            <a:pPr algn="ctr">
              <a:defRPr/>
            </a:pPr>
            <a:r>
              <a:rPr lang="ru-RU" sz="1400" kern="0" dirty="0">
                <a:solidFill>
                  <a:prstClr val="black"/>
                </a:solidFill>
                <a:latin typeface="Times New Roman" pitchFamily="18" charset="0"/>
                <a:cs typeface="Times New Roman" pitchFamily="18" charset="0"/>
              </a:rPr>
              <a:t>В отчетном году функционировало 15 учреждений: 14 территориальных администраций, администрация Шебекинского городского округа</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121 шт. ед.</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 </a:t>
            </a:r>
          </a:p>
        </p:txBody>
      </p:sp>
      <p:sp>
        <p:nvSpPr>
          <p:cNvPr id="13" name="TextBox 12"/>
          <p:cNvSpPr txBox="1"/>
          <p:nvPr/>
        </p:nvSpPr>
        <p:spPr>
          <a:xfrm>
            <a:off x="4897984" y="2556264"/>
            <a:ext cx="4076339" cy="160042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b="1" kern="0" dirty="0">
                <a:solidFill>
                  <a:prstClr val="black"/>
                </a:solidFill>
                <a:latin typeface="Times New Roman" pitchFamily="18" charset="0"/>
                <a:cs typeface="Times New Roman" pitchFamily="18" charset="0"/>
              </a:rPr>
              <a:t>Обеспечение деятельности финансовых органов</a:t>
            </a:r>
          </a:p>
          <a:p>
            <a:pPr algn="ctr">
              <a:defRPr/>
            </a:pPr>
            <a:r>
              <a:rPr lang="ru-RU" sz="1400" b="1" kern="0" dirty="0">
                <a:solidFill>
                  <a:prstClr val="black"/>
                </a:solidFill>
                <a:latin typeface="Times New Roman" pitchFamily="18" charset="0"/>
                <a:cs typeface="Times New Roman" pitchFamily="18" charset="0"/>
              </a:rPr>
              <a:t>  </a:t>
            </a:r>
            <a:r>
              <a:rPr lang="ru-RU" sz="1400" kern="0" dirty="0">
                <a:solidFill>
                  <a:prstClr val="black"/>
                </a:solidFill>
                <a:latin typeface="Times New Roman" pitchFamily="18" charset="0"/>
                <a:cs typeface="Times New Roman" pitchFamily="18" charset="0"/>
              </a:rPr>
              <a:t>             В 2020 г. функционировало 1 учреждение - комитет финансов и бюджетной политики.</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22  шт. ед.</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16" name="TextBox 15"/>
          <p:cNvSpPr txBox="1"/>
          <p:nvPr/>
        </p:nvSpPr>
        <p:spPr>
          <a:xfrm>
            <a:off x="421832" y="2536861"/>
            <a:ext cx="4298088" cy="160042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b="1" kern="0" dirty="0">
                <a:solidFill>
                  <a:prstClr val="black"/>
                </a:solidFill>
                <a:latin typeface="Times New Roman" pitchFamily="18" charset="0"/>
                <a:cs typeface="Times New Roman" pitchFamily="18" charset="0"/>
              </a:rPr>
              <a:t>Функционирование представительных органов муниципальных образований </a:t>
            </a:r>
          </a:p>
          <a:p>
            <a:pPr algn="ctr">
              <a:defRPr/>
            </a:pPr>
            <a:r>
              <a:rPr lang="ru-RU" sz="1400" kern="0" dirty="0">
                <a:solidFill>
                  <a:prstClr val="black"/>
                </a:solidFill>
                <a:latin typeface="Times New Roman" pitchFamily="18" charset="0"/>
                <a:cs typeface="Times New Roman" pitchFamily="18" charset="0"/>
              </a:rPr>
              <a:t>В 2020 г. функционировало 1 учреждение: Совет депутатов</a:t>
            </a:r>
          </a:p>
          <a:p>
            <a:pPr algn="ctr">
              <a:defRPr/>
            </a:pPr>
            <a:r>
              <a:rPr lang="ru-RU" sz="1400" kern="0" dirty="0">
                <a:solidFill>
                  <a:prstClr val="black"/>
                </a:solidFill>
                <a:latin typeface="Times New Roman" pitchFamily="18" charset="0"/>
                <a:cs typeface="Times New Roman" pitchFamily="18" charset="0"/>
              </a:rPr>
              <a:t>среднесписочная численность – 9 шт. ед.  </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5" name="Прямоугольник 4"/>
          <p:cNvSpPr/>
          <p:nvPr/>
        </p:nvSpPr>
        <p:spPr>
          <a:xfrm>
            <a:off x="683568" y="739552"/>
            <a:ext cx="8136904" cy="60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1"/>
              </a:solidFill>
              <a:latin typeface="Times New Roman" panose="02020603050405020304" pitchFamily="18" charset="0"/>
              <a:cs typeface="Times New Roman" panose="02020603050405020304" pitchFamily="18" charset="0"/>
            </a:endParaRPr>
          </a:p>
        </p:txBody>
      </p:sp>
      <p:pic>
        <p:nvPicPr>
          <p:cNvPr id="17"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p:nvSpPr>
        <p:spPr>
          <a:xfrm>
            <a:off x="5852710" y="6256422"/>
            <a:ext cx="2376264" cy="337915"/>
          </a:xfrm>
          <a:prstGeom prst="rect">
            <a:avLst/>
          </a:prstGeom>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itchFamily="18" charset="0"/>
                <a:cs typeface="Times New Roman" pitchFamily="18" charset="0"/>
              </a:rPr>
              <a:t>145  млн руб.</a:t>
            </a:r>
          </a:p>
        </p:txBody>
      </p:sp>
      <p:sp>
        <p:nvSpPr>
          <p:cNvPr id="21" name="Прямоугольник 20"/>
          <p:cNvSpPr/>
          <p:nvPr/>
        </p:nvSpPr>
        <p:spPr>
          <a:xfrm>
            <a:off x="1302832" y="3672591"/>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itchFamily="18" charset="0"/>
                <a:cs typeface="Times New Roman" pitchFamily="18" charset="0"/>
              </a:rPr>
              <a:t>9 млн руб.</a:t>
            </a:r>
          </a:p>
        </p:txBody>
      </p:sp>
      <p:sp>
        <p:nvSpPr>
          <p:cNvPr id="22" name="Прямоугольник 21"/>
          <p:cNvSpPr/>
          <p:nvPr/>
        </p:nvSpPr>
        <p:spPr>
          <a:xfrm>
            <a:off x="1155279" y="5577000"/>
            <a:ext cx="2536088" cy="351795"/>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95  млн руб.</a:t>
            </a:r>
          </a:p>
        </p:txBody>
      </p:sp>
      <p:sp>
        <p:nvSpPr>
          <p:cNvPr id="23" name="Прямоугольник 22"/>
          <p:cNvSpPr/>
          <p:nvPr/>
        </p:nvSpPr>
        <p:spPr>
          <a:xfrm>
            <a:off x="5692886" y="3706277"/>
            <a:ext cx="2536088" cy="404831"/>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sz="1600" b="1" dirty="0">
                <a:solidFill>
                  <a:prstClr val="black"/>
                </a:solidFill>
                <a:latin typeface="Times New Roman" panose="02020603050405020304" pitchFamily="18" charset="0"/>
                <a:cs typeface="Times New Roman" panose="02020603050405020304" pitchFamily="18" charset="0"/>
              </a:rPr>
              <a:t>16 млн руб.</a:t>
            </a:r>
          </a:p>
        </p:txBody>
      </p:sp>
      <p:sp>
        <p:nvSpPr>
          <p:cNvPr id="18"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17</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70876" y="6180200"/>
            <a:ext cx="2481136" cy="5611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268 млн руб.</a:t>
            </a:r>
          </a:p>
        </p:txBody>
      </p:sp>
    </p:spTree>
    <p:extLst>
      <p:ext uri="{BB962C8B-B14F-4D97-AF65-F5344CB8AC3E}">
        <p14:creationId xmlns:p14="http://schemas.microsoft.com/office/powerpoint/2010/main" val="279108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1581" y="32557"/>
            <a:ext cx="7776864" cy="389608"/>
          </a:xfrm>
        </p:spPr>
        <p:txBody>
          <a:bodyPr>
            <a:noAutofit/>
          </a:bodyPr>
          <a:lstStyle/>
          <a:p>
            <a:pPr marL="182858"/>
            <a:r>
              <a:rPr lang="ru-RU" sz="2500" b="1" dirty="0">
                <a:effectLst>
                  <a:reflection blurRad="6350" endPos="0" dir="5400000" sy="-100000" algn="bl" rotWithShape="0"/>
                </a:effectLst>
                <a:latin typeface="Times New Roman" pitchFamily="18" charset="0"/>
                <a:cs typeface="Times New Roman" pitchFamily="18" charset="0"/>
              </a:rPr>
              <a:t>Общегосударственные вопросы</a:t>
            </a:r>
          </a:p>
        </p:txBody>
      </p:sp>
      <p:sp>
        <p:nvSpPr>
          <p:cNvPr id="5" name="Прямоугольник 4"/>
          <p:cNvSpPr/>
          <p:nvPr/>
        </p:nvSpPr>
        <p:spPr>
          <a:xfrm>
            <a:off x="425451" y="1069789"/>
            <a:ext cx="4202682" cy="246221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400" dirty="0">
                <a:latin typeface="Times New Roman" panose="02020603050405020304" pitchFamily="18" charset="0"/>
                <a:cs typeface="Times New Roman" panose="02020603050405020304" pitchFamily="18" charset="0"/>
              </a:rPr>
              <a:t>Реализован проект «Реновация зданий сельский (поселковых) администраций области»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отремонтированы здания 3-х территориальных администраций - Б-Троицкой, </a:t>
            </a:r>
            <a:r>
              <a:rPr lang="ru-RU" sz="1400" dirty="0" err="1">
                <a:latin typeface="Times New Roman" panose="02020603050405020304" pitchFamily="18" charset="0"/>
                <a:cs typeface="Times New Roman" panose="02020603050405020304" pitchFamily="18" charset="0"/>
              </a:rPr>
              <a:t>Графовской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Чураевской</a:t>
            </a:r>
            <a:r>
              <a:rPr lang="ru-RU" sz="1400" dirty="0">
                <a:latin typeface="Times New Roman" panose="02020603050405020304" pitchFamily="18" charset="0"/>
                <a:cs typeface="Times New Roman" panose="02020603050405020304" pitchFamily="18" charset="0"/>
              </a:rPr>
              <a:t>;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 укомплектованы мебелью 8 территориальных администраций – </a:t>
            </a:r>
            <a:r>
              <a:rPr lang="ru-RU" sz="1400" dirty="0" err="1">
                <a:latin typeface="Times New Roman" panose="02020603050405020304" pitchFamily="18" charset="0"/>
                <a:cs typeface="Times New Roman" panose="02020603050405020304" pitchFamily="18" charset="0"/>
              </a:rPr>
              <a:t>Белянская</a:t>
            </a:r>
            <a:r>
              <a:rPr lang="ru-RU" sz="1400" dirty="0">
                <a:latin typeface="Times New Roman" panose="02020603050405020304" pitchFamily="18" charset="0"/>
                <a:cs typeface="Times New Roman" panose="02020603050405020304" pitchFamily="18" charset="0"/>
              </a:rPr>
              <a:t>, Б-Троицкая, </a:t>
            </a:r>
            <a:r>
              <a:rPr lang="ru-RU" sz="1400" dirty="0" err="1">
                <a:latin typeface="Times New Roman" panose="02020603050405020304" pitchFamily="18" charset="0"/>
                <a:cs typeface="Times New Roman" panose="02020603050405020304" pitchFamily="18" charset="0"/>
              </a:rPr>
              <a:t>Вознесеновская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Максимовская</a:t>
            </a:r>
            <a:r>
              <a:rPr lang="ru-RU" sz="1400" dirty="0">
                <a:latin typeface="Times New Roman" panose="02020603050405020304" pitchFamily="18" charset="0"/>
                <a:cs typeface="Times New Roman" panose="02020603050405020304" pitchFamily="18" charset="0"/>
              </a:rPr>
              <a:t>, М-Пристанская, Муромская, П-</a:t>
            </a:r>
            <a:r>
              <a:rPr lang="ru-RU" sz="1400" dirty="0" err="1">
                <a:latin typeface="Times New Roman" panose="02020603050405020304" pitchFamily="18" charset="0"/>
                <a:cs typeface="Times New Roman" panose="02020603050405020304" pitchFamily="18" charset="0"/>
              </a:rPr>
              <a:t>Цепляевская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Чураевская</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832826" y="1716120"/>
            <a:ext cx="4108550" cy="160043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400" dirty="0">
                <a:latin typeface="Times New Roman" panose="02020603050405020304" pitchFamily="18" charset="0"/>
                <a:cs typeface="Times New Roman" panose="02020603050405020304" pitchFamily="18" charset="0"/>
              </a:rPr>
              <a:t>Переоборудовано 11 автомобилей на использование компримированного природного газа (метана) </a:t>
            </a:r>
          </a:p>
          <a:p>
            <a:pPr algn="ctr"/>
            <a:r>
              <a:rPr lang="ru-RU" sz="1400" dirty="0">
                <a:latin typeface="Times New Roman" panose="02020603050405020304" pitchFamily="18" charset="0"/>
                <a:cs typeface="Times New Roman" panose="02020603050405020304" pitchFamily="18" charset="0"/>
              </a:rPr>
              <a:t>в качестве моторного топлива. Прошли переобучение 20 водителей</a:t>
            </a: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25451" y="3649831"/>
            <a:ext cx="4220242"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400" dirty="0">
                <a:latin typeface="Times New Roman" panose="02020603050405020304" pitchFamily="18" charset="0"/>
                <a:cs typeface="Times New Roman" panose="02020603050405020304" pitchFamily="18" charset="0"/>
              </a:rPr>
              <a:t>Приобретено 760  комплектов для новорожденных</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a:t>
            </a:r>
          </a:p>
        </p:txBody>
      </p:sp>
      <p:sp>
        <p:nvSpPr>
          <p:cNvPr id="10" name="Прямоугольник 9"/>
          <p:cNvSpPr/>
          <p:nvPr/>
        </p:nvSpPr>
        <p:spPr>
          <a:xfrm>
            <a:off x="397548" y="4553020"/>
            <a:ext cx="4220242"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400" dirty="0">
                <a:latin typeface="Times New Roman" panose="02020603050405020304" pitchFamily="18" charset="0"/>
                <a:cs typeface="Times New Roman" panose="02020603050405020304" pitchFamily="18" charset="0"/>
              </a:rPr>
              <a:t>Награждено 43 человека</a:t>
            </a:r>
          </a:p>
          <a:p>
            <a:pPr algn="ctr"/>
            <a:endParaRPr lang="ru-RU" sz="1400" dirty="0">
              <a:latin typeface="Times New Roman" panose="02020603050405020304" pitchFamily="18" charset="0"/>
              <a:cs typeface="Times New Roman" panose="02020603050405020304" pitchFamily="18" charset="0"/>
            </a:endParaRPr>
          </a:p>
          <a:p>
            <a:pPr algn="ctr"/>
            <a:endParaRPr lang="ru-RU" sz="1400" dirty="0"/>
          </a:p>
        </p:txBody>
      </p:sp>
      <p:sp>
        <p:nvSpPr>
          <p:cNvPr id="11" name="Прямоугольник 10"/>
          <p:cNvSpPr/>
          <p:nvPr/>
        </p:nvSpPr>
        <p:spPr>
          <a:xfrm>
            <a:off x="4832826" y="3667108"/>
            <a:ext cx="4108550" cy="203132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400" b="1" dirty="0">
                <a:latin typeface="Times New Roman" panose="02020603050405020304" pitchFamily="18" charset="0"/>
                <a:cs typeface="Times New Roman" panose="02020603050405020304" pitchFamily="18" charset="0"/>
              </a:rPr>
              <a:t>Средства резервного фонда направлены на</a:t>
            </a:r>
            <a:r>
              <a:rPr lang="ru-RU" sz="1400" dirty="0">
                <a:latin typeface="Times New Roman" panose="02020603050405020304" pitchFamily="18" charset="0"/>
                <a:cs typeface="Times New Roman" panose="02020603050405020304" pitchFamily="18" charset="0"/>
              </a:rPr>
              <a:t>:</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премирование по результатам конкурса «Лучший дом в частном секторе» </a:t>
            </a:r>
            <a:r>
              <a:rPr lang="ru-RU" sz="1400" b="1" dirty="0">
                <a:latin typeface="Times New Roman" panose="02020603050405020304" pitchFamily="18" charset="0"/>
                <a:cs typeface="Times New Roman" panose="02020603050405020304" pitchFamily="18" charset="0"/>
              </a:rPr>
              <a:t>- 34 тыс. руб.</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премирование за лучшую проектную деятельность – </a:t>
            </a:r>
            <a:r>
              <a:rPr lang="ru-RU" sz="1400" b="1" dirty="0">
                <a:latin typeface="Times New Roman" panose="02020603050405020304" pitchFamily="18" charset="0"/>
                <a:cs typeface="Times New Roman" panose="02020603050405020304" pitchFamily="18" charset="0"/>
              </a:rPr>
              <a:t>12 тыс. руб.</a:t>
            </a:r>
            <a:br>
              <a:rPr lang="ru-RU" sz="1400" b="1"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погребение Почетных Граждан Шебекинского городского округа </a:t>
            </a:r>
            <a:r>
              <a:rPr lang="ru-RU" sz="1400" b="1" dirty="0">
                <a:latin typeface="Times New Roman" panose="02020603050405020304" pitchFamily="18" charset="0"/>
                <a:cs typeface="Times New Roman" panose="02020603050405020304" pitchFamily="18" charset="0"/>
              </a:rPr>
              <a:t>– 50 тыс. руб.</a:t>
            </a:r>
          </a:p>
          <a:p>
            <a:pPr algn="ctr"/>
            <a:endParaRPr lang="ru-RU" sz="1400" b="1" dirty="0">
              <a:latin typeface="Times New Roman" panose="02020603050405020304" pitchFamily="18" charset="0"/>
              <a:cs typeface="Times New Roman" panose="02020603050405020304" pitchFamily="18" charset="0"/>
            </a:endParaRPr>
          </a:p>
          <a:p>
            <a:pPr algn="ctr"/>
            <a:endParaRPr lang="ru-RU" sz="14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1540" y="5653670"/>
            <a:ext cx="4216250" cy="7927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Содержание</a:t>
            </a:r>
            <a:r>
              <a:rPr lang="ru-RU" sz="1400" dirty="0">
                <a:solidFill>
                  <a:schemeClr val="tx1"/>
                </a:solidFill>
              </a:rPr>
              <a:t> </a:t>
            </a:r>
            <a:r>
              <a:rPr lang="ru-RU" sz="1400" dirty="0">
                <a:solidFill>
                  <a:schemeClr val="tx1"/>
                </a:solidFill>
                <a:latin typeface="Times New Roman" panose="02020603050405020304" pitchFamily="18" charset="0"/>
                <a:cs typeface="Times New Roman" panose="02020603050405020304" pitchFamily="18" charset="0"/>
              </a:rPr>
              <a:t>органов местного самоуправления </a:t>
            </a:r>
          </a:p>
          <a:p>
            <a:pPr algn="ctr"/>
            <a:r>
              <a:rPr lang="ru-RU" sz="1400" dirty="0">
                <a:solidFill>
                  <a:schemeClr val="tx1"/>
                </a:solidFill>
                <a:latin typeface="Times New Roman" panose="02020603050405020304" pitchFamily="18" charset="0"/>
                <a:cs typeface="Times New Roman" panose="02020603050405020304" pitchFamily="18" charset="0"/>
              </a:rPr>
              <a:t>и учреждений </a:t>
            </a:r>
          </a:p>
          <a:p>
            <a:pPr algn="ctr"/>
            <a:endParaRPr lang="ru-RU" sz="1400" dirty="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537444" y="3049882"/>
            <a:ext cx="2203936" cy="48656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3 299 тыс. руб.</a:t>
            </a:r>
          </a:p>
        </p:txBody>
      </p:sp>
      <p:sp>
        <p:nvSpPr>
          <p:cNvPr id="12" name="Прямоугольник 11"/>
          <p:cNvSpPr/>
          <p:nvPr/>
        </p:nvSpPr>
        <p:spPr>
          <a:xfrm>
            <a:off x="5935619" y="3046632"/>
            <a:ext cx="1902964" cy="41549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741 тыс. руб. </a:t>
            </a:r>
          </a:p>
        </p:txBody>
      </p:sp>
      <p:sp>
        <p:nvSpPr>
          <p:cNvPr id="13" name="Прямоугольник 12"/>
          <p:cNvSpPr/>
          <p:nvPr/>
        </p:nvSpPr>
        <p:spPr>
          <a:xfrm>
            <a:off x="1537444" y="4115204"/>
            <a:ext cx="2197090" cy="30081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502 тыс. руб.</a:t>
            </a:r>
          </a:p>
        </p:txBody>
      </p:sp>
      <p:sp>
        <p:nvSpPr>
          <p:cNvPr id="14" name="Прямоугольник 13"/>
          <p:cNvSpPr/>
          <p:nvPr/>
        </p:nvSpPr>
        <p:spPr>
          <a:xfrm>
            <a:off x="1519931" y="4877593"/>
            <a:ext cx="2191385" cy="43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247 тыс. руб. </a:t>
            </a:r>
          </a:p>
        </p:txBody>
      </p:sp>
      <p:sp>
        <p:nvSpPr>
          <p:cNvPr id="15" name="Прямоугольник 14"/>
          <p:cNvSpPr/>
          <p:nvPr/>
        </p:nvSpPr>
        <p:spPr>
          <a:xfrm>
            <a:off x="5914262" y="5308452"/>
            <a:ext cx="1902964" cy="43915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96 тыс. руб.</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537444" y="6157908"/>
            <a:ext cx="2156360" cy="47667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262 685 тыс. руб.</a:t>
            </a:r>
          </a:p>
        </p:txBody>
      </p:sp>
      <p:sp>
        <p:nvSpPr>
          <p:cNvPr id="17" name="Прямоугольник 16"/>
          <p:cNvSpPr/>
          <p:nvPr/>
        </p:nvSpPr>
        <p:spPr>
          <a:xfrm>
            <a:off x="771404" y="327090"/>
            <a:ext cx="8369198" cy="103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b="1" dirty="0">
              <a:solidFill>
                <a:schemeClr val="tx1"/>
              </a:solidFill>
              <a:latin typeface="Times New Roman" panose="02020603050405020304" pitchFamily="18" charset="0"/>
              <a:cs typeface="Times New Roman" panose="02020603050405020304" pitchFamily="18" charset="0"/>
            </a:endParaRPr>
          </a:p>
        </p:txBody>
      </p:sp>
      <p:pic>
        <p:nvPicPr>
          <p:cNvPr id="20"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18</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8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9358" y="26505"/>
            <a:ext cx="7848884" cy="850106"/>
          </a:xfrm>
        </p:spPr>
        <p:txBody>
          <a:bodyPr>
            <a:normAutofit fontScale="90000"/>
          </a:bodyPr>
          <a:lstStyle/>
          <a:p>
            <a:pPr algn="ctr"/>
            <a:r>
              <a:rPr lang="ru-RU" sz="2800" dirty="0">
                <a:solidFill>
                  <a:srgbClr val="4E67C8">
                    <a:lumMod val="50000"/>
                  </a:srgbClr>
                </a:solidFill>
                <a:effectLst/>
                <a:latin typeface="Times New Roman" pitchFamily="18" charset="0"/>
                <a:ea typeface="+mn-ea"/>
                <a:cs typeface="Times New Roman" pitchFamily="18" charset="0"/>
              </a:rPr>
              <a:t>    </a:t>
            </a:r>
            <a:r>
              <a:rPr lang="ru-RU" sz="2800" b="1" dirty="0">
                <a:effectLst/>
                <a:latin typeface="Times New Roman" pitchFamily="18" charset="0"/>
                <a:ea typeface="+mn-ea"/>
                <a:cs typeface="Times New Roman" pitchFamily="18" charset="0"/>
              </a:rPr>
              <a:t>Национальная </a:t>
            </a:r>
            <a:r>
              <a:rPr lang="ru-RU" sz="2800" b="1" dirty="0">
                <a:latin typeface="Times New Roman" pitchFamily="18" charset="0"/>
                <a:ea typeface="+mn-ea"/>
                <a:cs typeface="Times New Roman" pitchFamily="18" charset="0"/>
              </a:rPr>
              <a:t>безопасность </a:t>
            </a:r>
            <a:br>
              <a:rPr lang="ru-RU" sz="2800" b="1" dirty="0">
                <a:latin typeface="Times New Roman" pitchFamily="18" charset="0"/>
                <a:ea typeface="+mn-ea"/>
                <a:cs typeface="Times New Roman" pitchFamily="18" charset="0"/>
              </a:rPr>
            </a:br>
            <a:r>
              <a:rPr lang="ru-RU" sz="2800" b="1" dirty="0">
                <a:latin typeface="Times New Roman" pitchFamily="18" charset="0"/>
                <a:ea typeface="+mn-ea"/>
                <a:cs typeface="Times New Roman" pitchFamily="18" charset="0"/>
              </a:rPr>
              <a:t>и правоохранительная деятельность</a:t>
            </a:r>
            <a:endParaRPr lang="ru-RU" sz="2800" b="1" dirty="0"/>
          </a:p>
        </p:txBody>
      </p:sp>
      <p:sp>
        <p:nvSpPr>
          <p:cNvPr id="11" name="TextBox 10"/>
          <p:cNvSpPr txBox="1"/>
          <p:nvPr/>
        </p:nvSpPr>
        <p:spPr>
          <a:xfrm>
            <a:off x="234243" y="3321639"/>
            <a:ext cx="4298088" cy="110799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Обеспечение первичных мер противопожарной безопасности на территории Шебекинского городского округа</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p>
        </p:txBody>
      </p:sp>
      <p:sp>
        <p:nvSpPr>
          <p:cNvPr id="12" name="TextBox 11"/>
          <p:cNvSpPr txBox="1"/>
          <p:nvPr/>
        </p:nvSpPr>
        <p:spPr>
          <a:xfrm>
            <a:off x="228275" y="1064052"/>
            <a:ext cx="4298088" cy="110799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Государственная регистрация актов гражданского состояния</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p>
        </p:txBody>
      </p:sp>
      <p:sp>
        <p:nvSpPr>
          <p:cNvPr id="14" name="Прямоугольник 13"/>
          <p:cNvSpPr/>
          <p:nvPr/>
        </p:nvSpPr>
        <p:spPr>
          <a:xfrm>
            <a:off x="1107340" y="1812008"/>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2,6 млн руб.</a:t>
            </a:r>
          </a:p>
        </p:txBody>
      </p:sp>
      <p:sp>
        <p:nvSpPr>
          <p:cNvPr id="16" name="TextBox 15"/>
          <p:cNvSpPr txBox="1"/>
          <p:nvPr/>
        </p:nvSpPr>
        <p:spPr>
          <a:xfrm>
            <a:off x="226039" y="2270168"/>
            <a:ext cx="4298088"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МКУ «ЕДДС Шебекинского городского округа» (содержание учреждения)</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18" name="Прямоугольник 17"/>
          <p:cNvSpPr/>
          <p:nvPr/>
        </p:nvSpPr>
        <p:spPr>
          <a:xfrm>
            <a:off x="1171161" y="2864235"/>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6,5 млн руб.</a:t>
            </a:r>
          </a:p>
        </p:txBody>
      </p:sp>
      <p:sp>
        <p:nvSpPr>
          <p:cNvPr id="17" name="Прямоугольник 16"/>
          <p:cNvSpPr/>
          <p:nvPr/>
        </p:nvSpPr>
        <p:spPr>
          <a:xfrm>
            <a:off x="1171161" y="4069595"/>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2,3  млн руб.</a:t>
            </a:r>
          </a:p>
        </p:txBody>
      </p:sp>
      <p:sp>
        <p:nvSpPr>
          <p:cNvPr id="21" name="TextBox 20"/>
          <p:cNvSpPr txBox="1"/>
          <p:nvPr/>
        </p:nvSpPr>
        <p:spPr>
          <a:xfrm>
            <a:off x="4788024" y="1064052"/>
            <a:ext cx="4176440" cy="329320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Техническое обслуживание и монтаж аппаратно-программного комплекса «Безопасный город» </a:t>
            </a:r>
            <a:r>
              <a:rPr lang="ru-RU" sz="1400" b="1" kern="0" dirty="0">
                <a:solidFill>
                  <a:prstClr val="black"/>
                </a:solidFill>
                <a:latin typeface="Times New Roman" pitchFamily="18" charset="0"/>
                <a:cs typeface="Times New Roman" pitchFamily="18" charset="0"/>
              </a:rPr>
              <a:t>- </a:t>
            </a:r>
          </a:p>
          <a:p>
            <a:pPr algn="ctr">
              <a:defRPr/>
            </a:pPr>
            <a:r>
              <a:rPr lang="ru-RU" sz="1400" b="1" kern="0" dirty="0">
                <a:solidFill>
                  <a:prstClr val="black"/>
                </a:solidFill>
                <a:latin typeface="Times New Roman" pitchFamily="18" charset="0"/>
                <a:cs typeface="Times New Roman" pitchFamily="18" charset="0"/>
              </a:rPr>
              <a:t>0,9 млн руб.</a:t>
            </a:r>
          </a:p>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Поставка, монтаж и пусконаладочные работы систем охранной, пожарной, тревожной сигнализации и системы локально-вычислительной сети - </a:t>
            </a:r>
            <a:r>
              <a:rPr lang="ru-RU" sz="1400" b="1" kern="0" dirty="0">
                <a:solidFill>
                  <a:prstClr val="black"/>
                </a:solidFill>
                <a:latin typeface="Times New Roman" pitchFamily="18" charset="0"/>
                <a:cs typeface="Times New Roman" pitchFamily="18" charset="0"/>
              </a:rPr>
              <a:t>0,4 млн руб.</a:t>
            </a:r>
          </a:p>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 </a:t>
            </a:r>
          </a:p>
          <a:p>
            <a:pPr algn="ctr">
              <a:defRPr/>
            </a:pPr>
            <a:r>
              <a:rPr lang="ru-RU" sz="1400" kern="0" dirty="0">
                <a:solidFill>
                  <a:prstClr val="black"/>
                </a:solidFill>
                <a:latin typeface="Times New Roman" pitchFamily="18" charset="0"/>
                <a:cs typeface="Times New Roman" pitchFamily="18" charset="0"/>
              </a:rPr>
              <a:t>Капитальный ремонт помещений для отдела</a:t>
            </a:r>
          </a:p>
          <a:p>
            <a:pPr algn="ctr">
              <a:defRPr/>
            </a:pPr>
            <a:r>
              <a:rPr lang="ru-RU" sz="1400" kern="0" dirty="0">
                <a:solidFill>
                  <a:prstClr val="black"/>
                </a:solidFill>
                <a:latin typeface="Times New Roman" pitchFamily="18" charset="0"/>
                <a:cs typeface="Times New Roman" pitchFamily="18" charset="0"/>
              </a:rPr>
              <a:t> по вопросам миграции ОМВД России по </a:t>
            </a:r>
            <a:r>
              <a:rPr lang="ru-RU" sz="1400" kern="0" dirty="0" err="1">
                <a:solidFill>
                  <a:prstClr val="black"/>
                </a:solidFill>
                <a:latin typeface="Times New Roman" pitchFamily="18" charset="0"/>
                <a:cs typeface="Times New Roman" pitchFamily="18" charset="0"/>
              </a:rPr>
              <a:t>Шебекинскому</a:t>
            </a:r>
            <a:r>
              <a:rPr lang="ru-RU" sz="1400" kern="0" dirty="0">
                <a:solidFill>
                  <a:prstClr val="black"/>
                </a:solidFill>
                <a:latin typeface="Times New Roman" pitchFamily="18" charset="0"/>
                <a:cs typeface="Times New Roman" pitchFamily="18" charset="0"/>
              </a:rPr>
              <a:t> городскому округу – </a:t>
            </a:r>
            <a:r>
              <a:rPr lang="ru-RU" sz="1400" b="1" kern="0" dirty="0">
                <a:solidFill>
                  <a:prstClr val="black"/>
                </a:solidFill>
                <a:latin typeface="Times New Roman" pitchFamily="18" charset="0"/>
                <a:cs typeface="Times New Roman" pitchFamily="18" charset="0"/>
              </a:rPr>
              <a:t>5,3 млн руб.</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22" name="Прямоугольник 21"/>
          <p:cNvSpPr/>
          <p:nvPr/>
        </p:nvSpPr>
        <p:spPr>
          <a:xfrm>
            <a:off x="5755418" y="3946174"/>
            <a:ext cx="2536088" cy="4514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6,6  млн руб.</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7653" b="239"/>
          <a:stretch/>
        </p:blipFill>
        <p:spPr>
          <a:xfrm>
            <a:off x="234243" y="5387111"/>
            <a:ext cx="2790562" cy="1314744"/>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6166" b="29547"/>
          <a:stretch/>
        </p:blipFill>
        <p:spPr>
          <a:xfrm>
            <a:off x="6124196" y="5387111"/>
            <a:ext cx="2836062" cy="1314744"/>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2472" y="5394058"/>
            <a:ext cx="2222946" cy="1300849"/>
          </a:xfrm>
          <a:prstGeom prst="rect">
            <a:avLst/>
          </a:prstGeom>
        </p:spPr>
      </p:pic>
      <p:sp>
        <p:nvSpPr>
          <p:cNvPr id="20" name="Прямоугольник 19"/>
          <p:cNvSpPr/>
          <p:nvPr/>
        </p:nvSpPr>
        <p:spPr>
          <a:xfrm>
            <a:off x="3152493" y="4501643"/>
            <a:ext cx="2988496" cy="799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500" b="1" dirty="0">
                <a:solidFill>
                  <a:prstClr val="black"/>
                </a:solidFill>
                <a:latin typeface="Times New Roman" pitchFamily="18" charset="0"/>
                <a:cs typeface="Times New Roman" pitchFamily="18" charset="0"/>
              </a:rPr>
              <a:t>18 млн руб.</a:t>
            </a:r>
          </a:p>
        </p:txBody>
      </p:sp>
      <p:pic>
        <p:nvPicPr>
          <p:cNvPr id="23" name="Рисунок 7"/>
          <p:cNvPicPr>
            <a:picLocks noChangeAspect="1" noChangeArrowheads="1"/>
          </p:cNvPicPr>
          <p:nvPr/>
        </p:nvPicPr>
        <p:blipFill>
          <a:blip r:embed="rId6"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19</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92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44450" y="32557"/>
            <a:ext cx="6912769" cy="850106"/>
          </a:xfrm>
        </p:spPr>
        <p:txBody>
          <a:bodyPr>
            <a:normAutofit fontScale="90000"/>
          </a:bodyPr>
          <a:lstStyle/>
          <a:p>
            <a:pPr algn="ctr"/>
            <a:r>
              <a:rPr lang="ru-RU" sz="2800" dirty="0">
                <a:solidFill>
                  <a:srgbClr val="4E67C8">
                    <a:lumMod val="50000"/>
                  </a:srgbClr>
                </a:solidFill>
                <a:effectLst/>
                <a:latin typeface="Times New Roman" pitchFamily="18" charset="0"/>
                <a:ea typeface="+mn-ea"/>
                <a:cs typeface="Times New Roman" pitchFamily="18" charset="0"/>
              </a:rPr>
              <a:t>    </a:t>
            </a:r>
            <a:r>
              <a:rPr lang="ru-RU" sz="2800" b="1" dirty="0">
                <a:effectLst/>
                <a:latin typeface="Times New Roman" pitchFamily="18" charset="0"/>
                <a:ea typeface="+mn-ea"/>
                <a:cs typeface="Times New Roman" pitchFamily="18" charset="0"/>
              </a:rPr>
              <a:t>Национальная экономика </a:t>
            </a:r>
            <a:r>
              <a:rPr lang="ru-RU" sz="2800" b="1" dirty="0">
                <a:solidFill>
                  <a:srgbClr val="4E67C8">
                    <a:lumMod val="50000"/>
                  </a:srgbClr>
                </a:solidFill>
                <a:effectLst/>
                <a:latin typeface="Times New Roman" pitchFamily="18" charset="0"/>
                <a:ea typeface="+mn-ea"/>
                <a:cs typeface="Times New Roman" pitchFamily="18" charset="0"/>
              </a:rPr>
              <a:t/>
            </a:r>
            <a:br>
              <a:rPr lang="ru-RU" sz="2800" b="1" dirty="0">
                <a:solidFill>
                  <a:srgbClr val="4E67C8">
                    <a:lumMod val="50000"/>
                  </a:srgbClr>
                </a:solidFill>
                <a:effectLst/>
                <a:latin typeface="Times New Roman" pitchFamily="18" charset="0"/>
                <a:ea typeface="+mn-ea"/>
                <a:cs typeface="Times New Roman" pitchFamily="18" charset="0"/>
              </a:rPr>
            </a:br>
            <a:endParaRPr lang="ru-RU" sz="2800" b="1" dirty="0"/>
          </a:p>
        </p:txBody>
      </p:sp>
      <p:sp>
        <p:nvSpPr>
          <p:cNvPr id="4" name="TextBox 3"/>
          <p:cNvSpPr txBox="1"/>
          <p:nvPr/>
        </p:nvSpPr>
        <p:spPr>
          <a:xfrm>
            <a:off x="4915486" y="4239764"/>
            <a:ext cx="3892115" cy="153888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Реализация мероприятий по управлению </a:t>
            </a:r>
          </a:p>
          <a:p>
            <a:pPr algn="ctr">
              <a:defRPr/>
            </a:pPr>
            <a:r>
              <a:rPr lang="ru-RU" sz="1400" kern="0" dirty="0">
                <a:solidFill>
                  <a:prstClr val="black"/>
                </a:solidFill>
                <a:latin typeface="Times New Roman" pitchFamily="18" charset="0"/>
                <a:cs typeface="Times New Roman" pitchFamily="18" charset="0"/>
              </a:rPr>
              <a:t>муниципальной собственностью,  землеустройству </a:t>
            </a:r>
          </a:p>
          <a:p>
            <a:pPr algn="ctr">
              <a:defRPr/>
            </a:pPr>
            <a:r>
              <a:rPr lang="ru-RU" sz="1400" kern="0" dirty="0">
                <a:solidFill>
                  <a:prstClr val="black"/>
                </a:solidFill>
                <a:latin typeface="Times New Roman" pitchFamily="18" charset="0"/>
                <a:cs typeface="Times New Roman" pitchFamily="18" charset="0"/>
              </a:rPr>
              <a:t>и землепользованию, выполнение комплексных кадастровых работ</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6" name="Прямоугольник 5"/>
          <p:cNvSpPr/>
          <p:nvPr/>
        </p:nvSpPr>
        <p:spPr>
          <a:xfrm>
            <a:off x="5750169" y="5435893"/>
            <a:ext cx="237626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4,2 млн руб.</a:t>
            </a:r>
          </a:p>
        </p:txBody>
      </p:sp>
      <p:sp>
        <p:nvSpPr>
          <p:cNvPr id="7" name="TextBox 6"/>
          <p:cNvSpPr txBox="1"/>
          <p:nvPr/>
        </p:nvSpPr>
        <p:spPr>
          <a:xfrm>
            <a:off x="4951690" y="957669"/>
            <a:ext cx="3855911" cy="310854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Сопровождение программного комплекса АЦК</a:t>
            </a:r>
          </a:p>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Модернизация информационно-коммуникационной инфраструктуры администрации Шебекинского городского округа (услуги-связи)</a:t>
            </a:r>
          </a:p>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Обеспечение информационной безопасности (повторная аттестации одной автоматизированной системы, предназначенной для обработки информации, представляющую государственную тайну в администрации Шебекинского городского округа)</a:t>
            </a:r>
          </a:p>
          <a:p>
            <a:pPr algn="ctr">
              <a:defRPr/>
            </a:pPr>
            <a:endParaRPr lang="ru-RU" sz="1400" kern="0" dirty="0">
              <a:solidFill>
                <a:prstClr val="black"/>
              </a:solidFill>
              <a:latin typeface="Times New Roman" pitchFamily="18" charset="0"/>
              <a:cs typeface="Times New Roman" pitchFamily="18" charset="0"/>
            </a:endParaRPr>
          </a:p>
        </p:txBody>
      </p:sp>
      <p:sp>
        <p:nvSpPr>
          <p:cNvPr id="8" name="Прямоугольник 7"/>
          <p:cNvSpPr/>
          <p:nvPr/>
        </p:nvSpPr>
        <p:spPr>
          <a:xfrm>
            <a:off x="5762720" y="3791076"/>
            <a:ext cx="2447660"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7,5 млн руб.</a:t>
            </a:r>
          </a:p>
        </p:txBody>
      </p:sp>
      <p:sp>
        <p:nvSpPr>
          <p:cNvPr id="11" name="TextBox 10"/>
          <p:cNvSpPr txBox="1"/>
          <p:nvPr/>
        </p:nvSpPr>
        <p:spPr>
          <a:xfrm>
            <a:off x="274605" y="3429000"/>
            <a:ext cx="4298088" cy="86177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Организация транспортного обслуживания населения </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p>
          <a:p>
            <a:pPr algn="ctr">
              <a:defRPr/>
            </a:pPr>
            <a:endParaRPr lang="ru-RU" sz="1200" kern="0" dirty="0">
              <a:solidFill>
                <a:prstClr val="black"/>
              </a:solidFill>
              <a:latin typeface="Times New Roman" pitchFamily="18" charset="0"/>
              <a:cs typeface="Times New Roman" pitchFamily="18" charset="0"/>
            </a:endParaRPr>
          </a:p>
        </p:txBody>
      </p:sp>
      <p:sp>
        <p:nvSpPr>
          <p:cNvPr id="13" name="TextBox 12"/>
          <p:cNvSpPr txBox="1"/>
          <p:nvPr/>
        </p:nvSpPr>
        <p:spPr>
          <a:xfrm>
            <a:off x="264238" y="4485985"/>
            <a:ext cx="4265530" cy="129266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 </a:t>
            </a:r>
            <a:endParaRPr lang="ru-RU" sz="1200" kern="0" dirty="0">
              <a:solidFill>
                <a:prstClr val="black"/>
              </a:solidFill>
              <a:latin typeface="Times New Roman" pitchFamily="18" charset="0"/>
              <a:cs typeface="Times New Roman" pitchFamily="18" charset="0"/>
            </a:endParaRPr>
          </a:p>
          <a:p>
            <a:pPr algn="ctr">
              <a:defRPr/>
            </a:pPr>
            <a:r>
              <a:rPr lang="ru-RU" sz="1400" kern="0" dirty="0">
                <a:solidFill>
                  <a:prstClr val="black"/>
                </a:solidFill>
                <a:latin typeface="Times New Roman" pitchFamily="18" charset="0"/>
                <a:cs typeface="Times New Roman" pitchFamily="18" charset="0"/>
              </a:rPr>
              <a:t>Содержание и ремонт автомобильных дорог</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12" name="TextBox 11"/>
          <p:cNvSpPr txBox="1"/>
          <p:nvPr/>
        </p:nvSpPr>
        <p:spPr>
          <a:xfrm>
            <a:off x="264238" y="957669"/>
            <a:ext cx="4298088" cy="10772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 Осуществление полномочий в области охраны труда</a:t>
            </a:r>
          </a:p>
          <a:p>
            <a:pPr algn="ctr">
              <a:defRPr/>
            </a:pPr>
            <a:r>
              <a:rPr lang="ru-RU" sz="1400" kern="0" dirty="0">
                <a:solidFill>
                  <a:prstClr val="black"/>
                </a:solidFill>
                <a:latin typeface="Times New Roman" pitchFamily="18" charset="0"/>
                <a:cs typeface="Times New Roman" pitchFamily="18" charset="0"/>
              </a:rPr>
              <a:t> Доска Почета                  </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p>
        </p:txBody>
      </p:sp>
      <p:sp>
        <p:nvSpPr>
          <p:cNvPr id="14" name="Прямоугольник 13"/>
          <p:cNvSpPr/>
          <p:nvPr/>
        </p:nvSpPr>
        <p:spPr>
          <a:xfrm>
            <a:off x="1169464" y="1674847"/>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0,7  млн руб.</a:t>
            </a:r>
          </a:p>
        </p:txBody>
      </p:sp>
      <p:sp>
        <p:nvSpPr>
          <p:cNvPr id="16" name="TextBox 15"/>
          <p:cNvSpPr txBox="1"/>
          <p:nvPr/>
        </p:nvSpPr>
        <p:spPr>
          <a:xfrm>
            <a:off x="274605" y="2127264"/>
            <a:ext cx="4298088" cy="116955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kern="0" dirty="0">
                <a:solidFill>
                  <a:prstClr val="black"/>
                </a:solidFill>
                <a:latin typeface="Times New Roman" pitchFamily="18" charset="0"/>
                <a:cs typeface="Times New Roman" pitchFamily="18" charset="0"/>
              </a:rPr>
              <a:t> </a:t>
            </a:r>
          </a:p>
          <a:p>
            <a:pPr algn="ctr">
              <a:defRPr/>
            </a:pPr>
            <a:r>
              <a:rPr lang="ru-RU" sz="1400" kern="0" dirty="0">
                <a:solidFill>
                  <a:prstClr val="black"/>
                </a:solidFill>
                <a:latin typeface="Times New Roman" pitchFamily="18" charset="0"/>
                <a:cs typeface="Times New Roman" pitchFamily="18" charset="0"/>
              </a:rPr>
              <a:t>Организация мер по поддержке сельскохозяйственного производства</a:t>
            </a:r>
          </a:p>
          <a:p>
            <a:pPr algn="ctr">
              <a:defRPr/>
            </a:pPr>
            <a:endParaRPr lang="ru-RU" sz="14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18" name="Прямоугольник 17"/>
          <p:cNvSpPr/>
          <p:nvPr/>
        </p:nvSpPr>
        <p:spPr>
          <a:xfrm>
            <a:off x="1185270" y="2936775"/>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0,2 млн руб.</a:t>
            </a:r>
          </a:p>
        </p:txBody>
      </p:sp>
      <p:sp>
        <p:nvSpPr>
          <p:cNvPr id="17" name="Прямоугольник 16"/>
          <p:cNvSpPr/>
          <p:nvPr/>
        </p:nvSpPr>
        <p:spPr>
          <a:xfrm>
            <a:off x="1185270" y="3930734"/>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8,6 млн руб.</a:t>
            </a:r>
          </a:p>
        </p:txBody>
      </p:sp>
      <p:sp>
        <p:nvSpPr>
          <p:cNvPr id="20" name="Прямоугольник 19"/>
          <p:cNvSpPr/>
          <p:nvPr/>
        </p:nvSpPr>
        <p:spPr>
          <a:xfrm>
            <a:off x="1135978" y="5418607"/>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354,3  млн руб.</a:t>
            </a:r>
          </a:p>
        </p:txBody>
      </p:sp>
      <p:sp>
        <p:nvSpPr>
          <p:cNvPr id="21" name="Прямоугольник 20"/>
          <p:cNvSpPr/>
          <p:nvPr/>
        </p:nvSpPr>
        <p:spPr>
          <a:xfrm>
            <a:off x="3078445" y="6016490"/>
            <a:ext cx="2988496" cy="799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500" b="1" dirty="0">
                <a:solidFill>
                  <a:prstClr val="black"/>
                </a:solidFill>
                <a:latin typeface="Times New Roman" pitchFamily="18" charset="0"/>
                <a:cs typeface="Times New Roman" pitchFamily="18" charset="0"/>
              </a:rPr>
              <a:t>376 млн руб.</a:t>
            </a:r>
          </a:p>
        </p:txBody>
      </p:sp>
      <p:pic>
        <p:nvPicPr>
          <p:cNvPr id="22"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19677"/>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20</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52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1547675" y="0"/>
            <a:ext cx="6912769" cy="850106"/>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latin typeface="Times New Roman" pitchFamily="18" charset="0"/>
                <a:ea typeface="+mn-ea"/>
                <a:cs typeface="Times New Roman" pitchFamily="18" charset="0"/>
              </a:rPr>
              <a:t>Дорожное хозяйство</a:t>
            </a:r>
            <a:r>
              <a:rPr lang="ru-RU" sz="2800" dirty="0">
                <a:latin typeface="Times New Roman" pitchFamily="18" charset="0"/>
                <a:ea typeface="+mn-ea"/>
                <a:cs typeface="Times New Roman" pitchFamily="18" charset="0"/>
              </a:rPr>
              <a:t/>
            </a:r>
            <a:br>
              <a:rPr lang="ru-RU" sz="2800" dirty="0">
                <a:latin typeface="Times New Roman" pitchFamily="18" charset="0"/>
                <a:ea typeface="+mn-ea"/>
                <a:cs typeface="Times New Roman" pitchFamily="18" charset="0"/>
              </a:rPr>
            </a:br>
            <a:endParaRPr lang="ru-RU" sz="2800" dirty="0"/>
          </a:p>
        </p:txBody>
      </p:sp>
      <p:sp>
        <p:nvSpPr>
          <p:cNvPr id="5" name="TextBox 4"/>
          <p:cNvSpPr txBox="1"/>
          <p:nvPr/>
        </p:nvSpPr>
        <p:spPr>
          <a:xfrm>
            <a:off x="301791" y="4832870"/>
            <a:ext cx="4543816" cy="10772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Капитальный ремонт пешеходного моста через </a:t>
            </a:r>
          </a:p>
          <a:p>
            <a:pPr algn="ctr">
              <a:defRPr/>
            </a:pPr>
            <a:r>
              <a:rPr lang="ru-RU" sz="1400" b="1" kern="0" dirty="0">
                <a:solidFill>
                  <a:prstClr val="black"/>
                </a:solidFill>
                <a:latin typeface="Times New Roman" pitchFamily="18" charset="0"/>
                <a:cs typeface="Times New Roman" pitchFamily="18" charset="0"/>
              </a:rPr>
              <a:t>р. </a:t>
            </a:r>
            <a:r>
              <a:rPr lang="ru-RU" sz="1400" b="1" kern="0" dirty="0" err="1">
                <a:solidFill>
                  <a:prstClr val="black"/>
                </a:solidFill>
                <a:latin typeface="Times New Roman" pitchFamily="18" charset="0"/>
                <a:cs typeface="Times New Roman" pitchFamily="18" charset="0"/>
              </a:rPr>
              <a:t>Нежеголь</a:t>
            </a:r>
            <a:r>
              <a:rPr lang="ru-RU" sz="1400" b="1" kern="0" dirty="0">
                <a:solidFill>
                  <a:prstClr val="black"/>
                </a:solidFill>
                <a:latin typeface="Times New Roman" pitchFamily="18" charset="0"/>
                <a:cs typeface="Times New Roman" pitchFamily="18" charset="0"/>
              </a:rPr>
              <a:t> в г. Шебекино Белгородской области</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7" name="TextBox 6"/>
          <p:cNvSpPr txBox="1"/>
          <p:nvPr/>
        </p:nvSpPr>
        <p:spPr>
          <a:xfrm>
            <a:off x="301791" y="1052736"/>
            <a:ext cx="4543816" cy="350865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Ремонт улично-дорожной сети (16,037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Богдана Хмельницкого, ул. Ильина,                  ул. Буденного, ул. Маслова, ул. Софьи Перовской,                           ул. Московская, ул. Шолохова, ул. Маслова (съезды),                  ул. Урожайная, ул. Набережная, ул. Московская (перекресток),  ул. Горького, ул. Мочалина,                                     ул. Тихвинская, ул. Светлая, ул. Ленина)</a:t>
            </a:r>
          </a:p>
          <a:p>
            <a:pPr marL="171450" indent="-171450">
              <a:buFontTx/>
              <a:buChar char="-"/>
              <a:defRPr/>
            </a:pPr>
            <a:r>
              <a:rPr lang="ru-RU" sz="1300" kern="0" dirty="0">
                <a:solidFill>
                  <a:prstClr val="black"/>
                </a:solidFill>
                <a:latin typeface="Times New Roman" pitchFamily="18" charset="0"/>
                <a:cs typeface="Times New Roman" pitchFamily="18" charset="0"/>
              </a:rPr>
              <a:t>п. Маслова Пристань (ул. Морская)</a:t>
            </a:r>
          </a:p>
          <a:p>
            <a:pPr marL="171450" indent="-171450">
              <a:buFontTx/>
              <a:buChar char="-"/>
              <a:defRPr/>
            </a:pPr>
            <a:r>
              <a:rPr lang="ru-RU" sz="1300" kern="0" dirty="0">
                <a:solidFill>
                  <a:prstClr val="black"/>
                </a:solidFill>
                <a:latin typeface="Times New Roman" pitchFamily="18" charset="0"/>
                <a:cs typeface="Times New Roman" pitchFamily="18" charset="0"/>
              </a:rPr>
              <a:t>с. Безлюдовка (подъезд к лагерю «Салют»)</a:t>
            </a:r>
          </a:p>
          <a:p>
            <a:pPr marL="171450" indent="-171450">
              <a:buFontTx/>
              <a:buChar char="-"/>
              <a:defRPr/>
            </a:pPr>
            <a:r>
              <a:rPr lang="ru-RU" sz="1300" kern="0" dirty="0">
                <a:solidFill>
                  <a:prstClr val="black"/>
                </a:solidFill>
                <a:latin typeface="Times New Roman" pitchFamily="18" charset="0"/>
                <a:cs typeface="Times New Roman" pitchFamily="18" charset="0"/>
              </a:rPr>
              <a:t>с. </a:t>
            </a:r>
            <a:r>
              <a:rPr lang="ru-RU" sz="1300" kern="0" dirty="0" err="1">
                <a:solidFill>
                  <a:prstClr val="black"/>
                </a:solidFill>
                <a:latin typeface="Times New Roman" pitchFamily="18" charset="0"/>
                <a:cs typeface="Times New Roman" pitchFamily="18" charset="0"/>
              </a:rPr>
              <a:t>Графовка</a:t>
            </a:r>
            <a:r>
              <a:rPr lang="ru-RU" sz="1300" kern="0" dirty="0">
                <a:solidFill>
                  <a:prstClr val="black"/>
                </a:solidFill>
                <a:latin typeface="Times New Roman" pitchFamily="18" charset="0"/>
                <a:cs typeface="Times New Roman" pitchFamily="18" charset="0"/>
              </a:rPr>
              <a:t>  (дополнительные объемы на подъезд к с. </a:t>
            </a:r>
            <a:r>
              <a:rPr lang="ru-RU" sz="1300" kern="0" dirty="0" err="1">
                <a:solidFill>
                  <a:prstClr val="black"/>
                </a:solidFill>
                <a:latin typeface="Times New Roman" pitchFamily="18" charset="0"/>
                <a:cs typeface="Times New Roman" pitchFamily="18" charset="0"/>
              </a:rPr>
              <a:t>Графовка</a:t>
            </a:r>
            <a:r>
              <a:rPr lang="ru-RU" sz="1300" kern="0" dirty="0">
                <a:solidFill>
                  <a:prstClr val="black"/>
                </a:solidFill>
                <a:latin typeface="Times New Roman" pitchFamily="18" charset="0"/>
                <a:cs typeface="Times New Roman" pitchFamily="18" charset="0"/>
              </a:rPr>
              <a:t>)</a:t>
            </a:r>
          </a:p>
          <a:p>
            <a:pPr marL="171450" indent="-171450">
              <a:buFontTx/>
              <a:buChar char="-"/>
              <a:defRPr/>
            </a:pPr>
            <a:r>
              <a:rPr lang="ru-RU" sz="1300" kern="0" dirty="0">
                <a:solidFill>
                  <a:prstClr val="black"/>
                </a:solidFill>
                <a:latin typeface="Times New Roman" pitchFamily="18" charset="0"/>
                <a:cs typeface="Times New Roman" pitchFamily="18" charset="0"/>
              </a:rPr>
              <a:t>с. </a:t>
            </a:r>
            <a:r>
              <a:rPr lang="ru-RU" sz="1300" kern="0" dirty="0" err="1">
                <a:solidFill>
                  <a:prstClr val="black"/>
                </a:solidFill>
                <a:latin typeface="Times New Roman" pitchFamily="18" charset="0"/>
                <a:cs typeface="Times New Roman" pitchFamily="18" charset="0"/>
              </a:rPr>
              <a:t>Ржевка</a:t>
            </a:r>
            <a:r>
              <a:rPr lang="ru-RU" sz="1300" kern="0" dirty="0">
                <a:solidFill>
                  <a:prstClr val="black"/>
                </a:solidFill>
                <a:latin typeface="Times New Roman" pitchFamily="18" charset="0"/>
                <a:cs typeface="Times New Roman" pitchFamily="18" charset="0"/>
              </a:rPr>
              <a:t> (ул. Заводская, ул. Комсомольская)</a:t>
            </a:r>
          </a:p>
          <a:p>
            <a:pPr marL="171450" indent="-171450">
              <a:buFontTx/>
              <a:buChar char="-"/>
              <a:defRPr/>
            </a:pPr>
            <a:r>
              <a:rPr lang="ru-RU" sz="1300" kern="0" dirty="0">
                <a:solidFill>
                  <a:prstClr val="black"/>
                </a:solidFill>
                <a:latin typeface="Times New Roman" pitchFamily="18" charset="0"/>
                <a:cs typeface="Times New Roman" pitchFamily="18" charset="0"/>
              </a:rPr>
              <a:t>с. Новая Таволжанка (ул. Песчаная,  ул. Красноармейская)</a:t>
            </a:r>
          </a:p>
          <a:p>
            <a:pPr marL="171450" indent="-171450">
              <a:buFontTx/>
              <a:buChar char="-"/>
              <a:defRPr/>
            </a:pPr>
            <a:r>
              <a:rPr lang="ru-RU" sz="1300" kern="0" dirty="0">
                <a:solidFill>
                  <a:prstClr val="black"/>
                </a:solidFill>
                <a:latin typeface="Times New Roman" pitchFamily="18" charset="0"/>
                <a:cs typeface="Times New Roman" pitchFamily="18" charset="0"/>
              </a:rPr>
              <a:t>с. Неклюдово</a:t>
            </a:r>
          </a:p>
          <a:p>
            <a:pPr marL="171450" indent="-171450">
              <a:buFontTx/>
              <a:buChar char="-"/>
              <a:defRPr/>
            </a:pPr>
            <a:r>
              <a:rPr lang="ru-RU" sz="1300" kern="0" dirty="0">
                <a:solidFill>
                  <a:prstClr val="black"/>
                </a:solidFill>
                <a:latin typeface="Times New Roman" pitchFamily="18" charset="0"/>
                <a:cs typeface="Times New Roman" pitchFamily="18" charset="0"/>
              </a:rPr>
              <a:t>с. Чураево</a:t>
            </a:r>
          </a:p>
          <a:p>
            <a:pPr marL="171450" indent="-171450">
              <a:buFontTx/>
              <a:buChar char="-"/>
              <a:defRPr/>
            </a:pPr>
            <a:endParaRPr lang="ru-RU" sz="1400" kern="0" dirty="0">
              <a:solidFill>
                <a:prstClr val="black"/>
              </a:solidFill>
              <a:latin typeface="Times New Roman" pitchFamily="18" charset="0"/>
              <a:cs typeface="Times New Roman" pitchFamily="18" charset="0"/>
            </a:endParaRPr>
          </a:p>
          <a:p>
            <a:pPr marL="171450" indent="-171450">
              <a:buFontTx/>
              <a:buChar char="-"/>
              <a:defRPr/>
            </a:pPr>
            <a:endParaRPr lang="ru-RU" sz="1200" kern="0" dirty="0">
              <a:solidFill>
                <a:prstClr val="black"/>
              </a:solidFill>
              <a:latin typeface="Times New Roman" pitchFamily="18" charset="0"/>
              <a:cs typeface="Times New Roman" pitchFamily="18" charset="0"/>
            </a:endParaRPr>
          </a:p>
        </p:txBody>
      </p:sp>
      <p:sp>
        <p:nvSpPr>
          <p:cNvPr id="9" name="TextBox 8"/>
          <p:cNvSpPr txBox="1"/>
          <p:nvPr/>
        </p:nvSpPr>
        <p:spPr>
          <a:xfrm>
            <a:off x="5017740" y="1053794"/>
            <a:ext cx="3888408" cy="487825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defRPr/>
            </a:pPr>
            <a:r>
              <a:rPr lang="ru-RU" sz="1400" b="1" kern="0" dirty="0">
                <a:solidFill>
                  <a:prstClr val="black"/>
                </a:solidFill>
                <a:latin typeface="Times New Roman" pitchFamily="18" charset="0"/>
                <a:cs typeface="Times New Roman" pitchFamily="18" charset="0"/>
              </a:rPr>
              <a:t>Ремонт автомобильных дорог в рамках реализации национального проекта «Безопасные и качественные автомобильные дороги» (13,892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Октябрьская (0,930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Народная (0,690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Дальняя (0,740 км.)</a:t>
            </a:r>
          </a:p>
          <a:p>
            <a:pPr marL="171450" indent="-171450">
              <a:buFontTx/>
              <a:buChar char="-"/>
              <a:defRPr/>
            </a:pPr>
            <a:r>
              <a:rPr lang="ru-RU" sz="1300" kern="0" dirty="0">
                <a:solidFill>
                  <a:prstClr val="black"/>
                </a:solidFill>
                <a:latin typeface="Times New Roman" pitchFamily="18" charset="0"/>
                <a:cs typeface="Times New Roman" pitchFamily="18" charset="0"/>
              </a:rPr>
              <a:t>с. Новая Таволжанка, ул. Зеленая (1,270 км.)</a:t>
            </a:r>
          </a:p>
          <a:p>
            <a:pPr marL="171450" indent="-171450">
              <a:buFontTx/>
              <a:buChar char="-"/>
              <a:defRPr/>
            </a:pPr>
            <a:r>
              <a:rPr lang="ru-RU" sz="1300" kern="0" dirty="0">
                <a:solidFill>
                  <a:prstClr val="black"/>
                </a:solidFill>
                <a:latin typeface="Times New Roman" pitchFamily="18" charset="0"/>
                <a:cs typeface="Times New Roman" pitchFamily="18" charset="0"/>
              </a:rPr>
              <a:t>с. Новая Таволжанка, ул. Советская (2,000 км.)</a:t>
            </a:r>
          </a:p>
          <a:p>
            <a:pPr marL="171450" indent="-171450">
              <a:buFontTx/>
              <a:buChar char="-"/>
              <a:defRPr/>
            </a:pPr>
            <a:r>
              <a:rPr lang="ru-RU" sz="1300" kern="0" dirty="0">
                <a:solidFill>
                  <a:prstClr val="black"/>
                </a:solidFill>
                <a:latin typeface="Times New Roman" pitchFamily="18" charset="0"/>
                <a:cs typeface="Times New Roman" pitchFamily="18" charset="0"/>
              </a:rPr>
              <a:t>с. Белянка, ул. Садовая (1,337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Докучаева (1,031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Дзержинского (0,336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Кирова (0,491 км.)</a:t>
            </a:r>
          </a:p>
          <a:p>
            <a:pPr marL="171450" indent="-171450">
              <a:buFontTx/>
              <a:buChar char="-"/>
              <a:defRPr/>
            </a:pPr>
            <a:r>
              <a:rPr lang="ru-RU" sz="1300" kern="0" dirty="0">
                <a:solidFill>
                  <a:prstClr val="black"/>
                </a:solidFill>
                <a:latin typeface="Times New Roman" pitchFamily="18" charset="0"/>
                <a:cs typeface="Times New Roman" pitchFamily="18" charset="0"/>
              </a:rPr>
              <a:t>г. Шебекино, ул. Свободы (0,394 км.)</a:t>
            </a:r>
          </a:p>
          <a:p>
            <a:pPr marL="171450" indent="-171450">
              <a:buFontTx/>
              <a:buChar char="-"/>
              <a:defRPr/>
            </a:pPr>
            <a:r>
              <a:rPr lang="ru-RU" sz="1300" kern="0" dirty="0">
                <a:solidFill>
                  <a:prstClr val="black"/>
                </a:solidFill>
                <a:latin typeface="Times New Roman" pitchFamily="18" charset="0"/>
                <a:cs typeface="Times New Roman" pitchFamily="18" charset="0"/>
              </a:rPr>
              <a:t>с. Александровка, ул. Степная (2,138 км.)</a:t>
            </a:r>
          </a:p>
          <a:p>
            <a:pPr marL="171450" indent="-171450">
              <a:buFontTx/>
              <a:buChar char="-"/>
              <a:defRPr/>
            </a:pPr>
            <a:r>
              <a:rPr lang="ru-RU" sz="1300" kern="0" dirty="0">
                <a:solidFill>
                  <a:prstClr val="black"/>
                </a:solidFill>
                <a:latin typeface="Times New Roman" pitchFamily="18" charset="0"/>
                <a:cs typeface="Times New Roman" pitchFamily="18" charset="0"/>
              </a:rPr>
              <a:t>с. Вознесеновка, ул. Подгорная (0,660 км.)</a:t>
            </a:r>
          </a:p>
          <a:p>
            <a:pPr marL="171450" indent="-171450">
              <a:buFontTx/>
              <a:buChar char="-"/>
              <a:defRPr/>
            </a:pPr>
            <a:r>
              <a:rPr lang="ru-RU" sz="1300" kern="0" dirty="0">
                <a:solidFill>
                  <a:prstClr val="black"/>
                </a:solidFill>
                <a:latin typeface="Times New Roman" pitchFamily="18" charset="0"/>
                <a:cs typeface="Times New Roman" pitchFamily="18" charset="0"/>
              </a:rPr>
              <a:t>с. Вознесеновка, ул. Молодежная (0,430 км.)</a:t>
            </a:r>
          </a:p>
          <a:p>
            <a:pPr marL="171450" indent="-171450">
              <a:buFontTx/>
              <a:buChar char="-"/>
              <a:defRPr/>
            </a:pPr>
            <a:r>
              <a:rPr lang="ru-RU" sz="1300" kern="0" dirty="0">
                <a:solidFill>
                  <a:prstClr val="black"/>
                </a:solidFill>
                <a:latin typeface="Times New Roman" pitchFamily="18" charset="0"/>
                <a:cs typeface="Times New Roman" pitchFamily="18" charset="0"/>
              </a:rPr>
              <a:t>с. Белянка, ул. Мира (0,645 км.)</a:t>
            </a:r>
          </a:p>
          <a:p>
            <a:pPr marL="171450" indent="-171450">
              <a:buFontTx/>
              <a:buChar char="-"/>
              <a:defRPr/>
            </a:pPr>
            <a:r>
              <a:rPr lang="ru-RU" sz="1300" kern="0" dirty="0">
                <a:solidFill>
                  <a:prstClr val="black"/>
                </a:solidFill>
                <a:latin typeface="Times New Roman" pitchFamily="18" charset="0"/>
                <a:cs typeface="Times New Roman" pitchFamily="18" charset="0"/>
              </a:rPr>
              <a:t>с. </a:t>
            </a:r>
            <a:r>
              <a:rPr lang="ru-RU" sz="1300" kern="0" dirty="0" err="1">
                <a:solidFill>
                  <a:prstClr val="black"/>
                </a:solidFill>
                <a:latin typeface="Times New Roman" pitchFamily="18" charset="0"/>
                <a:cs typeface="Times New Roman" pitchFamily="18" charset="0"/>
              </a:rPr>
              <a:t>Старовщина</a:t>
            </a:r>
            <a:r>
              <a:rPr lang="ru-RU" sz="1300" kern="0" dirty="0">
                <a:solidFill>
                  <a:prstClr val="black"/>
                </a:solidFill>
                <a:latin typeface="Times New Roman" pitchFamily="18" charset="0"/>
                <a:cs typeface="Times New Roman" pitchFamily="18" charset="0"/>
              </a:rPr>
              <a:t>, ул. Садовая (0,800 км.)</a:t>
            </a:r>
          </a:p>
          <a:p>
            <a:pPr>
              <a:defRPr/>
            </a:pPr>
            <a:endParaRPr lang="ru-RU" sz="1000" kern="0" dirty="0">
              <a:solidFill>
                <a:prstClr val="black"/>
              </a:solidFill>
              <a:latin typeface="Times New Roman" pitchFamily="18" charset="0"/>
              <a:cs typeface="Times New Roman" pitchFamily="18" charset="0"/>
            </a:endParaRPr>
          </a:p>
          <a:p>
            <a:pPr>
              <a:defRPr/>
            </a:pPr>
            <a:endParaRPr lang="ru-RU" sz="1000" kern="0" dirty="0">
              <a:solidFill>
                <a:prstClr val="black"/>
              </a:solidFill>
              <a:latin typeface="Times New Roman" pitchFamily="18" charset="0"/>
              <a:cs typeface="Times New Roman" pitchFamily="18" charset="0"/>
            </a:endParaRPr>
          </a:p>
          <a:p>
            <a:pPr>
              <a:defRPr/>
            </a:pPr>
            <a:endParaRPr lang="ru-RU" sz="1000" kern="0" dirty="0">
              <a:solidFill>
                <a:prstClr val="black"/>
              </a:solidFill>
              <a:latin typeface="Times New Roman" pitchFamily="18" charset="0"/>
              <a:cs typeface="Times New Roman" pitchFamily="18" charset="0"/>
            </a:endParaRPr>
          </a:p>
          <a:p>
            <a:pPr marL="171450" indent="-171450">
              <a:buFontTx/>
              <a:buChar char="-"/>
              <a:defRPr/>
            </a:pPr>
            <a:endParaRPr lang="ru-RU" sz="1000" kern="0" dirty="0">
              <a:solidFill>
                <a:prstClr val="black"/>
              </a:solidFill>
              <a:latin typeface="Times New Roman" pitchFamily="18" charset="0"/>
              <a:cs typeface="Times New Roman" pitchFamily="18" charset="0"/>
            </a:endParaRPr>
          </a:p>
          <a:p>
            <a:pPr marL="171450" indent="-171450">
              <a:buFontTx/>
              <a:buChar char="-"/>
              <a:defRPr/>
            </a:pPr>
            <a:endParaRPr lang="ru-RU" sz="1000" kern="0" dirty="0">
              <a:solidFill>
                <a:prstClr val="black"/>
              </a:solidFill>
              <a:latin typeface="Times New Roman" pitchFamily="18" charset="0"/>
              <a:cs typeface="Times New Roman" pitchFamily="18" charset="0"/>
            </a:endParaRPr>
          </a:p>
          <a:p>
            <a:pPr marL="171450" indent="-171450">
              <a:buFontTx/>
              <a:buChar char="-"/>
              <a:defRPr/>
            </a:pPr>
            <a:endParaRPr lang="ru-RU" sz="1000" kern="0" dirty="0">
              <a:solidFill>
                <a:prstClr val="black"/>
              </a:solidFill>
              <a:latin typeface="Times New Roman" pitchFamily="18" charset="0"/>
              <a:cs typeface="Times New Roman" pitchFamily="18" charset="0"/>
            </a:endParaRPr>
          </a:p>
        </p:txBody>
      </p:sp>
      <p:sp>
        <p:nvSpPr>
          <p:cNvPr id="10" name="Прямоугольник 9"/>
          <p:cNvSpPr/>
          <p:nvPr/>
        </p:nvSpPr>
        <p:spPr>
          <a:xfrm>
            <a:off x="5845071" y="5371479"/>
            <a:ext cx="2551894" cy="5392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solidFill>
                  <a:prstClr val="black"/>
                </a:solidFill>
                <a:latin typeface="Times New Roman" pitchFamily="18" charset="0"/>
                <a:cs typeface="Times New Roman" pitchFamily="18" charset="0"/>
              </a:rPr>
              <a:t>127,9  млн руб.</a:t>
            </a:r>
          </a:p>
        </p:txBody>
      </p:sp>
      <p:sp>
        <p:nvSpPr>
          <p:cNvPr id="18" name="Прямоугольник 17"/>
          <p:cNvSpPr/>
          <p:nvPr/>
        </p:nvSpPr>
        <p:spPr>
          <a:xfrm>
            <a:off x="1147479" y="5572013"/>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solidFill>
                  <a:prstClr val="black"/>
                </a:solidFill>
                <a:latin typeface="Times New Roman" pitchFamily="18" charset="0"/>
                <a:cs typeface="Times New Roman" pitchFamily="18" charset="0"/>
              </a:rPr>
              <a:t>8,0  млн руб.</a:t>
            </a:r>
          </a:p>
        </p:txBody>
      </p:sp>
      <p:sp>
        <p:nvSpPr>
          <p:cNvPr id="19" name="Прямоугольник 18"/>
          <p:cNvSpPr/>
          <p:nvPr/>
        </p:nvSpPr>
        <p:spPr>
          <a:xfrm>
            <a:off x="1297752" y="4148885"/>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solidFill>
                  <a:prstClr val="black"/>
                </a:solidFill>
                <a:latin typeface="Times New Roman" pitchFamily="18" charset="0"/>
                <a:cs typeface="Times New Roman" pitchFamily="18" charset="0"/>
              </a:rPr>
              <a:t>81,5  млн руб.</a:t>
            </a:r>
          </a:p>
        </p:txBody>
      </p:sp>
      <p:pic>
        <p:nvPicPr>
          <p:cNvPr id="11"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0" y="2999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21</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157564" y="6036461"/>
            <a:ext cx="2988496" cy="799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500" b="1" dirty="0">
                <a:solidFill>
                  <a:prstClr val="black"/>
                </a:solidFill>
                <a:latin typeface="Times New Roman" pitchFamily="18" charset="0"/>
                <a:cs typeface="Times New Roman" pitchFamily="18" charset="0"/>
              </a:rPr>
              <a:t>354 млн руб.</a:t>
            </a:r>
          </a:p>
        </p:txBody>
      </p:sp>
    </p:spTree>
    <p:extLst>
      <p:ext uri="{BB962C8B-B14F-4D97-AF65-F5344CB8AC3E}">
        <p14:creationId xmlns:p14="http://schemas.microsoft.com/office/powerpoint/2010/main" val="204922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1380243" y="0"/>
            <a:ext cx="6912769" cy="850106"/>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a:latin typeface="Times New Roman" pitchFamily="18" charset="0"/>
                <a:ea typeface="+mn-ea"/>
                <a:cs typeface="Times New Roman" pitchFamily="18" charset="0"/>
              </a:rPr>
              <a:t>Дорожное хозяйство</a:t>
            </a:r>
            <a:br>
              <a:rPr lang="ru-RU" sz="2800" b="1" dirty="0">
                <a:latin typeface="Times New Roman" pitchFamily="18" charset="0"/>
                <a:ea typeface="+mn-ea"/>
                <a:cs typeface="Times New Roman" pitchFamily="18" charset="0"/>
              </a:rPr>
            </a:br>
            <a:endParaRPr lang="ru-RU" sz="2800" b="1" dirty="0"/>
          </a:p>
        </p:txBody>
      </p:sp>
      <p:sp>
        <p:nvSpPr>
          <p:cNvPr id="12" name="TextBox 11"/>
          <p:cNvSpPr txBox="1"/>
          <p:nvPr/>
        </p:nvSpPr>
        <p:spPr>
          <a:xfrm>
            <a:off x="117079" y="981164"/>
            <a:ext cx="4752528" cy="489364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Содержание автомобильных дорог и мостов</a:t>
            </a:r>
            <a:r>
              <a:rPr lang="ru-RU" sz="1400" kern="0" dirty="0">
                <a:solidFill>
                  <a:prstClr val="black"/>
                </a:solidFill>
                <a:latin typeface="Times New Roman" pitchFamily="18" charset="0"/>
                <a:cs typeface="Times New Roman" pitchFamily="18" charset="0"/>
              </a:rPr>
              <a:t>:</a:t>
            </a:r>
          </a:p>
          <a:p>
            <a:pPr algn="ctr">
              <a:defRPr/>
            </a:pPr>
            <a:endParaRPr lang="ru-RU" sz="1400" kern="0" dirty="0">
              <a:solidFill>
                <a:prstClr val="black"/>
              </a:solidFill>
              <a:latin typeface="Times New Roman" pitchFamily="18" charset="0"/>
              <a:cs typeface="Times New Roman" pitchFamily="18" charset="0"/>
            </a:endParaRPr>
          </a:p>
          <a:p>
            <a:pPr algn="ctr">
              <a:defRPr/>
            </a:pPr>
            <a:r>
              <a:rPr lang="ru-RU" sz="1300" kern="0" dirty="0">
                <a:solidFill>
                  <a:prstClr val="black"/>
                </a:solidFill>
                <a:latin typeface="Times New Roman" pitchFamily="18" charset="0"/>
                <a:cs typeface="Times New Roman" pitchFamily="18" charset="0"/>
              </a:rPr>
              <a:t>Функционирование МАУ «Коммунальная служба сервиса»</a:t>
            </a:r>
          </a:p>
          <a:p>
            <a:pPr algn="just">
              <a:defRPr/>
            </a:pPr>
            <a:endParaRPr lang="ru-RU" sz="1300" kern="0" dirty="0">
              <a:solidFill>
                <a:prstClr val="black"/>
              </a:solidFill>
              <a:latin typeface="Times New Roman" pitchFamily="18" charset="0"/>
              <a:cs typeface="Times New Roman" pitchFamily="18" charset="0"/>
            </a:endParaRPr>
          </a:p>
          <a:p>
            <a:pPr algn="ctr">
              <a:defRPr/>
            </a:pPr>
            <a:r>
              <a:rPr lang="ru-RU" sz="1300" kern="0" dirty="0">
                <a:solidFill>
                  <a:prstClr val="black"/>
                </a:solidFill>
                <a:latin typeface="Times New Roman" pitchFamily="18" charset="0"/>
                <a:cs typeface="Times New Roman" pitchFamily="18" charset="0"/>
              </a:rPr>
              <a:t>Поставка оборудование для освещения пешеходных переходов</a:t>
            </a:r>
            <a:r>
              <a:rPr lang="ru-RU" sz="1300" b="1" kern="0" dirty="0">
                <a:solidFill>
                  <a:prstClr val="black"/>
                </a:solidFill>
                <a:latin typeface="Times New Roman" pitchFamily="18" charset="0"/>
                <a:cs typeface="Times New Roman" pitchFamily="18" charset="0"/>
              </a:rPr>
              <a:t>-4,5 млн руб.</a:t>
            </a:r>
          </a:p>
          <a:p>
            <a:pPr algn="ctr">
              <a:defRPr/>
            </a:pPr>
            <a:r>
              <a:rPr lang="ru-RU" sz="1300" kern="0" dirty="0">
                <a:solidFill>
                  <a:prstClr val="black"/>
                </a:solidFill>
                <a:latin typeface="Times New Roman" pitchFamily="18" charset="0"/>
                <a:cs typeface="Times New Roman" pitchFamily="18" charset="0"/>
              </a:rPr>
              <a:t>Проведение ямочного ремонта на автомобильных дорогах города Шебекино – </a:t>
            </a:r>
            <a:r>
              <a:rPr lang="ru-RU" sz="1300" b="1" kern="0" dirty="0">
                <a:solidFill>
                  <a:prstClr val="black"/>
                </a:solidFill>
                <a:latin typeface="Times New Roman" pitchFamily="18" charset="0"/>
                <a:cs typeface="Times New Roman" pitchFamily="18" charset="0"/>
              </a:rPr>
              <a:t>3 млн руб</a:t>
            </a:r>
            <a:r>
              <a:rPr lang="ru-RU" sz="1300" kern="0" dirty="0">
                <a:solidFill>
                  <a:prstClr val="black"/>
                </a:solidFill>
                <a:latin typeface="Times New Roman" pitchFamily="18" charset="0"/>
                <a:cs typeface="Times New Roman" pitchFamily="18" charset="0"/>
              </a:rPr>
              <a:t>.</a:t>
            </a:r>
          </a:p>
          <a:p>
            <a:pPr algn="ctr">
              <a:defRPr/>
            </a:pPr>
            <a:r>
              <a:rPr lang="ru-RU" sz="1300" kern="0" dirty="0">
                <a:solidFill>
                  <a:prstClr val="black"/>
                </a:solidFill>
                <a:latin typeface="Times New Roman" pitchFamily="18" charset="0"/>
                <a:cs typeface="Times New Roman" pitchFamily="18" charset="0"/>
              </a:rPr>
              <a:t>Проведение ямочного ремонта на автомобильных дорогах сельских поселений – </a:t>
            </a:r>
            <a:r>
              <a:rPr lang="ru-RU" sz="1300" b="1" kern="0" dirty="0">
                <a:solidFill>
                  <a:prstClr val="black"/>
                </a:solidFill>
                <a:latin typeface="Times New Roman" pitchFamily="18" charset="0"/>
                <a:cs typeface="Times New Roman" pitchFamily="18" charset="0"/>
              </a:rPr>
              <a:t>6,7 млн руб.</a:t>
            </a:r>
          </a:p>
          <a:p>
            <a:pPr algn="ctr">
              <a:defRPr/>
            </a:pPr>
            <a:r>
              <a:rPr lang="ru-RU" sz="1300" kern="0" dirty="0">
                <a:solidFill>
                  <a:prstClr val="black"/>
                </a:solidFill>
                <a:latin typeface="Times New Roman" pitchFamily="18" charset="0"/>
                <a:cs typeface="Times New Roman" pitchFamily="18" charset="0"/>
              </a:rPr>
              <a:t>Нанесение горизонтальной дорожной разметки </a:t>
            </a:r>
            <a:r>
              <a:rPr lang="ru-RU" sz="1300" b="1" kern="0" dirty="0">
                <a:solidFill>
                  <a:prstClr val="black"/>
                </a:solidFill>
                <a:latin typeface="Times New Roman" pitchFamily="18" charset="0"/>
                <a:cs typeface="Times New Roman" pitchFamily="18" charset="0"/>
              </a:rPr>
              <a:t>– 3,5 млн руб.</a:t>
            </a:r>
          </a:p>
          <a:p>
            <a:pPr algn="ctr">
              <a:defRPr/>
            </a:pPr>
            <a:r>
              <a:rPr lang="ru-RU" sz="1300" kern="0" dirty="0">
                <a:solidFill>
                  <a:prstClr val="black"/>
                </a:solidFill>
                <a:latin typeface="Times New Roman" pitchFamily="18" charset="0"/>
                <a:cs typeface="Times New Roman" pitchFamily="18" charset="0"/>
              </a:rPr>
              <a:t>Выполнение работ по устройству искусственных дорожных неровностей</a:t>
            </a:r>
            <a:r>
              <a:rPr lang="ru-RU" sz="1300" b="1" kern="0" dirty="0">
                <a:solidFill>
                  <a:prstClr val="black"/>
                </a:solidFill>
                <a:latin typeface="Times New Roman" pitchFamily="18" charset="0"/>
                <a:cs typeface="Times New Roman" pitchFamily="18" charset="0"/>
              </a:rPr>
              <a:t> - 0,8 млн руб.</a:t>
            </a:r>
          </a:p>
          <a:p>
            <a:pPr algn="ctr">
              <a:defRPr/>
            </a:pPr>
            <a:r>
              <a:rPr lang="ru-RU" sz="1300" kern="0" dirty="0">
                <a:solidFill>
                  <a:prstClr val="black"/>
                </a:solidFill>
                <a:latin typeface="Times New Roman" pitchFamily="18" charset="0"/>
                <a:cs typeface="Times New Roman" pitchFamily="18" charset="0"/>
              </a:rPr>
              <a:t>Поставка дорожных знаков с крепежом </a:t>
            </a:r>
            <a:r>
              <a:rPr lang="ru-RU" sz="1300" b="1" kern="0" dirty="0">
                <a:solidFill>
                  <a:prstClr val="black"/>
                </a:solidFill>
                <a:latin typeface="Times New Roman" pitchFamily="18" charset="0"/>
                <a:cs typeface="Times New Roman" pitchFamily="18" charset="0"/>
              </a:rPr>
              <a:t>– 2,1 млн руб.</a:t>
            </a:r>
          </a:p>
          <a:p>
            <a:pPr algn="ctr">
              <a:defRPr/>
            </a:pPr>
            <a:r>
              <a:rPr lang="ru-RU" sz="1300" kern="0" dirty="0">
                <a:solidFill>
                  <a:prstClr val="black"/>
                </a:solidFill>
                <a:latin typeface="Times New Roman" pitchFamily="18" charset="0"/>
                <a:cs typeface="Times New Roman" pitchFamily="18" charset="0"/>
              </a:rPr>
              <a:t>Поставка шести тракторов с навесным оборудованием </a:t>
            </a:r>
            <a:r>
              <a:rPr lang="ru-RU" sz="1300" b="1" kern="0" dirty="0">
                <a:solidFill>
                  <a:prstClr val="black"/>
                </a:solidFill>
                <a:latin typeface="Times New Roman" pitchFamily="18" charset="0"/>
                <a:cs typeface="Times New Roman" pitchFamily="18" charset="0"/>
              </a:rPr>
              <a:t>– </a:t>
            </a:r>
          </a:p>
          <a:p>
            <a:pPr algn="ctr">
              <a:defRPr/>
            </a:pPr>
            <a:r>
              <a:rPr lang="ru-RU" sz="1300" b="1" kern="0" dirty="0">
                <a:solidFill>
                  <a:prstClr val="black"/>
                </a:solidFill>
                <a:latin typeface="Times New Roman" pitchFamily="18" charset="0"/>
                <a:cs typeface="Times New Roman" pitchFamily="18" charset="0"/>
              </a:rPr>
              <a:t>12,1 млн руб.</a:t>
            </a:r>
          </a:p>
          <a:p>
            <a:pPr algn="ctr">
              <a:defRPr/>
            </a:pPr>
            <a:r>
              <a:rPr lang="ru-RU" sz="1300" kern="0" dirty="0">
                <a:solidFill>
                  <a:prstClr val="black"/>
                </a:solidFill>
                <a:latin typeface="Times New Roman" pitchFamily="18" charset="0"/>
                <a:cs typeface="Times New Roman" pitchFamily="18" charset="0"/>
              </a:rPr>
              <a:t>Поставка концентрата минерального (</a:t>
            </a:r>
            <a:r>
              <a:rPr lang="ru-RU" sz="1300" kern="0" dirty="0" err="1">
                <a:solidFill>
                  <a:prstClr val="black"/>
                </a:solidFill>
                <a:latin typeface="Times New Roman" pitchFamily="18" charset="0"/>
                <a:cs typeface="Times New Roman" pitchFamily="18" charset="0"/>
              </a:rPr>
              <a:t>галит</a:t>
            </a:r>
            <a:r>
              <a:rPr lang="ru-RU" sz="1300" kern="0" dirty="0">
                <a:solidFill>
                  <a:prstClr val="black"/>
                </a:solidFill>
                <a:latin typeface="Times New Roman" pitchFamily="18" charset="0"/>
                <a:cs typeface="Times New Roman" pitchFamily="18" charset="0"/>
              </a:rPr>
              <a:t>) </a:t>
            </a:r>
            <a:r>
              <a:rPr lang="ru-RU" sz="1300" b="1" kern="0" dirty="0">
                <a:solidFill>
                  <a:prstClr val="black"/>
                </a:solidFill>
                <a:latin typeface="Times New Roman" pitchFamily="18" charset="0"/>
                <a:cs typeface="Times New Roman" pitchFamily="18" charset="0"/>
              </a:rPr>
              <a:t>– 1,5 млн руб.</a:t>
            </a:r>
          </a:p>
          <a:p>
            <a:pPr algn="ctr">
              <a:defRPr/>
            </a:pPr>
            <a:r>
              <a:rPr lang="ru-RU" sz="1300" kern="0" dirty="0">
                <a:solidFill>
                  <a:prstClr val="black"/>
                </a:solidFill>
                <a:latin typeface="Times New Roman" pitchFamily="18" charset="0"/>
                <a:cs typeface="Times New Roman" pitchFamily="18" charset="0"/>
              </a:rPr>
              <a:t>Поставка садовой техники для нужд сельских поселений – </a:t>
            </a:r>
          </a:p>
          <a:p>
            <a:pPr algn="ctr">
              <a:defRPr/>
            </a:pPr>
            <a:r>
              <a:rPr lang="ru-RU" sz="1300" b="1" kern="0" dirty="0">
                <a:solidFill>
                  <a:prstClr val="black"/>
                </a:solidFill>
                <a:latin typeface="Times New Roman" pitchFamily="18" charset="0"/>
                <a:cs typeface="Times New Roman" pitchFamily="18" charset="0"/>
              </a:rPr>
              <a:t>0,7 млн руб.</a:t>
            </a:r>
          </a:p>
          <a:p>
            <a:pPr>
              <a:defRPr/>
            </a:pPr>
            <a:endParaRPr lang="ru-RU" sz="1300" b="1" kern="0" dirty="0">
              <a:solidFill>
                <a:prstClr val="black"/>
              </a:solidFill>
              <a:latin typeface="Times New Roman" pitchFamily="18" charset="0"/>
              <a:cs typeface="Times New Roman" pitchFamily="18" charset="0"/>
            </a:endParaRPr>
          </a:p>
          <a:p>
            <a:pPr algn="ctr">
              <a:defRPr/>
            </a:pPr>
            <a:r>
              <a:rPr lang="ru-RU" sz="1300" kern="0" dirty="0">
                <a:solidFill>
                  <a:prstClr val="black"/>
                </a:solidFill>
                <a:latin typeface="Times New Roman" pitchFamily="18" charset="0"/>
                <a:cs typeface="Times New Roman" pitchFamily="18" charset="0"/>
              </a:rPr>
              <a:t>Оказание услуг по изготовлению  и установке 13 остановочных павильонов (Управление городского хозяйства) –</a:t>
            </a:r>
            <a:r>
              <a:rPr lang="ru-RU" sz="1300" b="1" kern="0" dirty="0">
                <a:solidFill>
                  <a:prstClr val="black"/>
                </a:solidFill>
                <a:latin typeface="Times New Roman" pitchFamily="18" charset="0"/>
                <a:cs typeface="Times New Roman" pitchFamily="18" charset="0"/>
              </a:rPr>
              <a:t> 2,7 млн руб.</a:t>
            </a:r>
          </a:p>
          <a:p>
            <a:pPr algn="ctr">
              <a:defRPr/>
            </a:pPr>
            <a:endParaRPr lang="ru-RU" sz="1200" kern="0" dirty="0">
              <a:solidFill>
                <a:prstClr val="black"/>
              </a:solidFill>
              <a:latin typeface="Times New Roman" pitchFamily="18" charset="0"/>
              <a:cs typeface="Times New Roman" pitchFamily="18" charset="0"/>
            </a:endParaRPr>
          </a:p>
          <a:p>
            <a:pPr marL="171450" indent="-171450">
              <a:buFontTx/>
              <a:buChar char="-"/>
              <a:defRPr/>
            </a:pPr>
            <a:endParaRPr lang="ru-RU" sz="1200" kern="0" dirty="0">
              <a:solidFill>
                <a:prstClr val="black"/>
              </a:solidFill>
              <a:latin typeface="Times New Roman" pitchFamily="18" charset="0"/>
              <a:cs typeface="Times New Roman" pitchFamily="18" charset="0"/>
            </a:endParaRPr>
          </a:p>
        </p:txBody>
      </p:sp>
      <p:sp>
        <p:nvSpPr>
          <p:cNvPr id="13" name="Прямоугольник 12"/>
          <p:cNvSpPr/>
          <p:nvPr/>
        </p:nvSpPr>
        <p:spPr>
          <a:xfrm>
            <a:off x="1207821" y="5514771"/>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solidFill>
                  <a:prstClr val="black"/>
                </a:solidFill>
                <a:latin typeface="Times New Roman" pitchFamily="18" charset="0"/>
                <a:cs typeface="Times New Roman" pitchFamily="18" charset="0"/>
              </a:rPr>
              <a:t>135,8  млн руб.</a:t>
            </a:r>
          </a:p>
        </p:txBody>
      </p:sp>
      <p:sp>
        <p:nvSpPr>
          <p:cNvPr id="14" name="TextBox 13"/>
          <p:cNvSpPr txBox="1"/>
          <p:nvPr/>
        </p:nvSpPr>
        <p:spPr>
          <a:xfrm>
            <a:off x="5025869" y="692696"/>
            <a:ext cx="3960416" cy="303159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Разработке проектной документации</a:t>
            </a:r>
          </a:p>
          <a:p>
            <a:pPr algn="ctr">
              <a:defRPr/>
            </a:pPr>
            <a:r>
              <a:rPr lang="ru-RU" sz="1400" b="1" kern="0" dirty="0">
                <a:solidFill>
                  <a:prstClr val="black"/>
                </a:solidFill>
                <a:latin typeface="Times New Roman" pitchFamily="18" charset="0"/>
                <a:cs typeface="Times New Roman" pitchFamily="18" charset="0"/>
              </a:rPr>
              <a:t> по объектам: </a:t>
            </a:r>
          </a:p>
          <a:p>
            <a:pPr algn="just">
              <a:defRPr/>
            </a:pPr>
            <a:r>
              <a:rPr lang="ru-RU" sz="1300" kern="0" dirty="0">
                <a:solidFill>
                  <a:prstClr val="black"/>
                </a:solidFill>
                <a:latin typeface="Times New Roman" pitchFamily="18" charset="0"/>
                <a:cs typeface="Times New Roman" pitchFamily="18" charset="0"/>
              </a:rPr>
              <a:t>-   Выполнение работ по разработке проектной   документации  по объекту:  «Строительство автодороги общего пользования от ул. 50 лет Октября до пересечения с ул. Белгородская </a:t>
            </a:r>
          </a:p>
          <a:p>
            <a:pPr algn="just">
              <a:defRPr/>
            </a:pPr>
            <a:r>
              <a:rPr lang="ru-RU" sz="1300" kern="0" dirty="0">
                <a:solidFill>
                  <a:prstClr val="black"/>
                </a:solidFill>
                <a:latin typeface="Times New Roman" pitchFamily="18" charset="0"/>
                <a:cs typeface="Times New Roman" pitchFamily="18" charset="0"/>
              </a:rPr>
              <a:t>в г. Шебекино Белгородской области»</a:t>
            </a:r>
          </a:p>
          <a:p>
            <a:pPr marL="171450" indent="-171450" algn="just">
              <a:buFontTx/>
              <a:buChar char="-"/>
              <a:defRPr/>
            </a:pPr>
            <a:r>
              <a:rPr lang="ru-RU" sz="1300" kern="0" dirty="0">
                <a:solidFill>
                  <a:prstClr val="black"/>
                </a:solidFill>
                <a:latin typeface="Times New Roman" pitchFamily="18" charset="0"/>
                <a:cs typeface="Times New Roman" pitchFamily="18" charset="0"/>
              </a:rPr>
              <a:t>Подготовка проекта планировки и проекта</a:t>
            </a:r>
          </a:p>
          <a:p>
            <a:pPr algn="just">
              <a:defRPr/>
            </a:pPr>
            <a:r>
              <a:rPr lang="ru-RU" sz="1300" kern="0" dirty="0">
                <a:solidFill>
                  <a:prstClr val="black"/>
                </a:solidFill>
                <a:latin typeface="Times New Roman" pitchFamily="18" charset="0"/>
                <a:cs typeface="Times New Roman" pitchFamily="18" charset="0"/>
              </a:rPr>
              <a:t>межевания на объекте: «Реконструкция мостового перехода через р. Северский Донец в с. Безлюдовка Шебекинского района Белгородской области»</a:t>
            </a:r>
          </a:p>
          <a:p>
            <a:pPr marL="171450" indent="-171450" algn="just">
              <a:buFontTx/>
              <a:buChar char="-"/>
              <a:defRPr/>
            </a:pPr>
            <a:r>
              <a:rPr lang="ru-RU" sz="1300" kern="0" dirty="0">
                <a:solidFill>
                  <a:prstClr val="black"/>
                </a:solidFill>
                <a:latin typeface="Times New Roman" pitchFamily="18" charset="0"/>
                <a:cs typeface="Times New Roman" pitchFamily="18" charset="0"/>
              </a:rPr>
              <a:t>Проведение проверки достоверности определения</a:t>
            </a:r>
          </a:p>
          <a:p>
            <a:pPr algn="just">
              <a:defRPr/>
            </a:pPr>
            <a:r>
              <a:rPr lang="ru-RU" sz="1300" kern="0" dirty="0">
                <a:solidFill>
                  <a:prstClr val="black"/>
                </a:solidFill>
                <a:latin typeface="Times New Roman" pitchFamily="18" charset="0"/>
                <a:cs typeface="Times New Roman" pitchFamily="18" charset="0"/>
              </a:rPr>
              <a:t>сметной стоимости</a:t>
            </a:r>
          </a:p>
          <a:p>
            <a:pPr marL="171450" indent="-171450">
              <a:buFontTx/>
              <a:buChar char="-"/>
              <a:defRPr/>
            </a:pPr>
            <a:endParaRPr lang="ru-RU" sz="1000" kern="0" dirty="0">
              <a:solidFill>
                <a:prstClr val="black"/>
              </a:solidFill>
              <a:latin typeface="Times New Roman" pitchFamily="18" charset="0"/>
              <a:cs typeface="Times New Roman" pitchFamily="18" charset="0"/>
            </a:endParaRPr>
          </a:p>
          <a:p>
            <a:pPr marL="171450" indent="-171450">
              <a:buFontTx/>
              <a:buChar char="-"/>
              <a:defRPr/>
            </a:pPr>
            <a:endParaRPr lang="ru-RU" sz="1000" kern="0" dirty="0">
              <a:solidFill>
                <a:prstClr val="black"/>
              </a:solidFill>
              <a:latin typeface="Times New Roman" pitchFamily="18" charset="0"/>
              <a:cs typeface="Times New Roman" pitchFamily="18" charset="0"/>
            </a:endParaRPr>
          </a:p>
        </p:txBody>
      </p:sp>
      <p:sp>
        <p:nvSpPr>
          <p:cNvPr id="15" name="Прямоугольник 14"/>
          <p:cNvSpPr/>
          <p:nvPr/>
        </p:nvSpPr>
        <p:spPr>
          <a:xfrm>
            <a:off x="5741118" y="3364255"/>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a:solidFill>
                  <a:prstClr val="black"/>
                </a:solidFill>
                <a:latin typeface="Times New Roman" pitchFamily="18" charset="0"/>
                <a:cs typeface="Times New Roman" pitchFamily="18" charset="0"/>
              </a:rPr>
              <a:t>1,1  млн руб.</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6898" t="27916" r="30415" b="32986"/>
          <a:stretch/>
        </p:blipFill>
        <p:spPr>
          <a:xfrm>
            <a:off x="5069912" y="4316664"/>
            <a:ext cx="3828690" cy="2136671"/>
          </a:xfrm>
          <a:prstGeom prst="rect">
            <a:avLst/>
          </a:prstGeom>
        </p:spPr>
      </p:pic>
      <p:pic>
        <p:nvPicPr>
          <p:cNvPr id="9"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22</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9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484784"/>
            <a:ext cx="8229600" cy="4572000"/>
          </a:xfrm>
        </p:spPr>
        <p:txBody>
          <a:bodyPr/>
          <a:lstStyle/>
          <a:p>
            <a:pPr marL="0" indent="0" algn="just">
              <a:buNone/>
            </a:pPr>
            <a:r>
              <a:rPr lang="ru-RU" sz="1600" dirty="0" smtClean="0">
                <a:solidFill>
                  <a:srgbClr val="FF0000"/>
                </a:solidFill>
              </a:rPr>
              <a:t>МЕЖБЮДЖЕТНЫЕ ТРАНСФЕРТЫ</a:t>
            </a:r>
            <a:r>
              <a:rPr lang="ru-RU" sz="1600" dirty="0" smtClean="0"/>
              <a:t> – денежные средства, предоставляемые одним бюджетом другому бюджету бюджетной системы России.</a:t>
            </a:r>
          </a:p>
          <a:p>
            <a:pPr marL="0" indent="0" algn="just">
              <a:buNone/>
            </a:pPr>
            <a:r>
              <a:rPr lang="ru-RU" sz="1600" dirty="0" smtClean="0">
                <a:solidFill>
                  <a:srgbClr val="FF0000"/>
                </a:solidFill>
              </a:rPr>
              <a:t>ДОТАЦИИ</a:t>
            </a:r>
            <a:r>
              <a:rPr lang="ru-RU" sz="1600" dirty="0" smtClean="0"/>
              <a:t> – денежные средства, предоставляемые без конкретной цели их использования.</a:t>
            </a:r>
          </a:p>
          <a:p>
            <a:pPr marL="0" indent="0" algn="just">
              <a:buNone/>
            </a:pPr>
            <a:r>
              <a:rPr lang="ru-RU" sz="1600" dirty="0" smtClean="0">
                <a:solidFill>
                  <a:srgbClr val="FF0000"/>
                </a:solidFill>
              </a:rPr>
              <a:t>СУБСИДИИ</a:t>
            </a:r>
            <a:r>
              <a:rPr lang="ru-RU" sz="1600" dirty="0" smtClean="0"/>
              <a:t> – денежные средства, предоставляемые на определенные цели на условиях долевого финансирования.</a:t>
            </a:r>
          </a:p>
          <a:p>
            <a:pPr marL="0" indent="0" algn="just">
              <a:buNone/>
            </a:pPr>
            <a:r>
              <a:rPr lang="ru-RU" sz="1600" dirty="0" smtClean="0">
                <a:solidFill>
                  <a:srgbClr val="FF0000"/>
                </a:solidFill>
              </a:rPr>
              <a:t>СУБВЕНЦИИ</a:t>
            </a:r>
            <a:r>
              <a:rPr lang="ru-RU" sz="1600" dirty="0" smtClean="0"/>
              <a:t> – денежные средства, предоставляемые на финансирование переданных полномочий.</a:t>
            </a:r>
          </a:p>
          <a:p>
            <a:pPr marL="0" indent="0" algn="just">
              <a:buNone/>
            </a:pPr>
            <a:r>
              <a:rPr lang="ru-RU" sz="1600" dirty="0" smtClean="0"/>
              <a:t>Бюджетным кодексом Российской Федерации определен принцип сбалансированности бюджета, который означает, что объем расходов должен соответствовать объему доходов и поступлений источников финансирования его дефицита.</a:t>
            </a:r>
          </a:p>
          <a:p>
            <a:pPr marL="0" indent="0">
              <a:buNone/>
            </a:pPr>
            <a:endParaRPr lang="ru-RU" dirty="0"/>
          </a:p>
        </p:txBody>
      </p:sp>
      <p:sp>
        <p:nvSpPr>
          <p:cNvPr id="3" name="Заголовок 2"/>
          <p:cNvSpPr>
            <a:spLocks noGrp="1"/>
          </p:cNvSpPr>
          <p:nvPr>
            <p:ph type="title"/>
          </p:nvPr>
        </p:nvSpPr>
        <p:spPr/>
        <p:txBody>
          <a:bodyPr/>
          <a:lstStyle/>
          <a:p>
            <a:pPr algn="ctr"/>
            <a:r>
              <a:rPr lang="ru-RU" dirty="0">
                <a:ln w="3200">
                  <a:solidFill>
                    <a:srgbClr val="C6E7FC">
                      <a:shade val="75000"/>
                      <a:alpha val="25000"/>
                    </a:srgbClr>
                  </a:solidFill>
                  <a:prstDash val="solid"/>
                  <a:round/>
                </a:ln>
                <a:solidFill>
                  <a:srgbClr val="4584D3">
                    <a:lumMod val="75000"/>
                  </a:srgbClr>
                </a:solidFill>
              </a:rPr>
              <a:t>Основные понятия</a:t>
            </a:r>
            <a:endParaRPr lang="ru-RU"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948545"/>
            <a:ext cx="2285778" cy="152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467" y="4996381"/>
            <a:ext cx="1890877" cy="142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660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29739" y="32557"/>
            <a:ext cx="7992888" cy="850106"/>
          </a:xfrm>
        </p:spPr>
        <p:txBody>
          <a:bodyPr>
            <a:normAutofit fontScale="90000"/>
          </a:bodyPr>
          <a:lstStyle/>
          <a:p>
            <a:pPr algn="ctr"/>
            <a:r>
              <a:rPr lang="ru-RU" sz="2800" b="1" dirty="0">
                <a:effectLst/>
                <a:latin typeface="Times New Roman" pitchFamily="18" charset="0"/>
                <a:ea typeface="+mn-ea"/>
                <a:cs typeface="Times New Roman" pitchFamily="18" charset="0"/>
              </a:rPr>
              <a:t>Жилищно-коммунальное хозяйство</a:t>
            </a:r>
            <a:br>
              <a:rPr lang="ru-RU" sz="2800" b="1" dirty="0">
                <a:effectLst/>
                <a:latin typeface="Times New Roman" pitchFamily="18" charset="0"/>
                <a:ea typeface="+mn-ea"/>
                <a:cs typeface="Times New Roman" pitchFamily="18" charset="0"/>
              </a:rPr>
            </a:br>
            <a:endParaRPr lang="ru-RU" sz="2800" b="1" dirty="0"/>
          </a:p>
        </p:txBody>
      </p:sp>
      <p:sp>
        <p:nvSpPr>
          <p:cNvPr id="11" name="TextBox 10"/>
          <p:cNvSpPr txBox="1"/>
          <p:nvPr/>
        </p:nvSpPr>
        <p:spPr>
          <a:xfrm>
            <a:off x="4698374" y="951720"/>
            <a:ext cx="4298088" cy="5078313"/>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200" b="1" kern="0" dirty="0">
                <a:solidFill>
                  <a:prstClr val="black"/>
                </a:solidFill>
                <a:latin typeface="Times New Roman" pitchFamily="18" charset="0"/>
                <a:cs typeface="Times New Roman" pitchFamily="18" charset="0"/>
              </a:rPr>
              <a:t>Благоустройство</a:t>
            </a:r>
          </a:p>
          <a:p>
            <a:pPr algn="ctr">
              <a:defRPr/>
            </a:pPr>
            <a:r>
              <a:rPr lang="ru-RU" sz="1200" kern="0" dirty="0">
                <a:solidFill>
                  <a:prstClr val="black"/>
                </a:solidFill>
                <a:latin typeface="Times New Roman" pitchFamily="18" charset="0"/>
                <a:cs typeface="Times New Roman" pitchFamily="18" charset="0"/>
              </a:rPr>
              <a:t>Наружное освещение населенных пунктов - </a:t>
            </a:r>
            <a:r>
              <a:rPr lang="ru-RU" sz="1200" b="1" kern="0" dirty="0">
                <a:solidFill>
                  <a:prstClr val="black"/>
                </a:solidFill>
                <a:latin typeface="Times New Roman" pitchFamily="18" charset="0"/>
                <a:cs typeface="Times New Roman" pitchFamily="18" charset="0"/>
              </a:rPr>
              <a:t>35,4 млн руб</a:t>
            </a:r>
            <a:r>
              <a:rPr lang="ru-RU" sz="1200" kern="0" dirty="0">
                <a:solidFill>
                  <a:prstClr val="black"/>
                </a:solidFill>
                <a:latin typeface="Times New Roman" pitchFamily="18" charset="0"/>
                <a:cs typeface="Times New Roman" pitchFamily="18" charset="0"/>
              </a:rPr>
              <a:t>.</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Благоустройство территории города Шебекино и сельских поселений  – </a:t>
            </a:r>
            <a:r>
              <a:rPr lang="ru-RU" sz="1200" b="1" kern="0" dirty="0">
                <a:solidFill>
                  <a:prstClr val="black"/>
                </a:solidFill>
                <a:latin typeface="Times New Roman" pitchFamily="18" charset="0"/>
                <a:cs typeface="Times New Roman" pitchFamily="18" charset="0"/>
              </a:rPr>
              <a:t>50,9 млн руб.</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Комфортная городская среда – </a:t>
            </a:r>
            <a:r>
              <a:rPr lang="ru-RU" sz="1200" b="1" kern="0" dirty="0">
                <a:solidFill>
                  <a:prstClr val="black"/>
                </a:solidFill>
                <a:latin typeface="Times New Roman" pitchFamily="18" charset="0"/>
                <a:cs typeface="Times New Roman" pitchFamily="18" charset="0"/>
              </a:rPr>
              <a:t>70,5 млн руб.</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Проведение мероприятий по очистке, дезинфекции и благоустройству прилегающей территории шахтных колодцев - </a:t>
            </a:r>
            <a:r>
              <a:rPr lang="ru-RU" sz="1200" b="1" kern="0" dirty="0">
                <a:solidFill>
                  <a:prstClr val="black"/>
                </a:solidFill>
                <a:latin typeface="Times New Roman" pitchFamily="18" charset="0"/>
                <a:cs typeface="Times New Roman" pitchFamily="18" charset="0"/>
              </a:rPr>
              <a:t>7,9 млн руб.</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Комплексное развития сельских территорий – </a:t>
            </a:r>
            <a:r>
              <a:rPr lang="ru-RU" sz="1200" b="1" kern="0" dirty="0">
                <a:solidFill>
                  <a:prstClr val="black"/>
                </a:solidFill>
                <a:latin typeface="Times New Roman" pitchFamily="18" charset="0"/>
                <a:cs typeface="Times New Roman" pitchFamily="18" charset="0"/>
              </a:rPr>
              <a:t>11,4 млн руб.</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Реализация мероприятий по благоустройству общественных территорий Шебекинского городского округа - </a:t>
            </a:r>
            <a:r>
              <a:rPr lang="ru-RU" sz="1200" b="1" kern="0" dirty="0">
                <a:solidFill>
                  <a:prstClr val="black"/>
                </a:solidFill>
                <a:latin typeface="Times New Roman" pitchFamily="18" charset="0"/>
                <a:cs typeface="Times New Roman" pitchFamily="18" charset="0"/>
              </a:rPr>
              <a:t>22,0 млн руб.</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Организация и проведение конкурсов по благоустройству населенных пунктов Шебекинского городского округа –</a:t>
            </a:r>
          </a:p>
          <a:p>
            <a:pPr algn="ctr">
              <a:defRPr/>
            </a:pPr>
            <a:r>
              <a:rPr lang="ru-RU" sz="1200" b="1" kern="0" dirty="0">
                <a:solidFill>
                  <a:prstClr val="black"/>
                </a:solidFill>
                <a:latin typeface="Times New Roman" pitchFamily="18" charset="0"/>
                <a:cs typeface="Times New Roman" pitchFamily="18" charset="0"/>
              </a:rPr>
              <a:t>1,1 млн руб.</a:t>
            </a:r>
          </a:p>
          <a:p>
            <a:pPr algn="ctr">
              <a:defRPr/>
            </a:pPr>
            <a:endParaRPr lang="ru-RU" sz="1200" b="1"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Субсидия МАУ «КСС» на благоустройство – </a:t>
            </a:r>
            <a:r>
              <a:rPr lang="ru-RU" sz="1200" b="1" kern="0" dirty="0">
                <a:solidFill>
                  <a:prstClr val="black"/>
                </a:solidFill>
                <a:latin typeface="Times New Roman" pitchFamily="18" charset="0"/>
                <a:cs typeface="Times New Roman" pitchFamily="18" charset="0"/>
              </a:rPr>
              <a:t>16,4 млн руб</a:t>
            </a:r>
            <a:r>
              <a:rPr lang="ru-RU" sz="1200" kern="0" dirty="0">
                <a:solidFill>
                  <a:prstClr val="black"/>
                </a:solidFill>
                <a:latin typeface="Times New Roman" pitchFamily="18" charset="0"/>
                <a:cs typeface="Times New Roman" pitchFamily="18" charset="0"/>
              </a:rPr>
              <a:t>. (поставка световых фигур и новогодней иллюминации, поставка детских игровых комплексов, поставка разборного хоккейного корта, устройство газонов)</a:t>
            </a:r>
          </a:p>
          <a:p>
            <a:pPr algn="ctr">
              <a:defRPr/>
            </a:pPr>
            <a:endParaRPr lang="ru-RU" sz="1200" b="1" kern="0" dirty="0">
              <a:solidFill>
                <a:prstClr val="black"/>
              </a:solidFill>
              <a:latin typeface="Times New Roman" pitchFamily="18" charset="0"/>
              <a:cs typeface="Times New Roman" pitchFamily="18" charset="0"/>
            </a:endParaRPr>
          </a:p>
          <a:p>
            <a:pPr algn="ctr">
              <a:defRPr/>
            </a:pPr>
            <a:endParaRPr lang="ru-RU" sz="1200" b="1" kern="0" dirty="0">
              <a:solidFill>
                <a:prstClr val="black"/>
              </a:solidFill>
              <a:latin typeface="Times New Roman" pitchFamily="18" charset="0"/>
              <a:cs typeface="Times New Roman" pitchFamily="18" charset="0"/>
            </a:endParaRPr>
          </a:p>
        </p:txBody>
      </p:sp>
      <p:sp>
        <p:nvSpPr>
          <p:cNvPr id="12" name="TextBox 11"/>
          <p:cNvSpPr txBox="1"/>
          <p:nvPr/>
        </p:nvSpPr>
        <p:spPr>
          <a:xfrm>
            <a:off x="210716" y="951720"/>
            <a:ext cx="4357806" cy="196977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Жилищное хозяйство</a:t>
            </a:r>
          </a:p>
          <a:p>
            <a:pPr algn="ctr">
              <a:defRPr/>
            </a:pPr>
            <a:r>
              <a:rPr lang="ru-RU" sz="1200" kern="0" dirty="0">
                <a:solidFill>
                  <a:prstClr val="black"/>
                </a:solidFill>
                <a:latin typeface="Times New Roman" pitchFamily="18" charset="0"/>
                <a:cs typeface="Times New Roman" pitchFamily="18" charset="0"/>
              </a:rPr>
              <a:t>МКУ «УКС Шебекинского городского округа» (содержание) -</a:t>
            </a:r>
            <a:r>
              <a:rPr lang="ru-RU" sz="1200" b="1" kern="0" dirty="0">
                <a:solidFill>
                  <a:prstClr val="black"/>
                </a:solidFill>
                <a:latin typeface="Times New Roman" pitchFamily="18" charset="0"/>
                <a:cs typeface="Times New Roman" pitchFamily="18" charset="0"/>
              </a:rPr>
              <a:t>48,9 млн руб.</a:t>
            </a:r>
          </a:p>
          <a:p>
            <a:pPr algn="ctr">
              <a:defRPr/>
            </a:pPr>
            <a:r>
              <a:rPr lang="ru-RU" sz="1200" kern="0" dirty="0">
                <a:solidFill>
                  <a:prstClr val="black"/>
                </a:solidFill>
                <a:latin typeface="Times New Roman" pitchFamily="18" charset="0"/>
                <a:cs typeface="Times New Roman" pitchFamily="18" charset="0"/>
              </a:rPr>
              <a:t>Переселение граждан из аварийного жилищного фонда </a:t>
            </a:r>
          </a:p>
          <a:p>
            <a:pPr algn="ctr">
              <a:defRPr/>
            </a:pPr>
            <a:r>
              <a:rPr lang="ru-RU" sz="1200" b="1" kern="0" dirty="0">
                <a:solidFill>
                  <a:prstClr val="black"/>
                </a:solidFill>
                <a:latin typeface="Times New Roman" pitchFamily="18" charset="0"/>
                <a:cs typeface="Times New Roman" pitchFamily="18" charset="0"/>
              </a:rPr>
              <a:t>- 11,5 млн руб.</a:t>
            </a:r>
          </a:p>
          <a:p>
            <a:pPr algn="ctr">
              <a:defRPr/>
            </a:pPr>
            <a:r>
              <a:rPr lang="ru-RU" sz="1200" kern="0" dirty="0">
                <a:solidFill>
                  <a:prstClr val="black"/>
                </a:solidFill>
                <a:latin typeface="Times New Roman" pitchFamily="18" charset="0"/>
                <a:cs typeface="Times New Roman" pitchFamily="18" charset="0"/>
              </a:rPr>
              <a:t>МАУ «Коммунальная служба сервиса» - исполнение переданных полномочий по социальному найму </a:t>
            </a:r>
            <a:r>
              <a:rPr lang="ru-RU" sz="1200" b="1" kern="0" dirty="0">
                <a:solidFill>
                  <a:prstClr val="black"/>
                </a:solidFill>
                <a:latin typeface="Times New Roman" pitchFamily="18" charset="0"/>
                <a:cs typeface="Times New Roman" pitchFamily="18" charset="0"/>
              </a:rPr>
              <a:t>– 0,2 млн руб.</a:t>
            </a:r>
          </a:p>
          <a:p>
            <a:pPr algn="ctr">
              <a:defRPr/>
            </a:pPr>
            <a:r>
              <a:rPr lang="ru-RU" sz="1200" kern="0" dirty="0">
                <a:solidFill>
                  <a:prstClr val="black"/>
                </a:solidFill>
                <a:latin typeface="Times New Roman" pitchFamily="18" charset="0"/>
                <a:cs typeface="Times New Roman" pitchFamily="18" charset="0"/>
              </a:rPr>
              <a:t>Содержание нежилых помещений </a:t>
            </a:r>
            <a:r>
              <a:rPr lang="ru-RU" sz="1200" b="1" kern="0" dirty="0">
                <a:solidFill>
                  <a:prstClr val="black"/>
                </a:solidFill>
                <a:latin typeface="Times New Roman" pitchFamily="18" charset="0"/>
                <a:cs typeface="Times New Roman" pitchFamily="18" charset="0"/>
              </a:rPr>
              <a:t>– 3,3 млн руб</a:t>
            </a:r>
            <a:r>
              <a:rPr lang="ru-RU" sz="1200" kern="0" dirty="0">
                <a:solidFill>
                  <a:prstClr val="black"/>
                </a:solidFill>
                <a:latin typeface="Times New Roman" pitchFamily="18" charset="0"/>
                <a:cs typeface="Times New Roman" pitchFamily="18" charset="0"/>
              </a:rPr>
              <a:t>.</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p>
        </p:txBody>
      </p:sp>
      <p:sp>
        <p:nvSpPr>
          <p:cNvPr id="14" name="Прямоугольник 13"/>
          <p:cNvSpPr/>
          <p:nvPr/>
        </p:nvSpPr>
        <p:spPr>
          <a:xfrm>
            <a:off x="1043608" y="2561450"/>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63,9  млн руб.</a:t>
            </a:r>
          </a:p>
        </p:txBody>
      </p:sp>
      <p:sp>
        <p:nvSpPr>
          <p:cNvPr id="16" name="TextBox 15"/>
          <p:cNvSpPr txBox="1"/>
          <p:nvPr/>
        </p:nvSpPr>
        <p:spPr>
          <a:xfrm>
            <a:off x="219769" y="2980868"/>
            <a:ext cx="4348753" cy="135421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Коммунальное хозяйство</a:t>
            </a:r>
          </a:p>
          <a:p>
            <a:pPr algn="ctr">
              <a:defRPr/>
            </a:pPr>
            <a:r>
              <a:rPr lang="ru-RU" sz="1400" kern="0" dirty="0">
                <a:solidFill>
                  <a:prstClr val="black"/>
                </a:solidFill>
                <a:latin typeface="Times New Roman" pitchFamily="18" charset="0"/>
                <a:cs typeface="Times New Roman" pitchFamily="18" charset="0"/>
              </a:rPr>
              <a:t>Реализация мероприятий в области коммунального хозяйства (разработка программ «Актуализация схем тепло-, водоснабжения», «Энергосбережение»)</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18" name="Прямоугольник 17"/>
          <p:cNvSpPr/>
          <p:nvPr/>
        </p:nvSpPr>
        <p:spPr>
          <a:xfrm>
            <a:off x="1121575" y="3933061"/>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0,4 млн руб.</a:t>
            </a:r>
          </a:p>
        </p:txBody>
      </p:sp>
      <p:sp>
        <p:nvSpPr>
          <p:cNvPr id="17" name="Прямоугольник 16"/>
          <p:cNvSpPr/>
          <p:nvPr/>
        </p:nvSpPr>
        <p:spPr>
          <a:xfrm>
            <a:off x="5721131" y="5700771"/>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215,6 млн руб.</a:t>
            </a:r>
          </a:p>
        </p:txBody>
      </p:sp>
      <p:sp>
        <p:nvSpPr>
          <p:cNvPr id="21" name="TextBox 20"/>
          <p:cNvSpPr txBox="1"/>
          <p:nvPr/>
        </p:nvSpPr>
        <p:spPr>
          <a:xfrm>
            <a:off x="219769" y="4378027"/>
            <a:ext cx="4357806" cy="163121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b="1" kern="0" dirty="0">
                <a:solidFill>
                  <a:prstClr val="black"/>
                </a:solidFill>
                <a:latin typeface="Times New Roman" pitchFamily="18" charset="0"/>
                <a:cs typeface="Times New Roman" pitchFamily="18" charset="0"/>
              </a:rPr>
              <a:t>Другие вопросы в области жилищно-коммунального хозяйства</a:t>
            </a:r>
          </a:p>
          <a:p>
            <a:pPr algn="ctr">
              <a:defRPr/>
            </a:pPr>
            <a:r>
              <a:rPr lang="ru-RU" sz="1200" kern="0" dirty="0">
                <a:solidFill>
                  <a:prstClr val="black"/>
                </a:solidFill>
                <a:latin typeface="Times New Roman" pitchFamily="18" charset="0"/>
                <a:cs typeface="Times New Roman" pitchFamily="18" charset="0"/>
              </a:rPr>
              <a:t>Создание комфортной городской среды в малых городах и исторических поселениях - победителях Всероссийского конкурса лучших проектов создания комфортной городской среды</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22" name="Прямоугольник 21"/>
          <p:cNvSpPr/>
          <p:nvPr/>
        </p:nvSpPr>
        <p:spPr>
          <a:xfrm>
            <a:off x="1126101" y="5649203"/>
            <a:ext cx="2536088"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75,0 млн руб.</a:t>
            </a:r>
          </a:p>
        </p:txBody>
      </p:sp>
      <p:sp>
        <p:nvSpPr>
          <p:cNvPr id="13" name="Прямоугольник 12"/>
          <p:cNvSpPr/>
          <p:nvPr/>
        </p:nvSpPr>
        <p:spPr>
          <a:xfrm>
            <a:off x="3135583" y="6165304"/>
            <a:ext cx="2865878" cy="6206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500" b="1" dirty="0">
                <a:solidFill>
                  <a:prstClr val="black"/>
                </a:solidFill>
                <a:latin typeface="Times New Roman" pitchFamily="18" charset="0"/>
                <a:cs typeface="Times New Roman" pitchFamily="18" charset="0"/>
              </a:rPr>
              <a:t>355 млн руб.</a:t>
            </a:r>
          </a:p>
        </p:txBody>
      </p:sp>
      <p:pic>
        <p:nvPicPr>
          <p:cNvPr id="15"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23</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010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5680" y="44414"/>
            <a:ext cx="8640959" cy="434243"/>
          </a:xfrm>
        </p:spPr>
        <p:txBody>
          <a:bodyPr>
            <a:noAutofit/>
          </a:bodyPr>
          <a:lstStyle/>
          <a:p>
            <a:r>
              <a:rPr lang="ru-RU" sz="1600" dirty="0">
                <a:solidFill>
                  <a:srgbClr val="4E67C8">
                    <a:lumMod val="50000"/>
                  </a:srgbClr>
                </a:solidFill>
                <a:latin typeface="Times New Roman" pitchFamily="18" charset="0"/>
                <a:ea typeface="+mn-ea"/>
                <a:cs typeface="Times New Roman" pitchFamily="18" charset="0"/>
              </a:rPr>
              <a:t/>
            </a:r>
            <a:br>
              <a:rPr lang="ru-RU" sz="1600" dirty="0">
                <a:solidFill>
                  <a:srgbClr val="4E67C8">
                    <a:lumMod val="50000"/>
                  </a:srgbClr>
                </a:solidFill>
                <a:latin typeface="Times New Roman" pitchFamily="18" charset="0"/>
                <a:ea typeface="+mn-ea"/>
                <a:cs typeface="Times New Roman" pitchFamily="18" charset="0"/>
              </a:rPr>
            </a:br>
            <a:r>
              <a:rPr lang="ru-RU" sz="1600" b="1" dirty="0">
                <a:solidFill>
                  <a:srgbClr val="4E67C8">
                    <a:lumMod val="50000"/>
                  </a:srgbClr>
                </a:solidFill>
                <a:latin typeface="Times New Roman" pitchFamily="18" charset="0"/>
                <a:ea typeface="+mn-ea"/>
                <a:cs typeface="Times New Roman" pitchFamily="18" charset="0"/>
              </a:rPr>
              <a:t/>
            </a:r>
            <a:br>
              <a:rPr lang="ru-RU" sz="1600" b="1" dirty="0">
                <a:solidFill>
                  <a:srgbClr val="4E67C8">
                    <a:lumMod val="50000"/>
                  </a:srgbClr>
                </a:solidFill>
                <a:latin typeface="Times New Roman" pitchFamily="18" charset="0"/>
                <a:ea typeface="+mn-ea"/>
                <a:cs typeface="Times New Roman" pitchFamily="18" charset="0"/>
              </a:rPr>
            </a:br>
            <a:r>
              <a:rPr lang="ru-RU" sz="1600" b="1" dirty="0">
                <a:solidFill>
                  <a:srgbClr val="4E67C8">
                    <a:lumMod val="50000"/>
                  </a:srgbClr>
                </a:solidFill>
                <a:latin typeface="Times New Roman" pitchFamily="18" charset="0"/>
                <a:ea typeface="+mn-ea"/>
                <a:cs typeface="Times New Roman" pitchFamily="18" charset="0"/>
              </a:rPr>
              <a:t/>
            </a:r>
            <a:br>
              <a:rPr lang="ru-RU" sz="1600" b="1" dirty="0">
                <a:solidFill>
                  <a:srgbClr val="4E67C8">
                    <a:lumMod val="50000"/>
                  </a:srgbClr>
                </a:solidFill>
                <a:latin typeface="Times New Roman" pitchFamily="18" charset="0"/>
                <a:ea typeface="+mn-ea"/>
                <a:cs typeface="Times New Roman" pitchFamily="18" charset="0"/>
              </a:rPr>
            </a:br>
            <a:r>
              <a:rPr lang="ru-RU" sz="2500" b="1" dirty="0">
                <a:latin typeface="Times New Roman" pitchFamily="18" charset="0"/>
                <a:ea typeface="+mn-ea"/>
                <a:cs typeface="Times New Roman" pitchFamily="18" charset="0"/>
              </a:rPr>
              <a:t>Формирование современной городской среды </a:t>
            </a:r>
            <a:br>
              <a:rPr lang="ru-RU" sz="2500" b="1" dirty="0">
                <a:latin typeface="Times New Roman" pitchFamily="18" charset="0"/>
                <a:ea typeface="+mn-ea"/>
                <a:cs typeface="Times New Roman" pitchFamily="18" charset="0"/>
              </a:rPr>
            </a:br>
            <a:r>
              <a:rPr lang="ru-RU" sz="2500" b="1" dirty="0">
                <a:latin typeface="Times New Roman" pitchFamily="18" charset="0"/>
                <a:ea typeface="+mn-ea"/>
                <a:cs typeface="Times New Roman" pitchFamily="18" charset="0"/>
              </a:rPr>
              <a:t>на территории  Шебекинского городского округа</a:t>
            </a:r>
            <a:br>
              <a:rPr lang="ru-RU" sz="2500" b="1" dirty="0">
                <a:latin typeface="Times New Roman" pitchFamily="18" charset="0"/>
                <a:ea typeface="+mn-ea"/>
                <a:cs typeface="Times New Roman" pitchFamily="18" charset="0"/>
              </a:rPr>
            </a:br>
            <a:r>
              <a:rPr lang="ru-RU" sz="1600" dirty="0">
                <a:effectLst/>
                <a:latin typeface="Times New Roman" pitchFamily="18" charset="0"/>
                <a:ea typeface="+mn-ea"/>
                <a:cs typeface="Times New Roman" pitchFamily="18" charset="0"/>
              </a:rPr>
              <a:t/>
            </a:r>
            <a:br>
              <a:rPr lang="ru-RU" sz="1600" dirty="0">
                <a:effectLst/>
                <a:latin typeface="Times New Roman" pitchFamily="18" charset="0"/>
                <a:ea typeface="+mn-ea"/>
                <a:cs typeface="Times New Roman" pitchFamily="18" charset="0"/>
              </a:rPr>
            </a:br>
            <a:endParaRPr lang="ru-RU" sz="1600" dirty="0"/>
          </a:p>
        </p:txBody>
      </p:sp>
      <p:sp>
        <p:nvSpPr>
          <p:cNvPr id="4" name="TextBox 3"/>
          <p:cNvSpPr txBox="1"/>
          <p:nvPr/>
        </p:nvSpPr>
        <p:spPr>
          <a:xfrm>
            <a:off x="106212" y="2029473"/>
            <a:ext cx="2253756"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Реализация программ формирования современной городской среды</a:t>
            </a:r>
          </a:p>
          <a:p>
            <a:pPr algn="ct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7739" y="4324888"/>
            <a:ext cx="4306202"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Благоустройство общественных территорий Шебекинского городского округа</a:t>
            </a:r>
          </a:p>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 (5 досуговых площадок для детей </a:t>
            </a:r>
          </a:p>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и подростков)</a:t>
            </a:r>
          </a:p>
          <a:p>
            <a:pPr algn="ct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079917" y="4411787"/>
            <a:ext cx="3888410" cy="116955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400" dirty="0">
                <a:solidFill>
                  <a:schemeClr val="tx1"/>
                </a:solidFill>
                <a:latin typeface="Times New Roman" panose="02020603050405020304" pitchFamily="18" charset="0"/>
                <a:cs typeface="Times New Roman" panose="02020603050405020304" pitchFamily="18" charset="0"/>
              </a:rPr>
              <a:t>г. Шебекино, ул. Чапаева</a:t>
            </a:r>
          </a:p>
          <a:p>
            <a:pPr algn="ctr">
              <a:defRPr/>
            </a:pPr>
            <a:r>
              <a:rPr lang="ru-RU" sz="1400" dirty="0">
                <a:solidFill>
                  <a:schemeClr val="tx1"/>
                </a:solidFill>
                <a:latin typeface="Times New Roman" panose="02020603050405020304" pitchFamily="18" charset="0"/>
                <a:cs typeface="Times New Roman" panose="02020603050405020304" pitchFamily="18" charset="0"/>
              </a:rPr>
              <a:t>с. Максимовка, ул. Комсомольская</a:t>
            </a:r>
          </a:p>
          <a:p>
            <a:pPr algn="ctr">
              <a:defRPr/>
            </a:pPr>
            <a:r>
              <a:rPr lang="ru-RU" sz="1400" dirty="0">
                <a:solidFill>
                  <a:schemeClr val="tx1"/>
                </a:solidFill>
                <a:latin typeface="Times New Roman" panose="02020603050405020304" pitchFamily="18" charset="0"/>
                <a:cs typeface="Times New Roman" panose="02020603050405020304" pitchFamily="18" charset="0"/>
              </a:rPr>
              <a:t>с. Красная Поляна, ул. Гагарина</a:t>
            </a:r>
          </a:p>
          <a:p>
            <a:pPr algn="ctr">
              <a:defRPr/>
            </a:pPr>
            <a:r>
              <a:rPr lang="ru-RU" sz="1400" dirty="0">
                <a:solidFill>
                  <a:schemeClr val="tx1"/>
                </a:solidFill>
                <a:latin typeface="Times New Roman" panose="02020603050405020304" pitchFamily="18" charset="0"/>
                <a:cs typeface="Times New Roman" panose="02020603050405020304" pitchFamily="18" charset="0"/>
              </a:rPr>
              <a:t>с. Поповка, ул. Центральная</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с. Никольское, ул. Советская</a:t>
            </a:r>
            <a:endParaRPr lang="ru-RU" sz="1300" b="1" kern="0" dirty="0">
              <a:solidFill>
                <a:prstClr val="black"/>
              </a:solidFill>
              <a:latin typeface="Times New Roman" pitchFamily="18" charset="0"/>
              <a:cs typeface="Times New Roman" pitchFamily="18" charset="0"/>
            </a:endParaRPr>
          </a:p>
        </p:txBody>
      </p:sp>
      <p:sp>
        <p:nvSpPr>
          <p:cNvPr id="24" name="TextBox 23"/>
          <p:cNvSpPr txBox="1"/>
          <p:nvPr/>
        </p:nvSpPr>
        <p:spPr>
          <a:xfrm>
            <a:off x="96467" y="5702003"/>
            <a:ext cx="430344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Благоустройство рекреационной зоны в районе ЦКР г. Шебекино от ул. Лихачева </a:t>
            </a:r>
          </a:p>
          <a:p>
            <a:pPr algn="ct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до ул. 50 лет Октября</a:t>
            </a:r>
          </a:p>
          <a:p>
            <a:pPr algn="ctr"/>
            <a:endParaRPr lang="ru-RU" sz="1600" b="1" dirty="0">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3" cstate="print">
            <a:extLst>
              <a:ext uri="{28A0092B-C50C-407E-A947-70E740481C1C}">
                <a14:useLocalDpi xmlns:a14="http://schemas.microsoft.com/office/drawing/2010/main" val="0"/>
              </a:ext>
            </a:extLst>
          </a:blip>
          <a:srcRect l="37850" t="23380" b="32220"/>
          <a:stretch/>
        </p:blipFill>
        <p:spPr>
          <a:xfrm>
            <a:off x="6384924" y="5633949"/>
            <a:ext cx="1381221" cy="1218563"/>
          </a:xfrm>
          <a:prstGeom prst="rect">
            <a:avLst/>
          </a:prstGeom>
        </p:spPr>
      </p:pic>
      <p:sp>
        <p:nvSpPr>
          <p:cNvPr id="26" name="Стрелка вправо 25"/>
          <p:cNvSpPr/>
          <p:nvPr/>
        </p:nvSpPr>
        <p:spPr>
          <a:xfrm>
            <a:off x="4526160" y="4954835"/>
            <a:ext cx="458255" cy="27759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7" name="Стрелка вправо 26"/>
          <p:cNvSpPr/>
          <p:nvPr/>
        </p:nvSpPr>
        <p:spPr>
          <a:xfrm>
            <a:off x="4490373" y="6212848"/>
            <a:ext cx="458255" cy="27759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t="19512" r="39618" b="15082"/>
          <a:stretch/>
        </p:blipFill>
        <p:spPr>
          <a:xfrm>
            <a:off x="5057284" y="5646931"/>
            <a:ext cx="1305416" cy="1192601"/>
          </a:xfrm>
          <a:prstGeom prst="rect">
            <a:avLst/>
          </a:prstGeom>
        </p:spPr>
      </p:pic>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l="49038" t="25697" r="7096" b="11353"/>
          <a:stretch/>
        </p:blipFill>
        <p:spPr>
          <a:xfrm>
            <a:off x="7802781" y="5641928"/>
            <a:ext cx="1198319" cy="1197369"/>
          </a:xfrm>
          <a:prstGeom prst="rect">
            <a:avLst/>
          </a:prstGeom>
        </p:spPr>
      </p:pic>
      <p:sp>
        <p:nvSpPr>
          <p:cNvPr id="28" name="Стрелка вправо 27"/>
          <p:cNvSpPr/>
          <p:nvPr/>
        </p:nvSpPr>
        <p:spPr>
          <a:xfrm rot="19932928">
            <a:off x="1890426" y="1657241"/>
            <a:ext cx="441781" cy="28573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9" name="Стрелка вправо 28"/>
          <p:cNvSpPr/>
          <p:nvPr/>
        </p:nvSpPr>
        <p:spPr>
          <a:xfrm rot="2007781">
            <a:off x="1896149" y="3451030"/>
            <a:ext cx="441781" cy="28573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33" name="TextBox 32"/>
          <p:cNvSpPr txBox="1"/>
          <p:nvPr/>
        </p:nvSpPr>
        <p:spPr>
          <a:xfrm>
            <a:off x="2433690" y="1456013"/>
            <a:ext cx="1670028" cy="89255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300" b="1" kern="0" dirty="0">
                <a:solidFill>
                  <a:prstClr val="black"/>
                </a:solidFill>
                <a:latin typeface="Times New Roman" pitchFamily="18" charset="0"/>
                <a:cs typeface="Times New Roman" pitchFamily="18" charset="0"/>
              </a:rPr>
              <a:t>Благоустройство территории               </a:t>
            </a:r>
          </a:p>
          <a:p>
            <a:pPr algn="ctr">
              <a:defRPr/>
            </a:pPr>
            <a:r>
              <a:rPr lang="ru-RU" sz="1300" b="1" kern="0" dirty="0">
                <a:solidFill>
                  <a:prstClr val="black"/>
                </a:solidFill>
                <a:latin typeface="Times New Roman" pitchFamily="18" charset="0"/>
                <a:cs typeface="Times New Roman" pitchFamily="18" charset="0"/>
              </a:rPr>
              <a:t>3 общественных зон  </a:t>
            </a:r>
          </a:p>
        </p:txBody>
      </p:sp>
      <p:sp>
        <p:nvSpPr>
          <p:cNvPr id="37" name="TextBox 36"/>
          <p:cNvSpPr txBox="1"/>
          <p:nvPr/>
        </p:nvSpPr>
        <p:spPr>
          <a:xfrm>
            <a:off x="2439644" y="3088721"/>
            <a:ext cx="1664074" cy="109260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300" b="1" kern="0" dirty="0">
                <a:solidFill>
                  <a:prstClr val="black"/>
                </a:solidFill>
                <a:latin typeface="Times New Roman" pitchFamily="18" charset="0"/>
                <a:cs typeface="Times New Roman" pitchFamily="18" charset="0"/>
              </a:rPr>
              <a:t>Благоустройство 11 дворовых территорий многоквартирных домов </a:t>
            </a:r>
          </a:p>
        </p:txBody>
      </p:sp>
      <p:pic>
        <p:nvPicPr>
          <p:cNvPr id="38" name="Рисунок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0696" y="1229357"/>
            <a:ext cx="1488593" cy="1022296"/>
          </a:xfrm>
          <a:prstGeom prst="rect">
            <a:avLst/>
          </a:prstGeom>
        </p:spPr>
      </p:pic>
      <p:pic>
        <p:nvPicPr>
          <p:cNvPr id="39" name="Рисунок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7690" y="1224674"/>
            <a:ext cx="1348389" cy="1022294"/>
          </a:xfrm>
          <a:prstGeom prst="rect">
            <a:avLst/>
          </a:prstGeom>
        </p:spPr>
      </p:pic>
      <p:pic>
        <p:nvPicPr>
          <p:cNvPr id="40" name="Рисунок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6786" y="1221941"/>
            <a:ext cx="1362027" cy="1037127"/>
          </a:xfrm>
          <a:prstGeom prst="rect">
            <a:avLst/>
          </a:prstGeom>
        </p:spPr>
      </p:pic>
      <p:sp>
        <p:nvSpPr>
          <p:cNvPr id="41" name="TextBox 40"/>
          <p:cNvSpPr txBox="1"/>
          <p:nvPr/>
        </p:nvSpPr>
        <p:spPr>
          <a:xfrm>
            <a:off x="4654991" y="2251653"/>
            <a:ext cx="1488593"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200" kern="0" dirty="0">
                <a:solidFill>
                  <a:prstClr val="black"/>
                </a:solidFill>
                <a:latin typeface="Times New Roman" pitchFamily="18" charset="0"/>
                <a:cs typeface="Times New Roman" pitchFamily="18" charset="0"/>
              </a:rPr>
              <a:t>Рекреационная зона в районе ЦКР</a:t>
            </a:r>
          </a:p>
          <a:p>
            <a:pPr algn="ctr">
              <a:defRPr/>
            </a:pPr>
            <a:r>
              <a:rPr lang="ru-RU" sz="1200" kern="0" dirty="0">
                <a:solidFill>
                  <a:prstClr val="black"/>
                </a:solidFill>
                <a:latin typeface="Times New Roman" pitchFamily="18" charset="0"/>
                <a:cs typeface="Times New Roman" pitchFamily="18" charset="0"/>
              </a:rPr>
              <a:t> г. Шебекино </a:t>
            </a:r>
          </a:p>
        </p:txBody>
      </p:sp>
      <p:sp>
        <p:nvSpPr>
          <p:cNvPr id="42" name="TextBox 41"/>
          <p:cNvSpPr txBox="1"/>
          <p:nvPr/>
        </p:nvSpPr>
        <p:spPr>
          <a:xfrm>
            <a:off x="6223951" y="2246968"/>
            <a:ext cx="1362027"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200" kern="0" dirty="0">
                <a:solidFill>
                  <a:prstClr val="black"/>
                </a:solidFill>
                <a:latin typeface="Times New Roman" pitchFamily="18" charset="0"/>
                <a:cs typeface="Times New Roman" pitchFamily="18" charset="0"/>
              </a:rPr>
              <a:t>Сквер в центре села Большетроицкое</a:t>
            </a:r>
          </a:p>
        </p:txBody>
      </p:sp>
      <p:sp>
        <p:nvSpPr>
          <p:cNvPr id="43" name="TextBox 42"/>
          <p:cNvSpPr txBox="1"/>
          <p:nvPr/>
        </p:nvSpPr>
        <p:spPr>
          <a:xfrm>
            <a:off x="4640841" y="2942912"/>
            <a:ext cx="4334656" cy="1384995"/>
          </a:xfrm>
          <a:prstGeom prst="rect">
            <a:avLst/>
          </a:prstGeom>
          <a:ln/>
        </p:spPr>
        <p:style>
          <a:lnRef idx="1">
            <a:schemeClr val="accent5"/>
          </a:lnRef>
          <a:fillRef idx="2">
            <a:schemeClr val="accent5"/>
          </a:fillRef>
          <a:effectRef idx="1">
            <a:schemeClr val="accent5"/>
          </a:effectRef>
          <a:fontRef idx="minor">
            <a:schemeClr val="dk1"/>
          </a:fontRef>
        </p:style>
        <p:txBody>
          <a:bodyPr wrap="square" numCol="2" rtlCol="0">
            <a:spAutoFit/>
          </a:bodyPr>
          <a:lstStyle/>
          <a:p>
            <a:endParaRPr lang="ru-RU" sz="1050" dirty="0">
              <a:solidFill>
                <a:prstClr val="black"/>
              </a:solidFill>
              <a:latin typeface="Times New Roman"/>
              <a:ea typeface="Times New Roman"/>
            </a:endParaRPr>
          </a:p>
          <a:p>
            <a:r>
              <a:rPr lang="ru-RU" sz="1050" dirty="0">
                <a:solidFill>
                  <a:prstClr val="black"/>
                </a:solidFill>
                <a:latin typeface="Times New Roman"/>
                <a:ea typeface="Times New Roman"/>
              </a:rPr>
              <a:t>г. Шебекино, пер. Рабочий, д. 2</a:t>
            </a:r>
          </a:p>
          <a:p>
            <a:r>
              <a:rPr lang="ru-RU" sz="1050" dirty="0">
                <a:solidFill>
                  <a:prstClr val="black"/>
                </a:solidFill>
                <a:latin typeface="Times New Roman"/>
                <a:ea typeface="Times New Roman"/>
              </a:rPr>
              <a:t>г. Шебекино, ул. Рабочая, д. 1</a:t>
            </a:r>
          </a:p>
          <a:p>
            <a:r>
              <a:rPr lang="ru-RU" sz="1050" dirty="0">
                <a:solidFill>
                  <a:prstClr val="black"/>
                </a:solidFill>
                <a:latin typeface="Times New Roman"/>
                <a:ea typeface="Times New Roman"/>
              </a:rPr>
              <a:t>г. Шебекино, ул. Мичурина, д.3</a:t>
            </a:r>
          </a:p>
          <a:p>
            <a:r>
              <a:rPr lang="ru-RU" sz="1050" dirty="0">
                <a:solidFill>
                  <a:prstClr val="black"/>
                </a:solidFill>
                <a:latin typeface="Times New Roman"/>
                <a:ea typeface="Times New Roman"/>
              </a:rPr>
              <a:t>с. Н. Таволжанка, ул. 9 Мая, д. 1</a:t>
            </a:r>
          </a:p>
          <a:p>
            <a:pPr lvl="0"/>
            <a:r>
              <a:rPr lang="ru-RU" sz="1050" dirty="0">
                <a:solidFill>
                  <a:prstClr val="black"/>
                </a:solidFill>
                <a:latin typeface="Times New Roman"/>
                <a:ea typeface="Times New Roman"/>
              </a:rPr>
              <a:t>с. Н. Таволжанка, ул. 9 Мая, д. 1а</a:t>
            </a:r>
          </a:p>
          <a:p>
            <a:pPr lvl="0"/>
            <a:r>
              <a:rPr lang="ru-RU" sz="1050" dirty="0">
                <a:solidFill>
                  <a:prstClr val="black"/>
                </a:solidFill>
                <a:latin typeface="Times New Roman"/>
                <a:ea typeface="Times New Roman"/>
              </a:rPr>
              <a:t>с. Н. Таволжанка, ул. 9 Мая, д. 2</a:t>
            </a:r>
          </a:p>
          <a:p>
            <a:pPr lvl="0"/>
            <a:endParaRPr lang="ru-RU" sz="1050" dirty="0">
              <a:solidFill>
                <a:prstClr val="black"/>
              </a:solidFill>
              <a:latin typeface="Times New Roman"/>
              <a:ea typeface="Times New Roman"/>
            </a:endParaRPr>
          </a:p>
          <a:p>
            <a:pPr lvl="0"/>
            <a:endParaRPr lang="ru-RU" sz="1050" dirty="0">
              <a:solidFill>
                <a:prstClr val="black"/>
              </a:solidFill>
              <a:latin typeface="Times New Roman"/>
              <a:ea typeface="Times New Roman"/>
            </a:endParaRPr>
          </a:p>
          <a:p>
            <a:pPr lvl="0"/>
            <a:r>
              <a:rPr lang="ru-RU" sz="1050" dirty="0">
                <a:solidFill>
                  <a:prstClr val="black"/>
                </a:solidFill>
                <a:latin typeface="Times New Roman"/>
                <a:ea typeface="Times New Roman"/>
              </a:rPr>
              <a:t>с. Н. Таволжанка, ул. Садовая, д. 1</a:t>
            </a:r>
          </a:p>
          <a:p>
            <a:pPr lvl="0"/>
            <a:r>
              <a:rPr lang="ru-RU" sz="1050" dirty="0">
                <a:solidFill>
                  <a:prstClr val="black"/>
                </a:solidFill>
                <a:latin typeface="Times New Roman"/>
                <a:ea typeface="Times New Roman"/>
              </a:rPr>
              <a:t>с. Н. Таволжанка, ул. Садовая, д. 2 с. Н. Таволжанка, ул. Кирова, д. 1</a:t>
            </a:r>
          </a:p>
          <a:p>
            <a:pPr lvl="0"/>
            <a:r>
              <a:rPr lang="ru-RU" sz="1050" dirty="0">
                <a:solidFill>
                  <a:prstClr val="black"/>
                </a:solidFill>
                <a:latin typeface="Times New Roman"/>
                <a:ea typeface="Times New Roman"/>
              </a:rPr>
              <a:t>с. Н. Таволжанка, ул. Кирова, д. 1а</a:t>
            </a:r>
          </a:p>
          <a:p>
            <a:pPr lvl="0"/>
            <a:r>
              <a:rPr lang="ru-RU" sz="1050" dirty="0">
                <a:solidFill>
                  <a:prstClr val="black"/>
                </a:solidFill>
                <a:latin typeface="Times New Roman"/>
                <a:ea typeface="Times New Roman"/>
              </a:rPr>
              <a:t>с. Большетроицкое, ул. Кирова, д. 3</a:t>
            </a:r>
          </a:p>
        </p:txBody>
      </p:sp>
      <p:sp>
        <p:nvSpPr>
          <p:cNvPr id="44" name="Стрелка вправо 43"/>
          <p:cNvSpPr/>
          <p:nvPr/>
        </p:nvSpPr>
        <p:spPr>
          <a:xfrm>
            <a:off x="4154814" y="3496610"/>
            <a:ext cx="458255" cy="27759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45" name="TextBox 44"/>
          <p:cNvSpPr txBox="1"/>
          <p:nvPr/>
        </p:nvSpPr>
        <p:spPr>
          <a:xfrm>
            <a:off x="7607690" y="2235908"/>
            <a:ext cx="1356774"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ru-RU" sz="1200" kern="0" dirty="0">
                <a:solidFill>
                  <a:prstClr val="black"/>
                </a:solidFill>
                <a:latin typeface="Times New Roman" pitchFamily="18" charset="0"/>
                <a:cs typeface="Times New Roman" pitchFamily="18" charset="0"/>
              </a:rPr>
              <a:t>Общественная зона в районе ДК </a:t>
            </a:r>
          </a:p>
          <a:p>
            <a:pPr algn="ctr">
              <a:defRPr/>
            </a:pPr>
            <a:r>
              <a:rPr lang="ru-RU" sz="1200" kern="0" dirty="0">
                <a:solidFill>
                  <a:prstClr val="black"/>
                </a:solidFill>
                <a:latin typeface="Times New Roman" pitchFamily="18" charset="0"/>
                <a:cs typeface="Times New Roman" pitchFamily="18" charset="0"/>
              </a:rPr>
              <a:t>с. </a:t>
            </a:r>
            <a:r>
              <a:rPr lang="ru-RU" sz="1200" kern="0" dirty="0" err="1">
                <a:solidFill>
                  <a:prstClr val="black"/>
                </a:solidFill>
                <a:latin typeface="Times New Roman" pitchFamily="18" charset="0"/>
                <a:cs typeface="Times New Roman" pitchFamily="18" charset="0"/>
              </a:rPr>
              <a:t>Графовка</a:t>
            </a:r>
            <a:endParaRPr lang="ru-RU" sz="1200" kern="0" dirty="0">
              <a:solidFill>
                <a:prstClr val="black"/>
              </a:solidFill>
              <a:latin typeface="Times New Roman" pitchFamily="18" charset="0"/>
              <a:cs typeface="Times New Roman" pitchFamily="18" charset="0"/>
            </a:endParaRPr>
          </a:p>
        </p:txBody>
      </p:sp>
      <p:sp>
        <p:nvSpPr>
          <p:cNvPr id="46" name="Стрелка вправо 45"/>
          <p:cNvSpPr/>
          <p:nvPr/>
        </p:nvSpPr>
        <p:spPr>
          <a:xfrm>
            <a:off x="4132323" y="1751874"/>
            <a:ext cx="458255" cy="27759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30" name="Прямоугольник 29"/>
          <p:cNvSpPr/>
          <p:nvPr/>
        </p:nvSpPr>
        <p:spPr>
          <a:xfrm>
            <a:off x="3605075" y="764704"/>
            <a:ext cx="1842170"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900" b="1" dirty="0">
                <a:solidFill>
                  <a:prstClr val="black"/>
                </a:solidFill>
                <a:latin typeface="Times New Roman" pitchFamily="18" charset="0"/>
                <a:cs typeface="Times New Roman" pitchFamily="18" charset="0"/>
              </a:rPr>
              <a:t>167,5 млн руб.</a:t>
            </a:r>
          </a:p>
        </p:txBody>
      </p:sp>
      <p:pic>
        <p:nvPicPr>
          <p:cNvPr id="31" name="Рисунок 7"/>
          <p:cNvPicPr>
            <a:picLocks noChangeAspect="1" noChangeArrowheads="1"/>
          </p:cNvPicPr>
          <p:nvPr/>
        </p:nvPicPr>
        <p:blipFill>
          <a:blip r:embed="rId9"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Прямоугольник 31"/>
          <p:cNvSpPr/>
          <p:nvPr/>
        </p:nvSpPr>
        <p:spPr>
          <a:xfrm>
            <a:off x="431800" y="3088721"/>
            <a:ext cx="1667707" cy="2641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70,5 млн руб.</a:t>
            </a:r>
          </a:p>
        </p:txBody>
      </p:sp>
      <p:sp>
        <p:nvSpPr>
          <p:cNvPr id="34" name="Прямоугольник 33"/>
          <p:cNvSpPr/>
          <p:nvPr/>
        </p:nvSpPr>
        <p:spPr>
          <a:xfrm>
            <a:off x="1373603" y="5373216"/>
            <a:ext cx="1667707" cy="2687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22,0 млн руб.</a:t>
            </a:r>
          </a:p>
        </p:txBody>
      </p:sp>
      <p:sp>
        <p:nvSpPr>
          <p:cNvPr id="35" name="Прямоугольник 34"/>
          <p:cNvSpPr/>
          <p:nvPr/>
        </p:nvSpPr>
        <p:spPr>
          <a:xfrm>
            <a:off x="1356556" y="6490445"/>
            <a:ext cx="1667707" cy="32850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75,0 млн руб.</a:t>
            </a:r>
          </a:p>
        </p:txBody>
      </p:sp>
      <p:sp>
        <p:nvSpPr>
          <p:cNvPr id="36"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23</a:t>
            </a:r>
          </a:p>
        </p:txBody>
      </p:sp>
    </p:spTree>
    <p:extLst>
      <p:ext uri="{BB962C8B-B14F-4D97-AF65-F5344CB8AC3E}">
        <p14:creationId xmlns:p14="http://schemas.microsoft.com/office/powerpoint/2010/main" val="378916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556" y="116633"/>
            <a:ext cx="8625937" cy="432048"/>
          </a:xfrm>
          <a:noFill/>
          <a:ln>
            <a:noFill/>
          </a:ln>
        </p:spPr>
        <p:txBody>
          <a:bodyPr>
            <a:noAutofit/>
          </a:bodyPr>
          <a:lstStyle/>
          <a:p>
            <a:pPr algn="ctr" fontAlgn="ctr"/>
            <a:r>
              <a:rPr lang="ru-RU" sz="2500" b="1" dirty="0">
                <a:latin typeface="Times New Roman" panose="02020603050405020304" pitchFamily="18" charset="0"/>
                <a:cs typeface="Times New Roman" panose="02020603050405020304" pitchFamily="18" charset="0"/>
              </a:rPr>
              <a:t>Детские сады</a:t>
            </a:r>
          </a:p>
        </p:txBody>
      </p:sp>
      <p:sp>
        <p:nvSpPr>
          <p:cNvPr id="14" name="TextBox 13"/>
          <p:cNvSpPr txBox="1"/>
          <p:nvPr/>
        </p:nvSpPr>
        <p:spPr>
          <a:xfrm>
            <a:off x="120358" y="3118621"/>
            <a:ext cx="2398130" cy="120031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работников всего - </a:t>
            </a:r>
            <a:r>
              <a:rPr lang="ru-RU" sz="1200" b="1" kern="0" dirty="0">
                <a:solidFill>
                  <a:prstClr val="black"/>
                </a:solidFill>
                <a:latin typeface="Times New Roman" pitchFamily="18" charset="0"/>
                <a:cs typeface="Times New Roman" pitchFamily="18" charset="0"/>
              </a:rPr>
              <a:t>811:</a:t>
            </a:r>
          </a:p>
          <a:p>
            <a:pPr algn="ctr">
              <a:defRPr/>
            </a:pPr>
            <a:r>
              <a:rPr lang="ru-RU" sz="1200" kern="0" dirty="0">
                <a:solidFill>
                  <a:prstClr val="black"/>
                </a:solidFill>
                <a:latin typeface="Times New Roman" pitchFamily="18" charset="0"/>
                <a:cs typeface="Times New Roman" pitchFamily="18" charset="0"/>
              </a:rPr>
              <a:t>город - 5</a:t>
            </a:r>
            <a:r>
              <a:rPr lang="ru-RU" sz="1200" b="1" kern="0" dirty="0">
                <a:solidFill>
                  <a:prstClr val="black"/>
                </a:solidFill>
                <a:latin typeface="Times New Roman" pitchFamily="18" charset="0"/>
                <a:cs typeface="Times New Roman" pitchFamily="18" charset="0"/>
              </a:rPr>
              <a:t>06</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305</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из них </a:t>
            </a:r>
            <a:r>
              <a:rPr lang="ru-RU" sz="1200" kern="0" dirty="0" err="1">
                <a:solidFill>
                  <a:prstClr val="black"/>
                </a:solidFill>
                <a:latin typeface="Times New Roman" pitchFamily="18" charset="0"/>
                <a:cs typeface="Times New Roman" pitchFamily="18" charset="0"/>
              </a:rPr>
              <a:t>педработников</a:t>
            </a:r>
            <a:r>
              <a:rPr lang="ru-RU" sz="1200" kern="0" dirty="0">
                <a:solidFill>
                  <a:prstClr val="black"/>
                </a:solidFill>
                <a:latin typeface="Times New Roman" pitchFamily="18" charset="0"/>
                <a:cs typeface="Times New Roman" pitchFamily="18" charset="0"/>
              </a:rPr>
              <a:t> всего – </a:t>
            </a:r>
            <a:r>
              <a:rPr lang="ru-RU" sz="1200" b="1" kern="0" dirty="0">
                <a:solidFill>
                  <a:prstClr val="black"/>
                </a:solidFill>
                <a:latin typeface="Times New Roman" pitchFamily="18" charset="0"/>
                <a:cs typeface="Times New Roman" pitchFamily="18" charset="0"/>
              </a:rPr>
              <a:t>348:</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225;</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123</a:t>
            </a:r>
          </a:p>
        </p:txBody>
      </p:sp>
      <p:sp>
        <p:nvSpPr>
          <p:cNvPr id="23" name="TextBox 22"/>
          <p:cNvSpPr txBox="1"/>
          <p:nvPr/>
        </p:nvSpPr>
        <p:spPr>
          <a:xfrm>
            <a:off x="125235" y="1484784"/>
            <a:ext cx="2385130"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детей всего – </a:t>
            </a:r>
            <a:r>
              <a:rPr lang="ru-RU" sz="1200" b="1" kern="0" dirty="0">
                <a:solidFill>
                  <a:prstClr val="black"/>
                </a:solidFill>
                <a:latin typeface="Times New Roman" pitchFamily="18" charset="0"/>
                <a:cs typeface="Times New Roman" pitchFamily="18" charset="0"/>
              </a:rPr>
              <a:t>3 398: </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2 280 </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1 118</a:t>
            </a:r>
            <a:r>
              <a:rPr lang="ru-RU" sz="1200" kern="0" dirty="0">
                <a:solidFill>
                  <a:prstClr val="black"/>
                </a:solidFill>
                <a:latin typeface="Times New Roman" pitchFamily="18" charset="0"/>
                <a:cs typeface="Times New Roman" pitchFamily="18" charset="0"/>
              </a:rPr>
              <a:t>  </a:t>
            </a:r>
          </a:p>
        </p:txBody>
      </p:sp>
      <p:sp>
        <p:nvSpPr>
          <p:cNvPr id="22" name="TextBox 21"/>
          <p:cNvSpPr txBox="1"/>
          <p:nvPr/>
        </p:nvSpPr>
        <p:spPr>
          <a:xfrm>
            <a:off x="120358" y="5850785"/>
            <a:ext cx="2362913" cy="65292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Родительская плата:</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1 850 рублей; </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1 650 рублей </a:t>
            </a:r>
          </a:p>
        </p:txBody>
      </p:sp>
      <p:sp>
        <p:nvSpPr>
          <p:cNvPr id="29" name="TextBox 28"/>
          <p:cNvSpPr txBox="1"/>
          <p:nvPr/>
        </p:nvSpPr>
        <p:spPr>
          <a:xfrm>
            <a:off x="116952" y="4581128"/>
            <a:ext cx="2391942" cy="1026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Стоимость содержания                          1- </a:t>
            </a:r>
            <a:r>
              <a:rPr lang="ru-RU" sz="1200" kern="0" dirty="0" err="1">
                <a:solidFill>
                  <a:prstClr val="black"/>
                </a:solidFill>
                <a:latin typeface="Times New Roman" pitchFamily="18" charset="0"/>
                <a:cs typeface="Times New Roman" pitchFamily="18" charset="0"/>
              </a:rPr>
              <a:t>го</a:t>
            </a:r>
            <a:r>
              <a:rPr lang="ru-RU" sz="1200" kern="0" dirty="0">
                <a:solidFill>
                  <a:prstClr val="black"/>
                </a:solidFill>
                <a:latin typeface="Times New Roman" pitchFamily="18" charset="0"/>
                <a:cs typeface="Times New Roman" pitchFamily="18" charset="0"/>
              </a:rPr>
              <a:t> ребенка в год                                                          всего – </a:t>
            </a:r>
            <a:r>
              <a:rPr lang="ru-RU" sz="1200" b="1" kern="0" dirty="0">
                <a:solidFill>
                  <a:prstClr val="black"/>
                </a:solidFill>
                <a:latin typeface="Times New Roman" pitchFamily="18" charset="0"/>
                <a:cs typeface="Times New Roman" pitchFamily="18" charset="0"/>
              </a:rPr>
              <a:t>93,8 тыс. рублей</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92,9 тыс. рублей</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 село </a:t>
            </a:r>
            <a:r>
              <a:rPr lang="ru-RU" sz="1200" b="1" kern="0" dirty="0">
                <a:solidFill>
                  <a:prstClr val="black"/>
                </a:solidFill>
                <a:latin typeface="Times New Roman" pitchFamily="18" charset="0"/>
                <a:cs typeface="Times New Roman" pitchFamily="18" charset="0"/>
              </a:rPr>
              <a:t>– 96,1 тыс. рублей</a:t>
            </a:r>
          </a:p>
        </p:txBody>
      </p:sp>
      <p:sp>
        <p:nvSpPr>
          <p:cNvPr id="30" name="TextBox 29"/>
          <p:cNvSpPr txBox="1"/>
          <p:nvPr/>
        </p:nvSpPr>
        <p:spPr>
          <a:xfrm>
            <a:off x="126857" y="2132781"/>
            <a:ext cx="2385131" cy="839790"/>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детей                                      на 1- </a:t>
            </a:r>
            <a:r>
              <a:rPr lang="ru-RU" sz="1200" kern="0" dirty="0" err="1">
                <a:solidFill>
                  <a:prstClr val="black"/>
                </a:solidFill>
                <a:latin typeface="Times New Roman" pitchFamily="18" charset="0"/>
                <a:cs typeface="Times New Roman" pitchFamily="18" charset="0"/>
              </a:rPr>
              <a:t>го</a:t>
            </a:r>
            <a:r>
              <a:rPr lang="ru-RU" sz="1200" kern="0" dirty="0">
                <a:solidFill>
                  <a:prstClr val="black"/>
                </a:solidFill>
                <a:latin typeface="Times New Roman" pitchFamily="18" charset="0"/>
                <a:cs typeface="Times New Roman" pitchFamily="18" charset="0"/>
              </a:rPr>
              <a:t> работника учреждения                         всего – </a:t>
            </a:r>
            <a:r>
              <a:rPr lang="ru-RU" sz="1200" b="1" kern="0" dirty="0">
                <a:solidFill>
                  <a:prstClr val="black"/>
                </a:solidFill>
                <a:latin typeface="Times New Roman" pitchFamily="18" charset="0"/>
                <a:cs typeface="Times New Roman" pitchFamily="18" charset="0"/>
              </a:rPr>
              <a:t>4,19 ед</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4,5 ед</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3,7 ед</a:t>
            </a:r>
            <a:r>
              <a:rPr lang="ru-RU" sz="1200" kern="0" dirty="0">
                <a:solidFill>
                  <a:prstClr val="black"/>
                </a:solidFill>
                <a:latin typeface="Times New Roman" pitchFamily="18" charset="0"/>
                <a:cs typeface="Times New Roman" pitchFamily="18" charset="0"/>
              </a:rPr>
              <a:t>.</a:t>
            </a:r>
          </a:p>
        </p:txBody>
      </p:sp>
      <p:sp>
        <p:nvSpPr>
          <p:cNvPr id="4" name="AutoShape 4" descr="\\192.168.88.84\3Level\%D0%91%D1%8E%D0%B4%D0%B6%D0%B5%D1%82%D0%BD%D1%8B%D0%B9 %D0%BE%D1%82%D0%B4%D0%B5%D0%BB\%D0%9F%D0%B0%D0%BD%D0%BE%D0%B2%D0%B0\2020 %D0%B3%D0%BE%D0%B4\%D0%B3%D0%BE%D0%B4%D0%BE%D0%B2%D0%BE%D0%B9 %D0%BE%D1%82%D1%87%D0%B5%D1%82 2019 %D0%B3%D0%BE%D0%B4\%D0%BF%D1%80%D0%B5%D0%B7%D0%B5%D0%BD%D1%82%D0%B0%D1%86%D0%B8%D1%8F 2019 %D0%B3%D0%BE%D0%B4\s800.webp"/>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ru-RU">
              <a:solidFill>
                <a:prstClr val="black"/>
              </a:solidFill>
            </a:endParaRPr>
          </a:p>
        </p:txBody>
      </p:sp>
      <p:sp>
        <p:nvSpPr>
          <p:cNvPr id="5" name="AutoShape 6" descr="\\192.168.88.84\3Level\%D0%91%D1%8E%D0%B4%D0%B6%D0%B5%D1%82%D0%BD%D1%8B%D0%B9 %D0%BE%D1%82%D0%B4%D0%B5%D0%BB\%D0%9F%D0%B0%D0%BD%D0%BE%D0%B2%D0%B0\2020 %D0%B3%D0%BE%D0%B4\%D0%B3%D0%BE%D0%B4%D0%BE%D0%B2%D0%BE%D0%B9 %D0%BE%D1%82%D1%87%D0%B5%D1%82 2019 %D0%B3%D0%BE%D0%B4\%D0%BF%D1%80%D0%B5%D0%B7%D0%B5%D0%BD%D1%82%D0%B0%D1%86%D0%B8%D1%8F 2019 %D0%B3%D0%BE%D0%B4\s800.webp"/>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ru-RU">
              <a:solidFill>
                <a:prstClr val="black"/>
              </a:solidFill>
            </a:endParaRPr>
          </a:p>
        </p:txBody>
      </p:sp>
      <p:sp>
        <p:nvSpPr>
          <p:cNvPr id="32" name="TextBox 31"/>
          <p:cNvSpPr txBox="1"/>
          <p:nvPr/>
        </p:nvSpPr>
        <p:spPr>
          <a:xfrm>
            <a:off x="120358" y="963609"/>
            <a:ext cx="2390007"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детских садов - </a:t>
            </a:r>
            <a:r>
              <a:rPr lang="ru-RU" sz="1200" b="1" kern="0" dirty="0">
                <a:solidFill>
                  <a:prstClr val="black"/>
                </a:solidFill>
                <a:latin typeface="Times New Roman" pitchFamily="18" charset="0"/>
                <a:cs typeface="Times New Roman" pitchFamily="18" charset="0"/>
              </a:rPr>
              <a:t>29</a:t>
            </a:r>
          </a:p>
        </p:txBody>
      </p:sp>
      <p:graphicFrame>
        <p:nvGraphicFramePr>
          <p:cNvPr id="15" name="Диаграмма 14"/>
          <p:cNvGraphicFramePr/>
          <p:nvPr>
            <p:extLst>
              <p:ext uri="{D42A27DB-BD31-4B8C-83A1-F6EECF244321}">
                <p14:modId xmlns:p14="http://schemas.microsoft.com/office/powerpoint/2010/main" val="843855786"/>
              </p:ext>
            </p:extLst>
          </p:nvPr>
        </p:nvGraphicFramePr>
        <p:xfrm>
          <a:off x="2627784" y="1427579"/>
          <a:ext cx="4320480" cy="422149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017996" y="5705467"/>
            <a:ext cx="316835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Капитальный ремонт:</a:t>
            </a:r>
          </a:p>
          <a:p>
            <a:pPr algn="ctr">
              <a:defRPr/>
            </a:pPr>
            <a:r>
              <a:rPr lang="ru-RU" sz="1200" kern="0" dirty="0">
                <a:solidFill>
                  <a:prstClr val="black"/>
                </a:solidFill>
                <a:latin typeface="Times New Roman" pitchFamily="18" charset="0"/>
                <a:cs typeface="Times New Roman" pitchFamily="18" charset="0"/>
              </a:rPr>
              <a:t>Детские сады  № 6, № 10 г. Шебекино, </a:t>
            </a:r>
            <a:r>
              <a:rPr lang="ru-RU" sz="1200" kern="0" dirty="0" err="1">
                <a:solidFill>
                  <a:prstClr val="black"/>
                </a:solidFill>
                <a:latin typeface="Times New Roman" pitchFamily="18" charset="0"/>
                <a:cs typeface="Times New Roman" pitchFamily="18" charset="0"/>
              </a:rPr>
              <a:t>Булановский</a:t>
            </a:r>
            <a:r>
              <a:rPr lang="ru-RU" sz="1200" kern="0" dirty="0">
                <a:solidFill>
                  <a:prstClr val="black"/>
                </a:solidFill>
                <a:latin typeface="Times New Roman" pitchFamily="18" charset="0"/>
                <a:cs typeface="Times New Roman" pitchFamily="18" charset="0"/>
              </a:rPr>
              <a:t> детский сад</a:t>
            </a:r>
          </a:p>
        </p:txBody>
      </p:sp>
      <p:sp>
        <p:nvSpPr>
          <p:cNvPr id="18" name="TextBox 17"/>
          <p:cNvSpPr txBox="1"/>
          <p:nvPr/>
        </p:nvSpPr>
        <p:spPr>
          <a:xfrm>
            <a:off x="6989762" y="1838426"/>
            <a:ext cx="1684784"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Ремонт системы канализации: </a:t>
            </a:r>
          </a:p>
          <a:p>
            <a:pPr algn="ctr">
              <a:defRPr/>
            </a:pPr>
            <a:r>
              <a:rPr lang="ru-RU" sz="1200" kern="0" dirty="0">
                <a:solidFill>
                  <a:prstClr val="black"/>
                </a:solidFill>
                <a:latin typeface="Times New Roman" pitchFamily="18" charset="0"/>
                <a:cs typeface="Times New Roman" pitchFamily="18" charset="0"/>
              </a:rPr>
              <a:t>Детские сады № 13,  № 14 г. Шебекино</a:t>
            </a:r>
          </a:p>
        </p:txBody>
      </p:sp>
      <p:sp>
        <p:nvSpPr>
          <p:cNvPr id="19" name="TextBox 18"/>
          <p:cNvSpPr txBox="1"/>
          <p:nvPr/>
        </p:nvSpPr>
        <p:spPr>
          <a:xfrm>
            <a:off x="6989762" y="3118621"/>
            <a:ext cx="1684784"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Установка ограждения:           </a:t>
            </a:r>
            <a:r>
              <a:rPr lang="ru-RU" sz="1200" kern="0" dirty="0">
                <a:solidFill>
                  <a:prstClr val="black"/>
                </a:solidFill>
                <a:latin typeface="Times New Roman" pitchFamily="18" charset="0"/>
                <a:cs typeface="Times New Roman" pitchFamily="18" charset="0"/>
              </a:rPr>
              <a:t>Детский сад                     № 1  с. </a:t>
            </a:r>
            <a:r>
              <a:rPr lang="ru-RU" sz="1200" kern="0" dirty="0" err="1">
                <a:solidFill>
                  <a:prstClr val="black"/>
                </a:solidFill>
                <a:latin typeface="Times New Roman" pitchFamily="18" charset="0"/>
                <a:cs typeface="Times New Roman" pitchFamily="18" charset="0"/>
              </a:rPr>
              <a:t>Ржевка</a:t>
            </a:r>
            <a:endParaRPr lang="ru-RU" sz="1200" kern="0" dirty="0">
              <a:solidFill>
                <a:prstClr val="black"/>
              </a:solidFill>
              <a:latin typeface="Times New Roman" pitchFamily="18" charset="0"/>
              <a:cs typeface="Times New Roman" pitchFamily="18" charset="0"/>
            </a:endParaRPr>
          </a:p>
        </p:txBody>
      </p:sp>
      <p:sp>
        <p:nvSpPr>
          <p:cNvPr id="21" name="Заголовок 1"/>
          <p:cNvSpPr txBox="1">
            <a:spLocks/>
          </p:cNvSpPr>
          <p:nvPr/>
        </p:nvSpPr>
        <p:spPr>
          <a:xfrm>
            <a:off x="2987824" y="722171"/>
            <a:ext cx="3240360" cy="648072"/>
          </a:xfrm>
          <a:prstGeom prst="rect">
            <a:avLst/>
          </a:prstGeom>
          <a:noFill/>
          <a:ln>
            <a:noFill/>
          </a:ln>
        </p:spPr>
        <p:txBody>
          <a:bodyPr>
            <a:normAutofit fontScale="92500"/>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400" b="1" dirty="0">
                <a:latin typeface="Times New Roman" pitchFamily="18" charset="0"/>
                <a:cs typeface="Times New Roman" pitchFamily="18" charset="0"/>
              </a:rPr>
              <a:t>Средняя заработная плата педагогических работников детских садов по Указам Президента РФ, рублей</a:t>
            </a:r>
          </a:p>
        </p:txBody>
      </p:sp>
      <p:pic>
        <p:nvPicPr>
          <p:cNvPr id="1027" name="Picture 3" descr="\\192.168.88.84\3Level\Бюджетный отдел\Панова\2021 год\Годовой отчет 2020 год\img9954.jpg.640x480_q75_up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256" y="4318939"/>
            <a:ext cx="2543944" cy="21241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989762" y="867921"/>
            <a:ext cx="1684784"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Всего расходов              по детским садам – </a:t>
            </a:r>
            <a:endParaRPr lang="ru-RU" sz="1200" kern="0" dirty="0">
              <a:solidFill>
                <a:prstClr val="black"/>
              </a:solidFill>
              <a:latin typeface="Times New Roman" pitchFamily="18" charset="0"/>
              <a:cs typeface="Times New Roman" pitchFamily="18" charset="0"/>
            </a:endParaRPr>
          </a:p>
        </p:txBody>
      </p:sp>
      <p:sp>
        <p:nvSpPr>
          <p:cNvPr id="24" name="Прямоугольник 23"/>
          <p:cNvSpPr/>
          <p:nvPr/>
        </p:nvSpPr>
        <p:spPr>
          <a:xfrm>
            <a:off x="3332057" y="6314174"/>
            <a:ext cx="255189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58 218 тыс. руб.</a:t>
            </a:r>
          </a:p>
        </p:txBody>
      </p:sp>
      <p:sp>
        <p:nvSpPr>
          <p:cNvPr id="25" name="Прямоугольник 24"/>
          <p:cNvSpPr/>
          <p:nvPr/>
        </p:nvSpPr>
        <p:spPr>
          <a:xfrm>
            <a:off x="6918211" y="1370243"/>
            <a:ext cx="1830253"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413 527 тыс. руб.</a:t>
            </a:r>
          </a:p>
        </p:txBody>
      </p:sp>
      <p:sp>
        <p:nvSpPr>
          <p:cNvPr id="26" name="Прямоугольник 25"/>
          <p:cNvSpPr/>
          <p:nvPr/>
        </p:nvSpPr>
        <p:spPr>
          <a:xfrm>
            <a:off x="7095339" y="2621684"/>
            <a:ext cx="1473629"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306 тыс. руб.</a:t>
            </a:r>
          </a:p>
        </p:txBody>
      </p:sp>
      <p:sp>
        <p:nvSpPr>
          <p:cNvPr id="27" name="Прямоугольник 26"/>
          <p:cNvSpPr/>
          <p:nvPr/>
        </p:nvSpPr>
        <p:spPr>
          <a:xfrm>
            <a:off x="7095338" y="3894244"/>
            <a:ext cx="1473629"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333 тыс. руб.</a:t>
            </a:r>
          </a:p>
        </p:txBody>
      </p:sp>
      <p:pic>
        <p:nvPicPr>
          <p:cNvPr id="33" name="Рисунок 7"/>
          <p:cNvPicPr>
            <a:picLocks noChangeAspect="1" noChangeArrowheads="1"/>
          </p:cNvPicPr>
          <p:nvPr/>
        </p:nvPicPr>
        <p:blipFill>
          <a:blip r:embed="rId4"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25</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954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597" y="124727"/>
            <a:ext cx="8727259" cy="587375"/>
          </a:xfrm>
          <a:noFill/>
          <a:ln>
            <a:noFill/>
          </a:ln>
        </p:spPr>
        <p:txBody>
          <a:bodyPr>
            <a:normAutofit/>
          </a:bodyPr>
          <a:lstStyle/>
          <a:p>
            <a:pPr algn="ctr" fontAlgn="ctr"/>
            <a:r>
              <a:rPr lang="ru-RU" sz="2500" b="1" dirty="0">
                <a:latin typeface="Times New Roman" panose="02020603050405020304" pitchFamily="18" charset="0"/>
                <a:cs typeface="Times New Roman" panose="02020603050405020304" pitchFamily="18" charset="0"/>
              </a:rPr>
              <a:t>Школы</a:t>
            </a:r>
            <a:endParaRPr lang="ru-RU" sz="2500" b="1" dirty="0">
              <a:solidFill>
                <a:srgbClr val="00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256794" y="958074"/>
            <a:ext cx="2105949" cy="27699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школ – </a:t>
            </a:r>
            <a:r>
              <a:rPr lang="ru-RU" sz="1200" b="1" kern="0" dirty="0">
                <a:solidFill>
                  <a:prstClr val="black"/>
                </a:solidFill>
                <a:latin typeface="Times New Roman" pitchFamily="18" charset="0"/>
                <a:cs typeface="Times New Roman" pitchFamily="18" charset="0"/>
              </a:rPr>
              <a:t>37</a:t>
            </a:r>
            <a:r>
              <a:rPr lang="ru-RU" sz="1200" kern="0" dirty="0">
                <a:solidFill>
                  <a:prstClr val="black"/>
                </a:solidFill>
                <a:latin typeface="Times New Roman" pitchFamily="18" charset="0"/>
                <a:cs typeface="Times New Roman" pitchFamily="18" charset="0"/>
              </a:rPr>
              <a:t> </a:t>
            </a:r>
          </a:p>
        </p:txBody>
      </p:sp>
      <p:sp>
        <p:nvSpPr>
          <p:cNvPr id="36" name="TextBox 35"/>
          <p:cNvSpPr txBox="1"/>
          <p:nvPr/>
        </p:nvSpPr>
        <p:spPr>
          <a:xfrm>
            <a:off x="247590" y="1345387"/>
            <a:ext cx="2105950" cy="120031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работников всего – </a:t>
            </a:r>
            <a:r>
              <a:rPr lang="ru-RU" sz="1200" b="1" kern="0" dirty="0">
                <a:solidFill>
                  <a:prstClr val="black"/>
                </a:solidFill>
                <a:latin typeface="Times New Roman" pitchFamily="18" charset="0"/>
                <a:cs typeface="Times New Roman" pitchFamily="18" charset="0"/>
              </a:rPr>
              <a:t>1 437</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493</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944</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из них педагогических работников  всего –  </a:t>
            </a:r>
            <a:r>
              <a:rPr lang="ru-RU" sz="1200" b="1" kern="0" dirty="0">
                <a:solidFill>
                  <a:prstClr val="black"/>
                </a:solidFill>
                <a:latin typeface="Times New Roman" pitchFamily="18" charset="0"/>
                <a:cs typeface="Times New Roman" pitchFamily="18" charset="0"/>
              </a:rPr>
              <a:t>691</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287</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404</a:t>
            </a:r>
            <a:endParaRPr lang="ru-RU" sz="1200" kern="0" dirty="0">
              <a:solidFill>
                <a:prstClr val="black"/>
              </a:solidFill>
              <a:latin typeface="Times New Roman" pitchFamily="18" charset="0"/>
              <a:cs typeface="Times New Roman" pitchFamily="18" charset="0"/>
            </a:endParaRPr>
          </a:p>
        </p:txBody>
      </p:sp>
      <p:sp>
        <p:nvSpPr>
          <p:cNvPr id="37" name="TextBox 36"/>
          <p:cNvSpPr txBox="1"/>
          <p:nvPr/>
        </p:nvSpPr>
        <p:spPr>
          <a:xfrm>
            <a:off x="239793" y="4099222"/>
            <a:ext cx="2113747" cy="65292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учащихся              всего – </a:t>
            </a:r>
            <a:r>
              <a:rPr lang="ru-RU" sz="1200" b="1" kern="0" dirty="0">
                <a:solidFill>
                  <a:prstClr val="black"/>
                </a:solidFill>
                <a:latin typeface="Times New Roman" pitchFamily="18" charset="0"/>
                <a:cs typeface="Times New Roman" pitchFamily="18" charset="0"/>
              </a:rPr>
              <a:t>7 189: </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3 395</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3 794 </a:t>
            </a:r>
          </a:p>
        </p:txBody>
      </p:sp>
      <p:sp>
        <p:nvSpPr>
          <p:cNvPr id="39" name="TextBox 38"/>
          <p:cNvSpPr txBox="1"/>
          <p:nvPr/>
        </p:nvSpPr>
        <p:spPr>
          <a:xfrm>
            <a:off x="225984" y="5769836"/>
            <a:ext cx="2118353"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Стоимость содержания 1- </a:t>
            </a:r>
            <a:r>
              <a:rPr lang="ru-RU" sz="1200" kern="0" dirty="0" err="1">
                <a:solidFill>
                  <a:prstClr val="black"/>
                </a:solidFill>
                <a:latin typeface="Times New Roman" pitchFamily="18" charset="0"/>
                <a:cs typeface="Times New Roman" pitchFamily="18" charset="0"/>
              </a:rPr>
              <a:t>го</a:t>
            </a:r>
            <a:r>
              <a:rPr lang="ru-RU" sz="1200" kern="0" dirty="0">
                <a:solidFill>
                  <a:prstClr val="black"/>
                </a:solidFill>
                <a:latin typeface="Times New Roman" pitchFamily="18" charset="0"/>
                <a:cs typeface="Times New Roman" pitchFamily="18" charset="0"/>
              </a:rPr>
              <a:t> ребенка в год всего –  </a:t>
            </a:r>
            <a:r>
              <a:rPr lang="ru-RU" sz="1200" b="1" kern="0" dirty="0">
                <a:solidFill>
                  <a:prstClr val="black"/>
                </a:solidFill>
                <a:latin typeface="Times New Roman" pitchFamily="18" charset="0"/>
                <a:cs typeface="Times New Roman" pitchFamily="18" charset="0"/>
              </a:rPr>
              <a:t>114,9 тыс. рублей :</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78,6 тыс. рублей;                         </a:t>
            </a:r>
            <a:r>
              <a:rPr lang="ru-RU" sz="1200" kern="0" dirty="0">
                <a:solidFill>
                  <a:prstClr val="black"/>
                </a:solidFill>
                <a:latin typeface="Times New Roman" pitchFamily="18" charset="0"/>
                <a:cs typeface="Times New Roman" pitchFamily="18" charset="0"/>
              </a:rPr>
              <a:t>село – </a:t>
            </a:r>
            <a:r>
              <a:rPr lang="ru-RU" sz="1200" b="1" kern="0" dirty="0">
                <a:solidFill>
                  <a:prstClr val="black"/>
                </a:solidFill>
                <a:latin typeface="Times New Roman" pitchFamily="18" charset="0"/>
                <a:cs typeface="Times New Roman" pitchFamily="18" charset="0"/>
              </a:rPr>
              <a:t>165,1 тыс. рублей</a:t>
            </a:r>
          </a:p>
        </p:txBody>
      </p:sp>
      <p:sp>
        <p:nvSpPr>
          <p:cNvPr id="40" name="TextBox 39"/>
          <p:cNvSpPr txBox="1"/>
          <p:nvPr/>
        </p:nvSpPr>
        <p:spPr>
          <a:xfrm>
            <a:off x="239950" y="2699333"/>
            <a:ext cx="2104387" cy="121351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школьников              на 1- </a:t>
            </a:r>
            <a:r>
              <a:rPr lang="ru-RU" sz="1200" kern="0" dirty="0" err="1">
                <a:solidFill>
                  <a:prstClr val="black"/>
                </a:solidFill>
                <a:latin typeface="Times New Roman" pitchFamily="18" charset="0"/>
                <a:cs typeface="Times New Roman" pitchFamily="18" charset="0"/>
              </a:rPr>
              <a:t>го</a:t>
            </a:r>
            <a:r>
              <a:rPr lang="ru-RU" sz="1200" kern="0" dirty="0">
                <a:solidFill>
                  <a:prstClr val="black"/>
                </a:solidFill>
                <a:latin typeface="Times New Roman" pitchFamily="18" charset="0"/>
                <a:cs typeface="Times New Roman" pitchFamily="18" charset="0"/>
              </a:rPr>
              <a:t> работника учреждения                               всего – </a:t>
            </a:r>
            <a:r>
              <a:rPr lang="ru-RU" sz="1200" b="1" kern="0" dirty="0">
                <a:solidFill>
                  <a:prstClr val="black"/>
                </a:solidFill>
                <a:latin typeface="Times New Roman" pitchFamily="18" charset="0"/>
                <a:cs typeface="Times New Roman" pitchFamily="18" charset="0"/>
              </a:rPr>
              <a:t>5,01 ед</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6,89 ед.</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4,02 ед. </a:t>
            </a:r>
          </a:p>
        </p:txBody>
      </p:sp>
      <p:sp>
        <p:nvSpPr>
          <p:cNvPr id="41" name="TextBox 40"/>
          <p:cNvSpPr txBox="1"/>
          <p:nvPr/>
        </p:nvSpPr>
        <p:spPr>
          <a:xfrm>
            <a:off x="230591" y="4978637"/>
            <a:ext cx="2113746" cy="65292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классов                 всего – </a:t>
            </a:r>
            <a:r>
              <a:rPr lang="ru-RU" sz="1200" b="1" kern="0" dirty="0">
                <a:solidFill>
                  <a:prstClr val="black"/>
                </a:solidFill>
                <a:latin typeface="Times New Roman" pitchFamily="18" charset="0"/>
                <a:cs typeface="Times New Roman" pitchFamily="18" charset="0"/>
              </a:rPr>
              <a:t>472: </a:t>
            </a:r>
          </a:p>
          <a:p>
            <a:pPr algn="ctr">
              <a:defRPr/>
            </a:pPr>
            <a:r>
              <a:rPr lang="ru-RU" sz="1200" kern="0" dirty="0">
                <a:solidFill>
                  <a:prstClr val="black"/>
                </a:solidFill>
                <a:latin typeface="Times New Roman" pitchFamily="18" charset="0"/>
                <a:cs typeface="Times New Roman" pitchFamily="18" charset="0"/>
              </a:rPr>
              <a:t>город - </a:t>
            </a:r>
            <a:r>
              <a:rPr lang="ru-RU" sz="1200" b="1" kern="0" dirty="0">
                <a:solidFill>
                  <a:prstClr val="black"/>
                </a:solidFill>
                <a:latin typeface="Times New Roman" pitchFamily="18" charset="0"/>
                <a:cs typeface="Times New Roman" pitchFamily="18" charset="0"/>
              </a:rPr>
              <a:t>181</a:t>
            </a:r>
            <a:r>
              <a:rPr lang="ru-RU" sz="1200" kern="0" dirty="0">
                <a:solidFill>
                  <a:prstClr val="black"/>
                </a:solidFill>
                <a:latin typeface="Times New Roman" pitchFamily="18" charset="0"/>
                <a:cs typeface="Times New Roman" pitchFamily="18" charset="0"/>
              </a:rPr>
              <a:t>; село - </a:t>
            </a:r>
            <a:r>
              <a:rPr lang="ru-RU" sz="1200" b="1" kern="0" dirty="0">
                <a:solidFill>
                  <a:prstClr val="black"/>
                </a:solidFill>
                <a:latin typeface="Times New Roman" pitchFamily="18" charset="0"/>
                <a:cs typeface="Times New Roman" pitchFamily="18" charset="0"/>
              </a:rPr>
              <a:t>291</a:t>
            </a:r>
            <a:r>
              <a:rPr lang="ru-RU" sz="1200" kern="0" dirty="0">
                <a:solidFill>
                  <a:prstClr val="black"/>
                </a:solidFill>
                <a:latin typeface="Times New Roman" pitchFamily="18" charset="0"/>
                <a:cs typeface="Times New Roman" pitchFamily="18" charset="0"/>
              </a:rPr>
              <a:t> </a:t>
            </a:r>
          </a:p>
        </p:txBody>
      </p:sp>
      <p:graphicFrame>
        <p:nvGraphicFramePr>
          <p:cNvPr id="11" name="Диаграмма 10"/>
          <p:cNvGraphicFramePr/>
          <p:nvPr>
            <p:extLst>
              <p:ext uri="{D42A27DB-BD31-4B8C-83A1-F6EECF244321}">
                <p14:modId xmlns:p14="http://schemas.microsoft.com/office/powerpoint/2010/main" val="855249058"/>
              </p:ext>
            </p:extLst>
          </p:nvPr>
        </p:nvGraphicFramePr>
        <p:xfrm>
          <a:off x="2562622" y="1322418"/>
          <a:ext cx="3348378" cy="3883281"/>
        </p:xfrm>
        <a:graphic>
          <a:graphicData uri="http://schemas.openxmlformats.org/drawingml/2006/chart">
            <c:chart xmlns:c="http://schemas.openxmlformats.org/drawingml/2006/chart" xmlns:r="http://schemas.openxmlformats.org/officeDocument/2006/relationships" r:id="rId2"/>
          </a:graphicData>
        </a:graphic>
      </p:graphicFrame>
      <p:sp>
        <p:nvSpPr>
          <p:cNvPr id="12" name="Прямоугольник 11"/>
          <p:cNvSpPr/>
          <p:nvPr/>
        </p:nvSpPr>
        <p:spPr>
          <a:xfrm>
            <a:off x="3815922" y="3955215"/>
            <a:ext cx="720068" cy="288015"/>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ru-RU" sz="1200" b="1" dirty="0">
                <a:latin typeface="Times New Roman" panose="02020603050405020304" pitchFamily="18" charset="0"/>
                <a:cs typeface="Times New Roman" panose="02020603050405020304" pitchFamily="18" charset="0"/>
              </a:rPr>
              <a:t>+15 %</a:t>
            </a:r>
          </a:p>
        </p:txBody>
      </p:sp>
      <p:sp>
        <p:nvSpPr>
          <p:cNvPr id="13" name="TextBox 12"/>
          <p:cNvSpPr txBox="1"/>
          <p:nvPr/>
        </p:nvSpPr>
        <p:spPr>
          <a:xfrm>
            <a:off x="2722252" y="5276780"/>
            <a:ext cx="2952328" cy="120031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Капитальный ремонт: </a:t>
            </a:r>
            <a:r>
              <a:rPr lang="ru-RU" sz="1200" kern="0" dirty="0" err="1">
                <a:solidFill>
                  <a:prstClr val="black"/>
                </a:solidFill>
                <a:latin typeface="Times New Roman" pitchFamily="18" charset="0"/>
                <a:cs typeface="Times New Roman" pitchFamily="18" charset="0"/>
              </a:rPr>
              <a:t>Козьмодемьяновская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Краснополянская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Максимовская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Маломихайловская</a:t>
            </a:r>
            <a:r>
              <a:rPr lang="ru-RU" sz="1200" kern="0" dirty="0">
                <a:solidFill>
                  <a:prstClr val="black"/>
                </a:solidFill>
                <a:latin typeface="Times New Roman" pitchFamily="18" charset="0"/>
                <a:cs typeface="Times New Roman" pitchFamily="18" charset="0"/>
              </a:rPr>
              <a:t>, Никольская, </a:t>
            </a:r>
            <a:r>
              <a:rPr lang="ru-RU" sz="1200" kern="0" dirty="0" err="1">
                <a:solidFill>
                  <a:prstClr val="black"/>
                </a:solidFill>
                <a:latin typeface="Times New Roman" pitchFamily="18" charset="0"/>
                <a:cs typeface="Times New Roman" pitchFamily="18" charset="0"/>
              </a:rPr>
              <a:t>Новотаволжанская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Первоцепляевская</a:t>
            </a:r>
            <a:r>
              <a:rPr lang="ru-RU" sz="1200" kern="0" dirty="0">
                <a:solidFill>
                  <a:prstClr val="black"/>
                </a:solidFill>
                <a:latin typeface="Times New Roman" pitchFamily="18" charset="0"/>
                <a:cs typeface="Times New Roman" pitchFamily="18" charset="0"/>
              </a:rPr>
              <a:t>, Поповская, </a:t>
            </a:r>
            <a:r>
              <a:rPr lang="ru-RU" sz="1200" kern="0" dirty="0" err="1">
                <a:solidFill>
                  <a:prstClr val="black"/>
                </a:solidFill>
                <a:latin typeface="Times New Roman" pitchFamily="18" charset="0"/>
                <a:cs typeface="Times New Roman" pitchFamily="18" charset="0"/>
              </a:rPr>
              <a:t>Купинская</a:t>
            </a:r>
            <a:r>
              <a:rPr lang="ru-RU" sz="1200" kern="0" dirty="0">
                <a:solidFill>
                  <a:prstClr val="black"/>
                </a:solidFill>
                <a:latin typeface="Times New Roman" pitchFamily="18" charset="0"/>
                <a:cs typeface="Times New Roman" pitchFamily="18" charset="0"/>
              </a:rPr>
              <a:t> школы, здание школы № 7 г. Шебекино</a:t>
            </a:r>
          </a:p>
        </p:txBody>
      </p:sp>
      <p:sp>
        <p:nvSpPr>
          <p:cNvPr id="14" name="TextBox 13"/>
          <p:cNvSpPr txBox="1"/>
          <p:nvPr/>
        </p:nvSpPr>
        <p:spPr>
          <a:xfrm>
            <a:off x="6091248" y="1981576"/>
            <a:ext cx="2952328"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Ремонт дошкольного блока                            </a:t>
            </a:r>
            <a:r>
              <a:rPr lang="ru-RU" sz="1200" kern="0" dirty="0">
                <a:solidFill>
                  <a:prstClr val="black"/>
                </a:solidFill>
                <a:latin typeface="Times New Roman" pitchFamily="18" charset="0"/>
                <a:cs typeface="Times New Roman" pitchFamily="18" charset="0"/>
              </a:rPr>
              <a:t>в Ржевской школе</a:t>
            </a:r>
          </a:p>
        </p:txBody>
      </p:sp>
      <p:sp>
        <p:nvSpPr>
          <p:cNvPr id="17" name="TextBox 16"/>
          <p:cNvSpPr txBox="1"/>
          <p:nvPr/>
        </p:nvSpPr>
        <p:spPr>
          <a:xfrm>
            <a:off x="6084769" y="5043193"/>
            <a:ext cx="2952328"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Приобретены </a:t>
            </a:r>
            <a:r>
              <a:rPr lang="ru-RU" sz="1200" b="1" kern="0" dirty="0" err="1">
                <a:solidFill>
                  <a:prstClr val="black"/>
                </a:solidFill>
                <a:latin typeface="Times New Roman" pitchFamily="18" charset="0"/>
                <a:cs typeface="Times New Roman" pitchFamily="18" charset="0"/>
              </a:rPr>
              <a:t>рециркуляторы</a:t>
            </a:r>
            <a:r>
              <a:rPr lang="ru-RU" sz="1200" b="1" kern="0" dirty="0">
                <a:solidFill>
                  <a:prstClr val="black"/>
                </a:solidFill>
                <a:latin typeface="Times New Roman" pitchFamily="18" charset="0"/>
                <a:cs typeface="Times New Roman" pitchFamily="18" charset="0"/>
              </a:rPr>
              <a:t> воздуха  </a:t>
            </a:r>
            <a:r>
              <a:rPr lang="ru-RU" sz="1200" kern="0" dirty="0">
                <a:solidFill>
                  <a:prstClr val="black"/>
                </a:solidFill>
                <a:latin typeface="Times New Roman" pitchFamily="18" charset="0"/>
                <a:cs typeface="Times New Roman" pitchFamily="18" charset="0"/>
              </a:rPr>
              <a:t>в 37 школах </a:t>
            </a:r>
          </a:p>
        </p:txBody>
      </p:sp>
      <p:sp>
        <p:nvSpPr>
          <p:cNvPr id="18" name="TextBox 17"/>
          <p:cNvSpPr txBox="1"/>
          <p:nvPr/>
        </p:nvSpPr>
        <p:spPr>
          <a:xfrm>
            <a:off x="6094506" y="5773905"/>
            <a:ext cx="2952328"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Приобретено компьютерное оборудование:</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Большетроицкая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Маломихайловская</a:t>
            </a:r>
            <a:r>
              <a:rPr lang="ru-RU" sz="1200" kern="0" dirty="0">
                <a:solidFill>
                  <a:prstClr val="black"/>
                </a:solidFill>
                <a:latin typeface="Times New Roman" pitchFamily="18" charset="0"/>
                <a:cs typeface="Times New Roman" pitchFamily="18" charset="0"/>
              </a:rPr>
              <a:t>, Стариковская школы</a:t>
            </a:r>
          </a:p>
        </p:txBody>
      </p:sp>
      <p:sp>
        <p:nvSpPr>
          <p:cNvPr id="19" name="TextBox 18"/>
          <p:cNvSpPr txBox="1"/>
          <p:nvPr/>
        </p:nvSpPr>
        <p:spPr>
          <a:xfrm>
            <a:off x="6084769" y="2757106"/>
            <a:ext cx="2952328"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Приобретены жалюзи:</a:t>
            </a:r>
          </a:p>
          <a:p>
            <a:pPr algn="ctr">
              <a:defRPr/>
            </a:pPr>
            <a:r>
              <a:rPr lang="ru-RU" sz="1200" b="1" kern="0" dirty="0">
                <a:solidFill>
                  <a:prstClr val="black"/>
                </a:solidFill>
                <a:latin typeface="Times New Roman" pitchFamily="18" charset="0"/>
                <a:cs typeface="Times New Roman" pitchFamily="18" charset="0"/>
              </a:rPr>
              <a:t> </a:t>
            </a:r>
            <a:r>
              <a:rPr lang="ru-RU" sz="1200" kern="0" dirty="0">
                <a:solidFill>
                  <a:prstClr val="black"/>
                </a:solidFill>
                <a:latin typeface="Times New Roman" pitchFamily="18" charset="0"/>
                <a:cs typeface="Times New Roman" pitchFamily="18" charset="0"/>
              </a:rPr>
              <a:t>СОШ № 2, 4, 5, 6 г. Шебекино, </a:t>
            </a:r>
            <a:r>
              <a:rPr lang="ru-RU" sz="1200" kern="0" dirty="0" err="1">
                <a:solidFill>
                  <a:prstClr val="black"/>
                </a:solidFill>
                <a:latin typeface="Times New Roman" pitchFamily="18" charset="0"/>
                <a:cs typeface="Times New Roman" pitchFamily="18" charset="0"/>
              </a:rPr>
              <a:t>Большегородищенская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Вознесеновская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Масловопристанская</a:t>
            </a:r>
            <a:r>
              <a:rPr lang="ru-RU" sz="1200" kern="0" dirty="0">
                <a:solidFill>
                  <a:prstClr val="black"/>
                </a:solidFill>
                <a:latin typeface="Times New Roman" pitchFamily="18" charset="0"/>
                <a:cs typeface="Times New Roman" pitchFamily="18" charset="0"/>
              </a:rPr>
              <a:t>, Стариковская школы</a:t>
            </a:r>
          </a:p>
        </p:txBody>
      </p:sp>
      <p:sp>
        <p:nvSpPr>
          <p:cNvPr id="20" name="TextBox 19"/>
          <p:cNvSpPr txBox="1"/>
          <p:nvPr/>
        </p:nvSpPr>
        <p:spPr>
          <a:xfrm>
            <a:off x="6078095" y="4039184"/>
            <a:ext cx="2952328"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В рамках проекта </a:t>
            </a:r>
            <a:r>
              <a:rPr lang="ru-RU" sz="1200" b="1" kern="0" dirty="0">
                <a:solidFill>
                  <a:prstClr val="black"/>
                </a:solidFill>
                <a:latin typeface="Times New Roman" pitchFamily="18" charset="0"/>
                <a:cs typeface="Times New Roman" pitchFamily="18" charset="0"/>
              </a:rPr>
              <a:t>«Доступная среда» приобретено оборудование</a:t>
            </a:r>
            <a:r>
              <a:rPr lang="ru-RU" sz="1200" kern="0" dirty="0">
                <a:solidFill>
                  <a:prstClr val="black"/>
                </a:solidFill>
                <a:latin typeface="Times New Roman" pitchFamily="18" charset="0"/>
                <a:cs typeface="Times New Roman" pitchFamily="18" charset="0"/>
              </a:rPr>
              <a:t> для детей инвалидов в </a:t>
            </a:r>
            <a:r>
              <a:rPr lang="ru-RU" sz="1200" kern="0" dirty="0" err="1">
                <a:solidFill>
                  <a:prstClr val="black"/>
                </a:solidFill>
                <a:latin typeface="Times New Roman" pitchFamily="18" charset="0"/>
                <a:cs typeface="Times New Roman" pitchFamily="18" charset="0"/>
              </a:rPr>
              <a:t>Большетроицкой</a:t>
            </a:r>
            <a:r>
              <a:rPr lang="ru-RU" sz="1200" kern="0" dirty="0">
                <a:solidFill>
                  <a:prstClr val="black"/>
                </a:solidFill>
                <a:latin typeface="Times New Roman" pitchFamily="18" charset="0"/>
                <a:cs typeface="Times New Roman" pitchFamily="18" charset="0"/>
              </a:rPr>
              <a:t> школе</a:t>
            </a:r>
          </a:p>
        </p:txBody>
      </p:sp>
      <p:sp>
        <p:nvSpPr>
          <p:cNvPr id="21" name="Заголовок 1"/>
          <p:cNvSpPr txBox="1">
            <a:spLocks/>
          </p:cNvSpPr>
          <p:nvPr/>
        </p:nvSpPr>
        <p:spPr>
          <a:xfrm>
            <a:off x="2555776" y="707738"/>
            <a:ext cx="3312368" cy="648072"/>
          </a:xfrm>
          <a:prstGeom prst="rect">
            <a:avLst/>
          </a:prstGeom>
          <a:noFill/>
          <a:ln>
            <a:noFill/>
          </a:ln>
        </p:spPr>
        <p:txBody>
          <a:bodyPr>
            <a:normAutofit lnSpcReduction="10000"/>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400" b="1" dirty="0">
                <a:latin typeface="Times New Roman" pitchFamily="18" charset="0"/>
                <a:cs typeface="Times New Roman" pitchFamily="18" charset="0"/>
              </a:rPr>
              <a:t>Средняя заработная плата педагогических работников школ по Указам Президента РФ, рублей</a:t>
            </a:r>
          </a:p>
        </p:txBody>
      </p:sp>
      <p:sp>
        <p:nvSpPr>
          <p:cNvPr id="23" name="TextBox 22"/>
          <p:cNvSpPr txBox="1"/>
          <p:nvPr/>
        </p:nvSpPr>
        <p:spPr>
          <a:xfrm>
            <a:off x="6085159" y="897750"/>
            <a:ext cx="2952328"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Установка ограждения: </a:t>
            </a:r>
          </a:p>
          <a:p>
            <a:pPr algn="ctr">
              <a:defRPr/>
            </a:pPr>
            <a:r>
              <a:rPr lang="ru-RU" sz="1200" kern="0" dirty="0">
                <a:solidFill>
                  <a:prstClr val="black"/>
                </a:solidFill>
                <a:latin typeface="Times New Roman" pitchFamily="18" charset="0"/>
                <a:cs typeface="Times New Roman" pitchFamily="18" charset="0"/>
              </a:rPr>
              <a:t>Прогимназия № 8, Дмитриевская, </a:t>
            </a:r>
            <a:r>
              <a:rPr lang="ru-RU" sz="1200" kern="0" dirty="0" err="1">
                <a:solidFill>
                  <a:prstClr val="black"/>
                </a:solidFill>
                <a:latin typeface="Times New Roman" pitchFamily="18" charset="0"/>
                <a:cs typeface="Times New Roman" pitchFamily="18" charset="0"/>
              </a:rPr>
              <a:t>Кошлаковская</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Маломихайловская</a:t>
            </a:r>
            <a:r>
              <a:rPr lang="ru-RU" sz="1200" kern="0" dirty="0">
                <a:solidFill>
                  <a:prstClr val="black"/>
                </a:solidFill>
                <a:latin typeface="Times New Roman" pitchFamily="18" charset="0"/>
                <a:cs typeface="Times New Roman" pitchFamily="18" charset="0"/>
              </a:rPr>
              <a:t>, Ржевская школы</a:t>
            </a:r>
          </a:p>
        </p:txBody>
      </p:sp>
      <p:sp>
        <p:nvSpPr>
          <p:cNvPr id="24" name="TextBox 23"/>
          <p:cNvSpPr txBox="1"/>
          <p:nvPr/>
        </p:nvSpPr>
        <p:spPr>
          <a:xfrm>
            <a:off x="6086647" y="444159"/>
            <a:ext cx="2961531" cy="27698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Всего расходов по школам</a:t>
            </a:r>
            <a:endParaRPr lang="ru-RU" sz="1200" kern="0" dirty="0">
              <a:solidFill>
                <a:prstClr val="black"/>
              </a:solidFill>
              <a:latin typeface="Times New Roman" pitchFamily="18" charset="0"/>
              <a:cs typeface="Times New Roman" pitchFamily="18" charset="0"/>
            </a:endParaRPr>
          </a:p>
        </p:txBody>
      </p:sp>
      <p:sp>
        <p:nvSpPr>
          <p:cNvPr id="25" name="Прямоугольник 24"/>
          <p:cNvSpPr/>
          <p:nvPr/>
        </p:nvSpPr>
        <p:spPr>
          <a:xfrm>
            <a:off x="3131840" y="6424872"/>
            <a:ext cx="208823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331 509  тыс. руб.</a:t>
            </a:r>
          </a:p>
        </p:txBody>
      </p:sp>
      <p:sp>
        <p:nvSpPr>
          <p:cNvPr id="26" name="Прямоугольник 25"/>
          <p:cNvSpPr/>
          <p:nvPr/>
        </p:nvSpPr>
        <p:spPr>
          <a:xfrm>
            <a:off x="6108598" y="692984"/>
            <a:ext cx="2939579" cy="2047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1 160 286 тыс. руб.</a:t>
            </a:r>
          </a:p>
        </p:txBody>
      </p:sp>
      <p:sp>
        <p:nvSpPr>
          <p:cNvPr id="27" name="Прямоугольник 26"/>
          <p:cNvSpPr/>
          <p:nvPr/>
        </p:nvSpPr>
        <p:spPr>
          <a:xfrm>
            <a:off x="6471594" y="1723558"/>
            <a:ext cx="2088232" cy="1800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4 456 тыс. руб</a:t>
            </a:r>
            <a:r>
              <a:rPr lang="ru-RU" sz="1300" b="1" dirty="0">
                <a:solidFill>
                  <a:prstClr val="black"/>
                </a:solidFill>
                <a:latin typeface="Times New Roman" pitchFamily="18" charset="0"/>
                <a:cs typeface="Times New Roman" pitchFamily="18" charset="0"/>
              </a:rPr>
              <a:t>.</a:t>
            </a:r>
          </a:p>
        </p:txBody>
      </p:sp>
      <p:sp>
        <p:nvSpPr>
          <p:cNvPr id="28" name="Прямоугольник 27"/>
          <p:cNvSpPr/>
          <p:nvPr/>
        </p:nvSpPr>
        <p:spPr>
          <a:xfrm>
            <a:off x="6527898" y="2392847"/>
            <a:ext cx="2088232" cy="3057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1 292 тыс. руб</a:t>
            </a:r>
            <a:r>
              <a:rPr lang="ru-RU" sz="1300" b="1" dirty="0">
                <a:solidFill>
                  <a:prstClr val="black"/>
                </a:solidFill>
                <a:latin typeface="Times New Roman" pitchFamily="18" charset="0"/>
                <a:cs typeface="Times New Roman" pitchFamily="18" charset="0"/>
              </a:rPr>
              <a:t>.</a:t>
            </a:r>
          </a:p>
        </p:txBody>
      </p:sp>
      <p:sp>
        <p:nvSpPr>
          <p:cNvPr id="29" name="Прямоугольник 28"/>
          <p:cNvSpPr/>
          <p:nvPr/>
        </p:nvSpPr>
        <p:spPr>
          <a:xfrm>
            <a:off x="6510143" y="3680010"/>
            <a:ext cx="2088232" cy="2752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2 608 тыс. руб.</a:t>
            </a:r>
          </a:p>
        </p:txBody>
      </p:sp>
      <p:sp>
        <p:nvSpPr>
          <p:cNvPr id="30" name="Прямоугольник 29"/>
          <p:cNvSpPr/>
          <p:nvPr/>
        </p:nvSpPr>
        <p:spPr>
          <a:xfrm>
            <a:off x="6459092" y="4638617"/>
            <a:ext cx="2088232" cy="29010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700 тыс. руб.</a:t>
            </a:r>
          </a:p>
        </p:txBody>
      </p:sp>
      <p:sp>
        <p:nvSpPr>
          <p:cNvPr id="31" name="Прямоугольник 30"/>
          <p:cNvSpPr/>
          <p:nvPr/>
        </p:nvSpPr>
        <p:spPr>
          <a:xfrm>
            <a:off x="6523296" y="5504848"/>
            <a:ext cx="2088232" cy="269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545 тыс. руб.</a:t>
            </a:r>
          </a:p>
        </p:txBody>
      </p:sp>
      <p:sp>
        <p:nvSpPr>
          <p:cNvPr id="32" name="Прямоугольник 31"/>
          <p:cNvSpPr/>
          <p:nvPr/>
        </p:nvSpPr>
        <p:spPr>
          <a:xfrm>
            <a:off x="6549815" y="6566867"/>
            <a:ext cx="2088232" cy="2180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504  тыс. руб.</a:t>
            </a:r>
          </a:p>
        </p:txBody>
      </p:sp>
      <p:pic>
        <p:nvPicPr>
          <p:cNvPr id="33"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26</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56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30" y="116632"/>
            <a:ext cx="8671992" cy="393166"/>
          </a:xfrm>
          <a:noFill/>
          <a:ln>
            <a:noFill/>
          </a:ln>
        </p:spPr>
        <p:txBody>
          <a:bodyPr>
            <a:noAutofit/>
          </a:bodyPr>
          <a:lstStyle/>
          <a:p>
            <a:pPr algn="ctr" fontAlgn="ctr"/>
            <a:r>
              <a:rPr lang="ru-RU" sz="2500" b="1" dirty="0">
                <a:latin typeface="Times New Roman" panose="02020603050405020304" pitchFamily="18" charset="0"/>
                <a:cs typeface="Times New Roman" panose="02020603050405020304" pitchFamily="18" charset="0"/>
              </a:rPr>
              <a:t>Дополнительное образование</a:t>
            </a:r>
          </a:p>
        </p:txBody>
      </p:sp>
      <p:sp>
        <p:nvSpPr>
          <p:cNvPr id="25" name="TextBox 24"/>
          <p:cNvSpPr txBox="1"/>
          <p:nvPr/>
        </p:nvSpPr>
        <p:spPr>
          <a:xfrm>
            <a:off x="174499" y="4077072"/>
            <a:ext cx="2494329" cy="1026655"/>
          </a:xfrm>
          <a:prstGeom prst="rect">
            <a:avLst/>
          </a:prstGeom>
          <a:solidFill>
            <a:schemeClr val="accent5">
              <a:lumMod val="20000"/>
              <a:lumOff val="80000"/>
            </a:schemeClr>
          </a:solidFill>
          <a:ln>
            <a:solidFill>
              <a:srgbClr val="53548A">
                <a:lumMod val="50000"/>
              </a:srgbClr>
            </a:solidFill>
          </a:ln>
        </p:spPr>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3 752 (40%) </a:t>
            </a:r>
            <a:r>
              <a:rPr lang="ru-RU" sz="1200" kern="0" dirty="0">
                <a:solidFill>
                  <a:prstClr val="black"/>
                </a:solidFill>
                <a:latin typeface="Times New Roman" pitchFamily="18" charset="0"/>
                <a:cs typeface="Times New Roman" pitchFamily="18" charset="0"/>
              </a:rPr>
              <a:t>обучающихся                   по дополнительным образовательным программам участвовали в олимпиадах                      и конкурсах различного уровня</a:t>
            </a:r>
          </a:p>
        </p:txBody>
      </p:sp>
      <p:sp>
        <p:nvSpPr>
          <p:cNvPr id="26" name="TextBox 25"/>
          <p:cNvSpPr txBox="1"/>
          <p:nvPr/>
        </p:nvSpPr>
        <p:spPr>
          <a:xfrm>
            <a:off x="163625" y="5314248"/>
            <a:ext cx="2494329" cy="1026655"/>
          </a:xfrm>
          <a:prstGeom prst="rect">
            <a:avLst/>
          </a:prstGeom>
          <a:solidFill>
            <a:schemeClr val="accent5">
              <a:lumMod val="20000"/>
              <a:lumOff val="80000"/>
            </a:schemeClr>
          </a:solidFill>
          <a:ln>
            <a:solidFill>
              <a:srgbClr val="53548A">
                <a:lumMod val="50000"/>
              </a:srgbClr>
            </a:solidFill>
          </a:ln>
        </p:spPr>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1 115 детей</a:t>
            </a:r>
            <a:r>
              <a:rPr lang="ru-RU" sz="1200" kern="0" dirty="0">
                <a:solidFill>
                  <a:prstClr val="black"/>
                </a:solidFill>
                <a:latin typeface="Times New Roman" pitchFamily="18" charset="0"/>
                <a:cs typeface="Times New Roman" pitchFamily="18" charset="0"/>
              </a:rPr>
              <a:t>, охваченных дополнительным образованием, стали призерами муниципальных, региональных, всероссийских              и международных соревнований</a:t>
            </a:r>
          </a:p>
        </p:txBody>
      </p:sp>
      <p:sp>
        <p:nvSpPr>
          <p:cNvPr id="36" name="TextBox 35"/>
          <p:cNvSpPr txBox="1"/>
          <p:nvPr/>
        </p:nvSpPr>
        <p:spPr>
          <a:xfrm>
            <a:off x="192837" y="1556792"/>
            <a:ext cx="2457655" cy="1200318"/>
          </a:xfrm>
          <a:prstGeom prst="rect">
            <a:avLst/>
          </a:prstGeom>
          <a:solidFill>
            <a:schemeClr val="accent5">
              <a:lumMod val="20000"/>
              <a:lumOff val="80000"/>
            </a:schemeClr>
          </a:solidFill>
          <a:ln>
            <a:solidFill>
              <a:srgbClr val="53548A">
                <a:lumMod val="50000"/>
              </a:srgbClr>
            </a:solidFill>
          </a:ln>
        </p:spPr>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учреждений дополнительного образования детей всего – </a:t>
            </a:r>
            <a:r>
              <a:rPr lang="ru-RU" sz="1200" b="1" kern="0" dirty="0">
                <a:solidFill>
                  <a:prstClr val="black"/>
                </a:solidFill>
                <a:latin typeface="Times New Roman" pitchFamily="18" charset="0"/>
                <a:cs typeface="Times New Roman" pitchFamily="18" charset="0"/>
              </a:rPr>
              <a:t>6</a:t>
            </a:r>
            <a:r>
              <a:rPr lang="ru-RU" sz="1200" kern="0" dirty="0">
                <a:solidFill>
                  <a:prstClr val="black"/>
                </a:solidFill>
                <a:latin typeface="Times New Roman" pitchFamily="18" charset="0"/>
                <a:cs typeface="Times New Roman" pitchFamily="18" charset="0"/>
              </a:rPr>
              <a:t>: </a:t>
            </a:r>
          </a:p>
          <a:p>
            <a:pPr algn="ctr">
              <a:defRPr/>
            </a:pPr>
            <a:r>
              <a:rPr lang="ru-RU" sz="1200" kern="0" dirty="0">
                <a:solidFill>
                  <a:prstClr val="black"/>
                </a:solidFill>
                <a:latin typeface="Times New Roman" pitchFamily="18" charset="0"/>
                <a:cs typeface="Times New Roman" pitchFamily="18" charset="0"/>
              </a:rPr>
              <a:t>ДЮЦ «Атлант»,                            ДЮЦ «Развитие», </a:t>
            </a:r>
          </a:p>
          <a:p>
            <a:pPr algn="ctr">
              <a:defRPr/>
            </a:pPr>
            <a:r>
              <a:rPr lang="ru-RU" sz="1200" kern="0" dirty="0">
                <a:solidFill>
                  <a:prstClr val="black"/>
                </a:solidFill>
                <a:latin typeface="Times New Roman" pitchFamily="18" charset="0"/>
                <a:cs typeface="Times New Roman" pitchFamily="18" charset="0"/>
              </a:rPr>
              <a:t>4 детские школы искусств</a:t>
            </a:r>
          </a:p>
        </p:txBody>
      </p:sp>
      <p:sp>
        <p:nvSpPr>
          <p:cNvPr id="37" name="TextBox 36"/>
          <p:cNvSpPr txBox="1"/>
          <p:nvPr/>
        </p:nvSpPr>
        <p:spPr>
          <a:xfrm>
            <a:off x="192837" y="2996952"/>
            <a:ext cx="2465117" cy="830987"/>
          </a:xfrm>
          <a:prstGeom prst="rect">
            <a:avLst/>
          </a:prstGeom>
          <a:solidFill>
            <a:schemeClr val="accent5">
              <a:lumMod val="20000"/>
              <a:lumOff val="80000"/>
            </a:schemeClr>
          </a:solidFill>
          <a:ln>
            <a:solidFill>
              <a:srgbClr val="53548A">
                <a:lumMod val="50000"/>
              </a:srgbClr>
            </a:solidFill>
          </a:ln>
        </p:spPr>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граждан от 5 до 18 лет, получающих услуги дополнительного образования всего – </a:t>
            </a:r>
            <a:r>
              <a:rPr lang="ru-RU" sz="1200" b="1" kern="0" dirty="0">
                <a:solidFill>
                  <a:prstClr val="black"/>
                </a:solidFill>
                <a:latin typeface="Times New Roman" pitchFamily="18" charset="0"/>
                <a:cs typeface="Times New Roman" pitchFamily="18" charset="0"/>
              </a:rPr>
              <a:t>9 380</a:t>
            </a:r>
          </a:p>
        </p:txBody>
      </p:sp>
      <p:graphicFrame>
        <p:nvGraphicFramePr>
          <p:cNvPr id="12" name="Диаграмма 11"/>
          <p:cNvGraphicFramePr/>
          <p:nvPr>
            <p:extLst>
              <p:ext uri="{D42A27DB-BD31-4B8C-83A1-F6EECF244321}">
                <p14:modId xmlns:p14="http://schemas.microsoft.com/office/powerpoint/2010/main" val="3717650192"/>
              </p:ext>
            </p:extLst>
          </p:nvPr>
        </p:nvGraphicFramePr>
        <p:xfrm>
          <a:off x="2669200" y="1556792"/>
          <a:ext cx="4322711" cy="5078685"/>
        </p:xfrm>
        <a:graphic>
          <a:graphicData uri="http://schemas.openxmlformats.org/drawingml/2006/chart">
            <c:chart xmlns:c="http://schemas.openxmlformats.org/drawingml/2006/chart" xmlns:r="http://schemas.openxmlformats.org/officeDocument/2006/relationships" r:id="rId3"/>
          </a:graphicData>
        </a:graphic>
      </p:graphicFrame>
      <p:sp>
        <p:nvSpPr>
          <p:cNvPr id="13" name="Заголовок 1"/>
          <p:cNvSpPr txBox="1">
            <a:spLocks/>
          </p:cNvSpPr>
          <p:nvPr/>
        </p:nvSpPr>
        <p:spPr>
          <a:xfrm>
            <a:off x="2915816" y="764704"/>
            <a:ext cx="3744416" cy="792088"/>
          </a:xfrm>
          <a:prstGeom prst="rect">
            <a:avLst/>
          </a:prstGeom>
          <a:noFill/>
          <a:ln>
            <a:noFill/>
          </a:ln>
        </p:spPr>
        <p:txBody>
          <a:bodyPr>
            <a:normAutofit/>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400" b="1" dirty="0">
                <a:latin typeface="Times New Roman" pitchFamily="18" charset="0"/>
                <a:cs typeface="Times New Roman" pitchFamily="18" charset="0"/>
              </a:rPr>
              <a:t>Средняя заработная плата педагогических работников дополнительного образования по Указам Президента РФ, рублей</a:t>
            </a:r>
          </a:p>
        </p:txBody>
      </p:sp>
      <p:sp>
        <p:nvSpPr>
          <p:cNvPr id="14" name="TextBox 13"/>
          <p:cNvSpPr txBox="1"/>
          <p:nvPr/>
        </p:nvSpPr>
        <p:spPr>
          <a:xfrm>
            <a:off x="6974636" y="2027461"/>
            <a:ext cx="2056256" cy="175431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Оснащение ДШИ музыкальными инструментами, оборудованием в рамках реализации национального проекта: </a:t>
            </a:r>
            <a:r>
              <a:rPr lang="ru-RU" sz="1200" kern="0" dirty="0">
                <a:solidFill>
                  <a:prstClr val="black"/>
                </a:solidFill>
                <a:latin typeface="Times New Roman" pitchFamily="18" charset="0"/>
                <a:cs typeface="Times New Roman" pitchFamily="18" charset="0"/>
              </a:rPr>
              <a:t>ДШИ </a:t>
            </a:r>
            <a:r>
              <a:rPr lang="ru-RU" sz="1200" kern="0" dirty="0" err="1">
                <a:solidFill>
                  <a:prstClr val="black"/>
                </a:solidFill>
                <a:latin typeface="Times New Roman" pitchFamily="18" charset="0"/>
                <a:cs typeface="Times New Roman" pitchFamily="18" charset="0"/>
              </a:rPr>
              <a:t>Масловопристань</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Большетроица</a:t>
            </a:r>
            <a:r>
              <a:rPr lang="ru-RU" sz="1200" kern="0" dirty="0">
                <a:solidFill>
                  <a:prstClr val="black"/>
                </a:solidFill>
                <a:latin typeface="Times New Roman" pitchFamily="18" charset="0"/>
                <a:cs typeface="Times New Roman" pitchFamily="18" charset="0"/>
              </a:rPr>
              <a:t>, </a:t>
            </a:r>
            <a:r>
              <a:rPr lang="ru-RU" sz="1200" kern="0" dirty="0" err="1">
                <a:solidFill>
                  <a:prstClr val="black"/>
                </a:solidFill>
                <a:latin typeface="Times New Roman" pitchFamily="18" charset="0"/>
                <a:cs typeface="Times New Roman" pitchFamily="18" charset="0"/>
              </a:rPr>
              <a:t>Новотаволжанка</a:t>
            </a:r>
            <a:endParaRPr lang="ru-RU" sz="1200" kern="0" dirty="0">
              <a:solidFill>
                <a:prstClr val="black"/>
              </a:solidFill>
              <a:latin typeface="Times New Roman" pitchFamily="18" charset="0"/>
              <a:cs typeface="Times New Roman" pitchFamily="18" charset="0"/>
            </a:endParaRPr>
          </a:p>
        </p:txBody>
      </p:sp>
      <p:sp>
        <p:nvSpPr>
          <p:cNvPr id="15" name="TextBox 14"/>
          <p:cNvSpPr txBox="1"/>
          <p:nvPr/>
        </p:nvSpPr>
        <p:spPr>
          <a:xfrm>
            <a:off x="6968956" y="908720"/>
            <a:ext cx="2056256"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Всего расходов                          по дополнительному образованию                   </a:t>
            </a:r>
            <a:endParaRPr lang="ru-RU" sz="1200" kern="0" dirty="0">
              <a:solidFill>
                <a:prstClr val="black"/>
              </a:solidFill>
              <a:latin typeface="Times New Roman" pitchFamily="18" charset="0"/>
              <a:cs typeface="Times New Roman" pitchFamily="18" charset="0"/>
            </a:endParaRPr>
          </a:p>
        </p:txBody>
      </p:sp>
      <p:pic>
        <p:nvPicPr>
          <p:cNvPr id="1026" name="Picture 2" descr="\\192.168.88.84\3Level\Бюджетный отдел\Панова\2020 год\годовой отчет 2019 год\презентация 2019 год\DSC_01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988" y="4590400"/>
            <a:ext cx="2159224" cy="1864366"/>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974636" y="1555041"/>
            <a:ext cx="2056256"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78 668 тыс. руб.</a:t>
            </a:r>
          </a:p>
        </p:txBody>
      </p:sp>
      <p:sp>
        <p:nvSpPr>
          <p:cNvPr id="17" name="Прямоугольник 16"/>
          <p:cNvSpPr/>
          <p:nvPr/>
        </p:nvSpPr>
        <p:spPr>
          <a:xfrm>
            <a:off x="7258235" y="3717032"/>
            <a:ext cx="1536636"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a:solidFill>
                  <a:prstClr val="black"/>
                </a:solidFill>
                <a:latin typeface="Times New Roman" pitchFamily="18" charset="0"/>
                <a:cs typeface="Times New Roman" pitchFamily="18" charset="0"/>
              </a:rPr>
              <a:t>2 556 тыс. руб.</a:t>
            </a:r>
          </a:p>
        </p:txBody>
      </p:sp>
      <p:sp>
        <p:nvSpPr>
          <p:cNvPr id="18" name="TextBox 17"/>
          <p:cNvSpPr txBox="1"/>
          <p:nvPr/>
        </p:nvSpPr>
        <p:spPr>
          <a:xfrm>
            <a:off x="166701" y="4077071"/>
            <a:ext cx="2494329" cy="1026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3 752 (40%) </a:t>
            </a:r>
            <a:r>
              <a:rPr lang="ru-RU" sz="1200" kern="0" dirty="0">
                <a:solidFill>
                  <a:prstClr val="black"/>
                </a:solidFill>
                <a:latin typeface="Times New Roman" pitchFamily="18" charset="0"/>
                <a:cs typeface="Times New Roman" pitchFamily="18" charset="0"/>
              </a:rPr>
              <a:t>обучающихся                   по дополнительным образовательным программам участвовали в олимпиадах                      и конкурсах различного уровня</a:t>
            </a:r>
          </a:p>
        </p:txBody>
      </p:sp>
      <p:sp>
        <p:nvSpPr>
          <p:cNvPr id="19" name="TextBox 18"/>
          <p:cNvSpPr txBox="1"/>
          <p:nvPr/>
        </p:nvSpPr>
        <p:spPr>
          <a:xfrm>
            <a:off x="155827" y="5314247"/>
            <a:ext cx="2494329" cy="1026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1 115 детей</a:t>
            </a:r>
            <a:r>
              <a:rPr lang="ru-RU" sz="1200" kern="0" dirty="0">
                <a:solidFill>
                  <a:prstClr val="black"/>
                </a:solidFill>
                <a:latin typeface="Times New Roman" pitchFamily="18" charset="0"/>
                <a:cs typeface="Times New Roman" pitchFamily="18" charset="0"/>
              </a:rPr>
              <a:t>, охваченных дополнительным образованием, стали призерами муниципальных, региональных, всероссийских              и международных соревнований</a:t>
            </a:r>
          </a:p>
        </p:txBody>
      </p:sp>
      <p:sp>
        <p:nvSpPr>
          <p:cNvPr id="20" name="TextBox 19"/>
          <p:cNvSpPr txBox="1"/>
          <p:nvPr/>
        </p:nvSpPr>
        <p:spPr>
          <a:xfrm>
            <a:off x="185375" y="953814"/>
            <a:ext cx="2465118"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групп                     (кружков, секций) - </a:t>
            </a:r>
            <a:r>
              <a:rPr lang="ru-RU" sz="1200" b="1" kern="0" dirty="0">
                <a:solidFill>
                  <a:prstClr val="black"/>
                </a:solidFill>
                <a:latin typeface="Times New Roman" pitchFamily="18" charset="0"/>
                <a:cs typeface="Times New Roman" pitchFamily="18" charset="0"/>
              </a:rPr>
              <a:t>469</a:t>
            </a:r>
          </a:p>
        </p:txBody>
      </p:sp>
      <p:sp>
        <p:nvSpPr>
          <p:cNvPr id="21" name="TextBox 20"/>
          <p:cNvSpPr txBox="1"/>
          <p:nvPr/>
        </p:nvSpPr>
        <p:spPr>
          <a:xfrm>
            <a:off x="185039" y="1556791"/>
            <a:ext cx="2457655" cy="120031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учреждений дополнительного образования детей всего – </a:t>
            </a:r>
            <a:r>
              <a:rPr lang="ru-RU" sz="1200" b="1" kern="0" dirty="0">
                <a:solidFill>
                  <a:prstClr val="black"/>
                </a:solidFill>
                <a:latin typeface="Times New Roman" pitchFamily="18" charset="0"/>
                <a:cs typeface="Times New Roman" pitchFamily="18" charset="0"/>
              </a:rPr>
              <a:t>6</a:t>
            </a:r>
            <a:r>
              <a:rPr lang="ru-RU" sz="1200" kern="0" dirty="0">
                <a:solidFill>
                  <a:prstClr val="black"/>
                </a:solidFill>
                <a:latin typeface="Times New Roman" pitchFamily="18" charset="0"/>
                <a:cs typeface="Times New Roman" pitchFamily="18" charset="0"/>
              </a:rPr>
              <a:t>: </a:t>
            </a:r>
          </a:p>
          <a:p>
            <a:pPr algn="ctr">
              <a:defRPr/>
            </a:pPr>
            <a:r>
              <a:rPr lang="ru-RU" sz="1200" kern="0" dirty="0">
                <a:solidFill>
                  <a:prstClr val="black"/>
                </a:solidFill>
                <a:latin typeface="Times New Roman" pitchFamily="18" charset="0"/>
                <a:cs typeface="Times New Roman" pitchFamily="18" charset="0"/>
              </a:rPr>
              <a:t>ДЮЦ «Атлант»,                            ДЮЦ «Развитие», </a:t>
            </a:r>
          </a:p>
          <a:p>
            <a:pPr algn="ctr">
              <a:defRPr/>
            </a:pPr>
            <a:r>
              <a:rPr lang="ru-RU" sz="1200" kern="0" dirty="0">
                <a:solidFill>
                  <a:prstClr val="black"/>
                </a:solidFill>
                <a:latin typeface="Times New Roman" pitchFamily="18" charset="0"/>
                <a:cs typeface="Times New Roman" pitchFamily="18" charset="0"/>
              </a:rPr>
              <a:t>4 детские школы искусств</a:t>
            </a:r>
          </a:p>
        </p:txBody>
      </p:sp>
      <p:sp>
        <p:nvSpPr>
          <p:cNvPr id="23" name="TextBox 22"/>
          <p:cNvSpPr txBox="1"/>
          <p:nvPr/>
        </p:nvSpPr>
        <p:spPr>
          <a:xfrm>
            <a:off x="185039" y="2996951"/>
            <a:ext cx="2465117"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граждан от 5 до 18 лет, получающих услуги дополнительного образования всего – </a:t>
            </a:r>
            <a:r>
              <a:rPr lang="ru-RU" sz="1200" b="1" kern="0" dirty="0">
                <a:solidFill>
                  <a:prstClr val="black"/>
                </a:solidFill>
                <a:latin typeface="Times New Roman" pitchFamily="18" charset="0"/>
                <a:cs typeface="Times New Roman" pitchFamily="18" charset="0"/>
              </a:rPr>
              <a:t>9 380</a:t>
            </a:r>
          </a:p>
        </p:txBody>
      </p:sp>
      <p:pic>
        <p:nvPicPr>
          <p:cNvPr id="24" name="Рисунок 7"/>
          <p:cNvPicPr>
            <a:picLocks noChangeAspect="1" noChangeArrowheads="1"/>
          </p:cNvPicPr>
          <p:nvPr/>
        </p:nvPicPr>
        <p:blipFill>
          <a:blip r:embed="rId5"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27</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82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556" y="116633"/>
            <a:ext cx="8625937" cy="432048"/>
          </a:xfrm>
          <a:noFill/>
          <a:ln>
            <a:noFill/>
          </a:ln>
        </p:spPr>
        <p:txBody>
          <a:bodyPr>
            <a:noAutofit/>
          </a:bodyPr>
          <a:lstStyle/>
          <a:p>
            <a:pPr algn="ctr" fontAlgn="ctr"/>
            <a:r>
              <a:rPr lang="ru-RU" sz="2500" b="1" dirty="0">
                <a:latin typeface="Times New Roman" panose="02020603050405020304" pitchFamily="18" charset="0"/>
                <a:cs typeface="Times New Roman" panose="02020603050405020304" pitchFamily="18" charset="0"/>
              </a:rPr>
              <a:t>Культура</a:t>
            </a:r>
          </a:p>
        </p:txBody>
      </p:sp>
      <p:sp>
        <p:nvSpPr>
          <p:cNvPr id="14" name="TextBox 13"/>
          <p:cNvSpPr txBox="1"/>
          <p:nvPr/>
        </p:nvSpPr>
        <p:spPr>
          <a:xfrm>
            <a:off x="151451" y="2633209"/>
            <a:ext cx="2860241" cy="93870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Укрепление материально-технической базы ШМБУК «ЦКР» </a:t>
            </a:r>
            <a:r>
              <a:rPr lang="ru-RU" sz="1200" b="1" kern="0" dirty="0" err="1">
                <a:solidFill>
                  <a:prstClr val="black"/>
                </a:solidFill>
                <a:latin typeface="Times New Roman" pitchFamily="18" charset="0"/>
                <a:cs typeface="Times New Roman" pitchFamily="18" charset="0"/>
              </a:rPr>
              <a:t>г.Шебекино</a:t>
            </a:r>
            <a:r>
              <a:rPr lang="ru-RU" sz="1200" b="1" kern="0" dirty="0">
                <a:solidFill>
                  <a:prstClr val="black"/>
                </a:solidFill>
                <a:latin typeface="Times New Roman" pitchFamily="18" charset="0"/>
                <a:cs typeface="Times New Roman" pitchFamily="18" charset="0"/>
              </a:rPr>
              <a:t>:</a:t>
            </a:r>
          </a:p>
          <a:p>
            <a:pPr algn="ctr">
              <a:defRPr/>
            </a:pPr>
            <a:endParaRPr lang="ru-RU" sz="7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endParaRPr lang="ru-RU" sz="1200" b="1" kern="0" dirty="0">
              <a:solidFill>
                <a:prstClr val="black"/>
              </a:solidFill>
              <a:latin typeface="Times New Roman" pitchFamily="18" charset="0"/>
              <a:cs typeface="Times New Roman" pitchFamily="18" charset="0"/>
            </a:endParaRPr>
          </a:p>
        </p:txBody>
      </p:sp>
      <p:sp>
        <p:nvSpPr>
          <p:cNvPr id="23" name="TextBox 22"/>
          <p:cNvSpPr txBox="1"/>
          <p:nvPr/>
        </p:nvSpPr>
        <p:spPr>
          <a:xfrm>
            <a:off x="155575" y="2050357"/>
            <a:ext cx="2811874"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Строительство ЦКР с. </a:t>
            </a:r>
            <a:r>
              <a:rPr lang="ru-RU" sz="1200" b="1" kern="0" dirty="0" err="1">
                <a:solidFill>
                  <a:prstClr val="black"/>
                </a:solidFill>
                <a:latin typeface="Times New Roman" pitchFamily="18" charset="0"/>
                <a:cs typeface="Times New Roman" pitchFamily="18" charset="0"/>
              </a:rPr>
              <a:t>Кошлаково</a:t>
            </a:r>
            <a:r>
              <a:rPr lang="ru-RU" sz="1200" b="1" kern="0" dirty="0">
                <a:solidFill>
                  <a:prstClr val="black"/>
                </a:solidFill>
                <a:latin typeface="Times New Roman" pitchFamily="18" charset="0"/>
                <a:cs typeface="Times New Roman" pitchFamily="18" charset="0"/>
              </a:rPr>
              <a:t>:       </a:t>
            </a:r>
            <a:endParaRPr lang="ru-RU" sz="700" b="1"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29" name="TextBox 28"/>
          <p:cNvSpPr txBox="1"/>
          <p:nvPr/>
        </p:nvSpPr>
        <p:spPr>
          <a:xfrm>
            <a:off x="6073080" y="1285608"/>
            <a:ext cx="2860241" cy="195437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Текущий ремонт:</a:t>
            </a:r>
          </a:p>
          <a:p>
            <a:pPr algn="ctr">
              <a:defRPr/>
            </a:pPr>
            <a:r>
              <a:rPr lang="ru-RU" sz="1200" kern="0" dirty="0">
                <a:solidFill>
                  <a:prstClr val="black"/>
                </a:solidFill>
                <a:latin typeface="Times New Roman" pitchFamily="18" charset="0"/>
                <a:cs typeface="Times New Roman" pitchFamily="18" charset="0"/>
              </a:rPr>
              <a:t>благоустройство зоны отдыха и территории ДК </a:t>
            </a:r>
            <a:r>
              <a:rPr lang="ru-RU" sz="1200" kern="0" dirty="0" err="1">
                <a:solidFill>
                  <a:prstClr val="black"/>
                </a:solidFill>
                <a:latin typeface="Times New Roman" pitchFamily="18" charset="0"/>
                <a:cs typeface="Times New Roman" pitchFamily="18" charset="0"/>
              </a:rPr>
              <a:t>с.Купино</a:t>
            </a:r>
            <a:r>
              <a:rPr lang="ru-RU" sz="1200" kern="0" dirty="0">
                <a:solidFill>
                  <a:prstClr val="black"/>
                </a:solidFill>
                <a:latin typeface="Times New Roman" pitchFamily="18" charset="0"/>
                <a:cs typeface="Times New Roman" pitchFamily="18" charset="0"/>
              </a:rPr>
              <a:t>                                       -1 018 тыс. руб.;</a:t>
            </a:r>
          </a:p>
          <a:p>
            <a:pPr algn="ctr">
              <a:defRPr/>
            </a:pPr>
            <a:r>
              <a:rPr lang="ru-RU" sz="1200" kern="0" dirty="0">
                <a:solidFill>
                  <a:prstClr val="black"/>
                </a:solidFill>
                <a:latin typeface="Times New Roman" pitchFamily="18" charset="0"/>
                <a:cs typeface="Times New Roman" pitchFamily="18" charset="0"/>
              </a:rPr>
              <a:t>ремонт пола ЦКР </a:t>
            </a:r>
            <a:r>
              <a:rPr lang="ru-RU" sz="1200" kern="0" dirty="0" err="1">
                <a:solidFill>
                  <a:prstClr val="black"/>
                </a:solidFill>
                <a:latin typeface="Times New Roman" pitchFamily="18" charset="0"/>
                <a:cs typeface="Times New Roman" pitchFamily="18" charset="0"/>
              </a:rPr>
              <a:t>п.М.Пристань</a:t>
            </a:r>
            <a:r>
              <a:rPr lang="ru-RU" sz="1200" kern="0" dirty="0">
                <a:solidFill>
                  <a:prstClr val="black"/>
                </a:solidFill>
                <a:latin typeface="Times New Roman" pitchFamily="18" charset="0"/>
                <a:cs typeface="Times New Roman" pitchFamily="18" charset="0"/>
              </a:rPr>
              <a:t> – </a:t>
            </a:r>
          </a:p>
          <a:p>
            <a:pPr algn="ctr">
              <a:defRPr/>
            </a:pPr>
            <a:r>
              <a:rPr lang="ru-RU" sz="1200" kern="0" dirty="0">
                <a:solidFill>
                  <a:prstClr val="black"/>
                </a:solidFill>
                <a:latin typeface="Times New Roman" pitchFamily="18" charset="0"/>
                <a:cs typeface="Times New Roman" pitchFamily="18" charset="0"/>
              </a:rPr>
              <a:t>311 тыс. руб.;</a:t>
            </a:r>
          </a:p>
          <a:p>
            <a:pPr algn="ctr">
              <a:defRPr/>
            </a:pPr>
            <a:r>
              <a:rPr lang="ru-RU" sz="1200" kern="0" dirty="0">
                <a:solidFill>
                  <a:prstClr val="black"/>
                </a:solidFill>
                <a:latin typeface="Times New Roman" pitchFamily="18" charset="0"/>
                <a:cs typeface="Times New Roman" pitchFamily="18" charset="0"/>
              </a:rPr>
              <a:t>ремонт в здании МБУК «ЦКС» – </a:t>
            </a:r>
          </a:p>
          <a:p>
            <a:pPr algn="ctr">
              <a:defRPr/>
            </a:pPr>
            <a:r>
              <a:rPr lang="ru-RU" sz="1200" kern="0" dirty="0">
                <a:solidFill>
                  <a:prstClr val="black"/>
                </a:solidFill>
                <a:latin typeface="Times New Roman" pitchFamily="18" charset="0"/>
                <a:cs typeface="Times New Roman" pitchFamily="18" charset="0"/>
              </a:rPr>
              <a:t>389 тыс. руб. </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endParaRPr lang="ru-RU" sz="1200" b="1" kern="0" dirty="0">
              <a:solidFill>
                <a:prstClr val="black"/>
              </a:solidFill>
              <a:latin typeface="Times New Roman" pitchFamily="18" charset="0"/>
              <a:cs typeface="Times New Roman" pitchFamily="18" charset="0"/>
            </a:endParaRPr>
          </a:p>
        </p:txBody>
      </p:sp>
      <p:sp>
        <p:nvSpPr>
          <p:cNvPr id="30" name="TextBox 29"/>
          <p:cNvSpPr txBox="1"/>
          <p:nvPr/>
        </p:nvSpPr>
        <p:spPr>
          <a:xfrm>
            <a:off x="151451" y="4430347"/>
            <a:ext cx="2811874" cy="492432"/>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Приобретение литературы:</a:t>
            </a:r>
            <a:endParaRPr lang="ru-RU" sz="700" b="1"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4" name="AutoShape 4" descr="\\192.168.88.84\3Level\%D0%91%D1%8E%D0%B4%D0%B6%D0%B5%D1%82%D0%BD%D1%8B%D0%B9 %D0%BE%D1%82%D0%B4%D0%B5%D0%BB\%D0%9F%D0%B0%D0%BD%D0%BE%D0%B2%D0%B0\2020 %D0%B3%D0%BE%D0%B4\%D0%B3%D0%BE%D0%B4%D0%BE%D0%B2%D0%BE%D0%B9 %D0%BE%D1%82%D1%87%D0%B5%D1%82 2019 %D0%B3%D0%BE%D0%B4\%D0%BF%D1%80%D0%B5%D0%B7%D0%B5%D0%BD%D1%82%D0%B0%D1%86%D0%B8%D1%8F 2019 %D0%B3%D0%BE%D0%B4\s800.webp"/>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ru-RU">
              <a:solidFill>
                <a:prstClr val="black"/>
              </a:solidFill>
            </a:endParaRPr>
          </a:p>
        </p:txBody>
      </p:sp>
      <p:sp>
        <p:nvSpPr>
          <p:cNvPr id="5" name="AutoShape 6" descr="\\192.168.88.84\3Level\%D0%91%D1%8E%D0%B4%D0%B6%D0%B5%D1%82%D0%BD%D1%8B%D0%B9 %D0%BE%D1%82%D0%B4%D0%B5%D0%BB\%D0%9F%D0%B0%D0%BD%D0%BE%D0%B2%D0%B0\2020 %D0%B3%D0%BE%D0%B4\%D0%B3%D0%BE%D0%B4%D0%BE%D0%B2%D0%BE%D0%B9 %D0%BE%D1%82%D1%87%D0%B5%D1%82 2019 %D0%B3%D0%BE%D0%B4\%D0%BF%D1%80%D0%B5%D0%B7%D0%B5%D0%BD%D1%82%D0%B0%D1%86%D0%B8%D1%8F 2019 %D0%B3%D0%BE%D0%B4\s800.webp"/>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9" tIns="45715" rIns="91429" bIns="45715" numCol="1" anchor="t" anchorCtr="0" compatLnSpc="1">
            <a:prstTxWarp prst="textNoShape">
              <a:avLst/>
            </a:prstTxWarp>
          </a:bodyPr>
          <a:lstStyle/>
          <a:p>
            <a:endParaRPr lang="ru-RU">
              <a:solidFill>
                <a:prstClr val="black"/>
              </a:solidFill>
            </a:endParaRPr>
          </a:p>
        </p:txBody>
      </p:sp>
      <p:sp>
        <p:nvSpPr>
          <p:cNvPr id="32" name="TextBox 31"/>
          <p:cNvSpPr txBox="1"/>
          <p:nvPr/>
        </p:nvSpPr>
        <p:spPr>
          <a:xfrm>
            <a:off x="155575" y="1285608"/>
            <a:ext cx="2816750"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Всего расходов: </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graphicFrame>
        <p:nvGraphicFramePr>
          <p:cNvPr id="15" name="Диаграмма 14"/>
          <p:cNvGraphicFramePr/>
          <p:nvPr>
            <p:extLst>
              <p:ext uri="{D42A27DB-BD31-4B8C-83A1-F6EECF244321}">
                <p14:modId xmlns:p14="http://schemas.microsoft.com/office/powerpoint/2010/main" val="3251700235"/>
              </p:ext>
            </p:extLst>
          </p:nvPr>
        </p:nvGraphicFramePr>
        <p:xfrm>
          <a:off x="2699792" y="1302999"/>
          <a:ext cx="4320480" cy="4221490"/>
        </p:xfrm>
        <a:graphic>
          <a:graphicData uri="http://schemas.openxmlformats.org/drawingml/2006/chart">
            <c:chart xmlns:c="http://schemas.openxmlformats.org/drawingml/2006/chart" xmlns:r="http://schemas.openxmlformats.org/officeDocument/2006/relationships" r:id="rId2"/>
          </a:graphicData>
        </a:graphic>
      </p:graphicFrame>
      <p:sp>
        <p:nvSpPr>
          <p:cNvPr id="21" name="Заголовок 1"/>
          <p:cNvSpPr txBox="1">
            <a:spLocks/>
          </p:cNvSpPr>
          <p:nvPr/>
        </p:nvSpPr>
        <p:spPr>
          <a:xfrm>
            <a:off x="2699792" y="722171"/>
            <a:ext cx="3744416" cy="648072"/>
          </a:xfrm>
          <a:prstGeom prst="rect">
            <a:avLst/>
          </a:prstGeom>
          <a:noFill/>
          <a:ln>
            <a:noFill/>
          </a:ln>
        </p:spPr>
        <p:txBody>
          <a:bodyPr>
            <a:normAutofit lnSpcReduction="10000"/>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400" b="1" dirty="0">
                <a:latin typeface="Times New Roman" pitchFamily="18" charset="0"/>
                <a:cs typeface="Times New Roman" pitchFamily="18" charset="0"/>
              </a:rPr>
              <a:t>Средняя заработная плата работников учреждений культуры по Указам Президента РФ, рублей</a:t>
            </a:r>
          </a:p>
        </p:txBody>
      </p:sp>
      <p:pic>
        <p:nvPicPr>
          <p:cNvPr id="24" name="Рисунок 23" descr="https://dshi-shebekino.bel.muzkult.ru/media/2020/09/19/1242845663/DSC_1421-m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19" y="5013176"/>
            <a:ext cx="2930821" cy="1702434"/>
          </a:xfrm>
          <a:prstGeom prst="rect">
            <a:avLst/>
          </a:prstGeom>
          <a:noFill/>
          <a:ln>
            <a:noFill/>
          </a:ln>
        </p:spPr>
      </p:pic>
      <p:pic>
        <p:nvPicPr>
          <p:cNvPr id="25" name="Рисунок 24" descr="https://shebkult31.ru/media/cache/10/25/10254f9445c9dc107394743f5d7b408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013177"/>
            <a:ext cx="2788233" cy="1706870"/>
          </a:xfrm>
          <a:prstGeom prst="rect">
            <a:avLst/>
          </a:prstGeom>
          <a:noFill/>
          <a:ln>
            <a:noFill/>
          </a:ln>
        </p:spPr>
      </p:pic>
      <p:sp>
        <p:nvSpPr>
          <p:cNvPr id="16" name="Прямоугольник 15"/>
          <p:cNvSpPr/>
          <p:nvPr/>
        </p:nvSpPr>
        <p:spPr>
          <a:xfrm>
            <a:off x="659184" y="1625162"/>
            <a:ext cx="1850268" cy="30676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253 524 тыс. руб.</a:t>
            </a:r>
          </a:p>
        </p:txBody>
      </p:sp>
      <p:sp>
        <p:nvSpPr>
          <p:cNvPr id="17" name="Прямоугольник 16"/>
          <p:cNvSpPr/>
          <p:nvPr/>
        </p:nvSpPr>
        <p:spPr>
          <a:xfrm>
            <a:off x="641884" y="2284253"/>
            <a:ext cx="1879377" cy="2492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11 000 тыс. руб.</a:t>
            </a:r>
          </a:p>
        </p:txBody>
      </p:sp>
      <p:sp>
        <p:nvSpPr>
          <p:cNvPr id="18" name="Прямоугольник 17"/>
          <p:cNvSpPr/>
          <p:nvPr/>
        </p:nvSpPr>
        <p:spPr>
          <a:xfrm>
            <a:off x="575975" y="4667199"/>
            <a:ext cx="1879377" cy="2711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303 тыс. руб.</a:t>
            </a:r>
          </a:p>
        </p:txBody>
      </p:sp>
      <p:sp>
        <p:nvSpPr>
          <p:cNvPr id="20" name="Прямоугольник 19"/>
          <p:cNvSpPr/>
          <p:nvPr/>
        </p:nvSpPr>
        <p:spPr>
          <a:xfrm>
            <a:off x="6601505" y="2772723"/>
            <a:ext cx="1960632" cy="279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2 205 тыс. руб.</a:t>
            </a:r>
          </a:p>
        </p:txBody>
      </p:sp>
      <p:sp>
        <p:nvSpPr>
          <p:cNvPr id="26" name="Прямоугольник 25"/>
          <p:cNvSpPr/>
          <p:nvPr/>
        </p:nvSpPr>
        <p:spPr>
          <a:xfrm>
            <a:off x="671896" y="3271619"/>
            <a:ext cx="1853952" cy="2918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9 620 тыс. руб.</a:t>
            </a:r>
          </a:p>
        </p:txBody>
      </p:sp>
      <p:pic>
        <p:nvPicPr>
          <p:cNvPr id="27" name="Рисунок 7"/>
          <p:cNvPicPr>
            <a:picLocks noChangeAspect="1" noChangeArrowheads="1"/>
          </p:cNvPicPr>
          <p:nvPr/>
        </p:nvPicPr>
        <p:blipFill>
          <a:blip r:embed="rId5"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28</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60451" y="3739761"/>
            <a:ext cx="2811874" cy="600154"/>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Расходы на проведение мероприятий:</a:t>
            </a:r>
          </a:p>
          <a:p>
            <a:pPr algn="ctr">
              <a:defRPr/>
            </a:pPr>
            <a:endParaRPr lang="ru-RU" sz="7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35" name="Прямоугольник 34"/>
          <p:cNvSpPr/>
          <p:nvPr/>
        </p:nvSpPr>
        <p:spPr>
          <a:xfrm>
            <a:off x="659184" y="4024958"/>
            <a:ext cx="1879377" cy="2711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1 793 тыс. руб.</a:t>
            </a:r>
          </a:p>
        </p:txBody>
      </p:sp>
      <p:sp>
        <p:nvSpPr>
          <p:cNvPr id="31" name="TextBox 30"/>
          <p:cNvSpPr txBox="1"/>
          <p:nvPr/>
        </p:nvSpPr>
        <p:spPr>
          <a:xfrm>
            <a:off x="6126231" y="3423842"/>
            <a:ext cx="2848121" cy="149270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Капитальный ремонт и реставрация объектов культурного наследия: </a:t>
            </a:r>
          </a:p>
          <a:p>
            <a:pPr algn="ctr">
              <a:defRPr/>
            </a:pPr>
            <a:r>
              <a:rPr lang="ru-RU" sz="1200" kern="0" dirty="0">
                <a:solidFill>
                  <a:prstClr val="black"/>
                </a:solidFill>
                <a:latin typeface="Times New Roman" pitchFamily="18" charset="0"/>
                <a:cs typeface="Times New Roman" pitchFamily="18" charset="0"/>
              </a:rPr>
              <a:t>- с. Александровка;</a:t>
            </a:r>
          </a:p>
          <a:p>
            <a:pPr algn="ctr">
              <a:defRPr/>
            </a:pPr>
            <a:r>
              <a:rPr lang="ru-RU" sz="1200" kern="0" dirty="0">
                <a:solidFill>
                  <a:prstClr val="black"/>
                </a:solidFill>
                <a:latin typeface="Times New Roman" pitchFamily="18" charset="0"/>
                <a:cs typeface="Times New Roman" pitchFamily="18" charset="0"/>
              </a:rPr>
              <a:t>- с. Белянка;</a:t>
            </a:r>
          </a:p>
          <a:p>
            <a:pPr algn="ctr">
              <a:defRPr/>
            </a:pPr>
            <a:r>
              <a:rPr lang="ru-RU" sz="1200" kern="0" dirty="0">
                <a:solidFill>
                  <a:prstClr val="black"/>
                </a:solidFill>
                <a:latin typeface="Times New Roman" pitchFamily="18" charset="0"/>
                <a:cs typeface="Times New Roman" pitchFamily="18" charset="0"/>
              </a:rPr>
              <a:t>- с. Большетроицкое;</a:t>
            </a:r>
          </a:p>
          <a:p>
            <a:pPr algn="ctr">
              <a:defRPr/>
            </a:pPr>
            <a:r>
              <a:rPr lang="ru-RU" sz="1200" kern="0" dirty="0">
                <a:solidFill>
                  <a:prstClr val="black"/>
                </a:solidFill>
                <a:latin typeface="Times New Roman" pitchFamily="18" charset="0"/>
                <a:cs typeface="Times New Roman" pitchFamily="18" charset="0"/>
              </a:rPr>
              <a:t>- с. Нижнее Березово</a:t>
            </a:r>
          </a:p>
          <a:p>
            <a:pPr algn="ctr">
              <a:defRPr/>
            </a:pPr>
            <a:endParaRPr lang="ru-RU" sz="700" kern="0" dirty="0">
              <a:solidFill>
                <a:prstClr val="black"/>
              </a:solidFill>
              <a:latin typeface="Times New Roman" pitchFamily="18" charset="0"/>
              <a:cs typeface="Times New Roman" pitchFamily="18" charset="0"/>
            </a:endParaRPr>
          </a:p>
          <a:p>
            <a:pPr algn="ctr">
              <a:defRPr/>
            </a:pPr>
            <a:r>
              <a:rPr lang="ru-RU" sz="1200" kern="0" dirty="0">
                <a:solidFill>
                  <a:prstClr val="black"/>
                </a:solidFill>
                <a:latin typeface="Times New Roman" pitchFamily="18" charset="0"/>
                <a:cs typeface="Times New Roman" pitchFamily="18" charset="0"/>
              </a:rPr>
              <a:t>                          </a:t>
            </a:r>
            <a:endParaRPr lang="ru-RU" sz="1200" b="1" kern="0" dirty="0">
              <a:solidFill>
                <a:prstClr val="black"/>
              </a:solidFill>
              <a:latin typeface="Times New Roman" pitchFamily="18" charset="0"/>
              <a:cs typeface="Times New Roman" pitchFamily="18" charset="0"/>
            </a:endParaRPr>
          </a:p>
        </p:txBody>
      </p:sp>
      <p:sp>
        <p:nvSpPr>
          <p:cNvPr id="37" name="Прямоугольник 36"/>
          <p:cNvSpPr/>
          <p:nvPr/>
        </p:nvSpPr>
        <p:spPr>
          <a:xfrm>
            <a:off x="6660232" y="4641645"/>
            <a:ext cx="1960632" cy="279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a:solidFill>
                  <a:prstClr val="black"/>
                </a:solidFill>
                <a:latin typeface="Times New Roman" pitchFamily="18" charset="0"/>
                <a:cs typeface="Times New Roman" pitchFamily="18" charset="0"/>
              </a:rPr>
              <a:t>3 034 тыс. руб.</a:t>
            </a:r>
          </a:p>
        </p:txBody>
      </p:sp>
    </p:spTree>
    <p:extLst>
      <p:ext uri="{BB962C8B-B14F-4D97-AF65-F5344CB8AC3E}">
        <p14:creationId xmlns:p14="http://schemas.microsoft.com/office/powerpoint/2010/main" val="188033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576064"/>
          </a:xfrm>
          <a:noFill/>
          <a:ln>
            <a:noFill/>
          </a:ln>
        </p:spPr>
        <p:txBody>
          <a:bodyPr>
            <a:noAutofit/>
          </a:bodyPr>
          <a:lstStyle/>
          <a:p>
            <a:pPr algn="ctr" fontAlgn="ctr"/>
            <a:r>
              <a:rPr lang="ru-RU" sz="2500" b="1" dirty="0">
                <a:latin typeface="Times New Roman" panose="02020603050405020304" pitchFamily="18" charset="0"/>
                <a:cs typeface="Times New Roman" panose="02020603050405020304" pitchFamily="18" charset="0"/>
              </a:rPr>
              <a:t>Организация библиотечного</a:t>
            </a:r>
            <a:br>
              <a:rPr lang="ru-RU" sz="2500" b="1" dirty="0">
                <a:latin typeface="Times New Roman" panose="02020603050405020304" pitchFamily="18" charset="0"/>
                <a:cs typeface="Times New Roman" panose="02020603050405020304" pitchFamily="18" charset="0"/>
              </a:rPr>
            </a:br>
            <a:r>
              <a:rPr lang="ru-RU" sz="2500" b="1" dirty="0">
                <a:latin typeface="Times New Roman" panose="02020603050405020304" pitchFamily="18" charset="0"/>
                <a:cs typeface="Times New Roman" panose="02020603050405020304" pitchFamily="18" charset="0"/>
              </a:rPr>
              <a:t> обслуживания населения</a:t>
            </a:r>
            <a:endParaRPr lang="ru-RU" sz="2500" b="1"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42319" y="1729528"/>
            <a:ext cx="2713758" cy="30776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kern="0" dirty="0">
                <a:solidFill>
                  <a:prstClr val="black"/>
                </a:solidFill>
                <a:latin typeface="Times New Roman" pitchFamily="18" charset="0"/>
                <a:cs typeface="Times New Roman" pitchFamily="18" charset="0"/>
              </a:rPr>
              <a:t>Количество библиотек – </a:t>
            </a:r>
            <a:r>
              <a:rPr lang="ru-RU" sz="1400" b="1" kern="0" dirty="0">
                <a:solidFill>
                  <a:prstClr val="black"/>
                </a:solidFill>
                <a:latin typeface="Times New Roman" pitchFamily="18" charset="0"/>
                <a:cs typeface="Times New Roman" pitchFamily="18" charset="0"/>
              </a:rPr>
              <a:t>43</a:t>
            </a:r>
          </a:p>
        </p:txBody>
      </p:sp>
      <p:sp>
        <p:nvSpPr>
          <p:cNvPr id="7" name="TextBox 6"/>
          <p:cNvSpPr txBox="1"/>
          <p:nvPr/>
        </p:nvSpPr>
        <p:spPr>
          <a:xfrm>
            <a:off x="406243" y="2138525"/>
            <a:ext cx="2376264" cy="1026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штатных единиц:</a:t>
            </a:r>
          </a:p>
          <a:p>
            <a:pPr algn="ctr">
              <a:defRPr/>
            </a:pPr>
            <a:r>
              <a:rPr lang="ru-RU" sz="1200" kern="0" dirty="0">
                <a:solidFill>
                  <a:prstClr val="black"/>
                </a:solidFill>
                <a:latin typeface="Times New Roman" pitchFamily="18" charset="0"/>
                <a:cs typeface="Times New Roman" pitchFamily="18" charset="0"/>
              </a:rPr>
              <a:t>2019 год </a:t>
            </a:r>
            <a:r>
              <a:rPr lang="ru-RU" sz="1200" b="1" kern="0" dirty="0">
                <a:solidFill>
                  <a:prstClr val="black"/>
                </a:solidFill>
                <a:latin typeface="Times New Roman" pitchFamily="18" charset="0"/>
                <a:cs typeface="Times New Roman" pitchFamily="18" charset="0"/>
              </a:rPr>
              <a:t>– 100</a:t>
            </a:r>
            <a:r>
              <a:rPr lang="ru-RU" sz="1200" kern="0" dirty="0">
                <a:solidFill>
                  <a:prstClr val="black"/>
                </a:solidFill>
                <a:latin typeface="Times New Roman" pitchFamily="18" charset="0"/>
                <a:cs typeface="Times New Roman" pitchFamily="18" charset="0"/>
              </a:rPr>
              <a:t>,                                         из них указных категорий – </a:t>
            </a:r>
            <a:r>
              <a:rPr lang="ru-RU" sz="1200" b="1" kern="0" dirty="0">
                <a:solidFill>
                  <a:prstClr val="black"/>
                </a:solidFill>
                <a:latin typeface="Times New Roman" pitchFamily="18" charset="0"/>
                <a:cs typeface="Times New Roman" pitchFamily="18" charset="0"/>
              </a:rPr>
              <a:t>99</a:t>
            </a:r>
            <a:r>
              <a:rPr lang="ru-RU" sz="1200" kern="0" dirty="0">
                <a:solidFill>
                  <a:prstClr val="black"/>
                </a:solidFill>
                <a:latin typeface="Times New Roman" pitchFamily="18" charset="0"/>
                <a:cs typeface="Times New Roman" pitchFamily="18" charset="0"/>
              </a:rPr>
              <a:t>;                                                  2020 год – </a:t>
            </a:r>
            <a:r>
              <a:rPr lang="ru-RU" sz="1200" b="1" kern="0" dirty="0">
                <a:solidFill>
                  <a:prstClr val="black"/>
                </a:solidFill>
                <a:latin typeface="Times New Roman" pitchFamily="18" charset="0"/>
                <a:cs typeface="Times New Roman" pitchFamily="18" charset="0"/>
              </a:rPr>
              <a:t>96</a:t>
            </a:r>
            <a:r>
              <a:rPr lang="ru-RU" sz="1200" kern="0" dirty="0">
                <a:solidFill>
                  <a:prstClr val="black"/>
                </a:solidFill>
                <a:latin typeface="Times New Roman" pitchFamily="18" charset="0"/>
                <a:cs typeface="Times New Roman" pitchFamily="18" charset="0"/>
              </a:rPr>
              <a:t>,                                         из них указных категорий – </a:t>
            </a:r>
            <a:r>
              <a:rPr lang="ru-RU" sz="1200" b="1" kern="0" dirty="0">
                <a:solidFill>
                  <a:prstClr val="black"/>
                </a:solidFill>
                <a:latin typeface="Times New Roman" pitchFamily="18" charset="0"/>
                <a:cs typeface="Times New Roman" pitchFamily="18" charset="0"/>
              </a:rPr>
              <a:t>96</a:t>
            </a:r>
            <a:r>
              <a:rPr lang="ru-RU" sz="1200" kern="0" dirty="0">
                <a:solidFill>
                  <a:prstClr val="black"/>
                </a:solidFill>
                <a:latin typeface="Times New Roman" pitchFamily="18" charset="0"/>
                <a:cs typeface="Times New Roman" pitchFamily="18" charset="0"/>
              </a:rPr>
              <a:t> </a:t>
            </a:r>
          </a:p>
        </p:txBody>
      </p:sp>
      <p:sp>
        <p:nvSpPr>
          <p:cNvPr id="9" name="TextBox 8"/>
          <p:cNvSpPr txBox="1"/>
          <p:nvPr/>
        </p:nvSpPr>
        <p:spPr>
          <a:xfrm>
            <a:off x="2929089" y="2149527"/>
            <a:ext cx="2563897"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новых поступлений изданий в муниципальные библиотеки:                                           2019 год – </a:t>
            </a:r>
            <a:r>
              <a:rPr lang="ru-RU" sz="1200" b="1" kern="0" dirty="0">
                <a:solidFill>
                  <a:prstClr val="black"/>
                </a:solidFill>
                <a:latin typeface="Times New Roman" pitchFamily="18" charset="0"/>
                <a:cs typeface="Times New Roman" pitchFamily="18" charset="0"/>
              </a:rPr>
              <a:t>8,6</a:t>
            </a:r>
            <a:r>
              <a:rPr lang="ru-RU" sz="1200" kern="0" dirty="0">
                <a:solidFill>
                  <a:prstClr val="black"/>
                </a:solidFill>
                <a:latin typeface="Times New Roman" pitchFamily="18" charset="0"/>
                <a:cs typeface="Times New Roman" pitchFamily="18" charset="0"/>
              </a:rPr>
              <a:t> тысяч экземпляров, 2020 год – </a:t>
            </a:r>
            <a:r>
              <a:rPr lang="ru-RU" sz="1200" b="1" kern="0" dirty="0">
                <a:solidFill>
                  <a:prstClr val="black"/>
                </a:solidFill>
                <a:latin typeface="Times New Roman" pitchFamily="18" charset="0"/>
                <a:cs typeface="Times New Roman" pitchFamily="18" charset="0"/>
              </a:rPr>
              <a:t>7,9</a:t>
            </a:r>
            <a:r>
              <a:rPr lang="ru-RU" sz="1200" kern="0" dirty="0">
                <a:solidFill>
                  <a:prstClr val="black"/>
                </a:solidFill>
                <a:latin typeface="Times New Roman" pitchFamily="18" charset="0"/>
                <a:cs typeface="Times New Roman" pitchFamily="18" charset="0"/>
              </a:rPr>
              <a:t> тысяч экземпляров                  </a:t>
            </a:r>
          </a:p>
        </p:txBody>
      </p:sp>
      <p:pic>
        <p:nvPicPr>
          <p:cNvPr id="10" name="Рисунок 9" descr="C:\Users\305_5\Desktop\Презентация\biblioteka4.jpg__650x486_q90_subsampling-2_upscale.jpg"/>
          <p:cNvPicPr/>
          <p:nvPr/>
        </p:nvPicPr>
        <p:blipFill>
          <a:blip r:embed="rId2">
            <a:extLst>
              <a:ext uri="{28A0092B-C50C-407E-A947-70E740481C1C}">
                <a14:useLocalDpi xmlns:a14="http://schemas.microsoft.com/office/drawing/2010/main" val="0"/>
              </a:ext>
            </a:extLst>
          </a:blip>
          <a:srcRect/>
          <a:stretch>
            <a:fillRect/>
          </a:stretch>
        </p:blipFill>
        <p:spPr bwMode="auto">
          <a:xfrm>
            <a:off x="5588420" y="1236542"/>
            <a:ext cx="3415642" cy="1928638"/>
          </a:xfrm>
          <a:prstGeom prst="rect">
            <a:avLst/>
          </a:prstGeom>
          <a:noFill/>
          <a:ln>
            <a:noFill/>
          </a:ln>
        </p:spPr>
      </p:pic>
      <p:sp>
        <p:nvSpPr>
          <p:cNvPr id="13" name="Заголовок 1"/>
          <p:cNvSpPr txBox="1">
            <a:spLocks/>
          </p:cNvSpPr>
          <p:nvPr/>
        </p:nvSpPr>
        <p:spPr>
          <a:xfrm>
            <a:off x="485589" y="3284983"/>
            <a:ext cx="8640960" cy="890813"/>
          </a:xfrm>
          <a:prstGeom prst="rect">
            <a:avLst/>
          </a:prstGeom>
          <a:noFill/>
          <a:ln>
            <a:noFill/>
          </a:ln>
        </p:spPr>
        <p:txBody>
          <a:bodyPr vert="horz" lIns="91429" tIns="45715" rIns="91429" bIns="45715" rtlCol="0" anchor="ctr">
            <a:noAutofit/>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r>
              <a:rPr lang="ru-RU" sz="2500" b="1" dirty="0">
                <a:latin typeface="Times New Roman" panose="02020603050405020304" pitchFamily="18" charset="0"/>
                <a:cs typeface="Times New Roman" panose="02020603050405020304" pitchFamily="18" charset="0"/>
              </a:rPr>
              <a:t>Оказание услуг в сфере культурно-досуговой деятельности</a:t>
            </a:r>
            <a:endParaRPr lang="ru-RU" sz="2500" b="1"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925749" y="5085184"/>
            <a:ext cx="2880320" cy="307766"/>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400" kern="0" dirty="0">
                <a:solidFill>
                  <a:prstClr val="black"/>
                </a:solidFill>
                <a:latin typeface="Times New Roman" pitchFamily="18" charset="0"/>
                <a:cs typeface="Times New Roman" pitchFamily="18" charset="0"/>
              </a:rPr>
              <a:t>Количество учреждений всего - </a:t>
            </a:r>
            <a:r>
              <a:rPr lang="ru-RU" sz="1400" b="1" kern="0" dirty="0">
                <a:solidFill>
                  <a:prstClr val="black"/>
                </a:solidFill>
                <a:latin typeface="Times New Roman" pitchFamily="18" charset="0"/>
                <a:cs typeface="Times New Roman" pitchFamily="18" charset="0"/>
              </a:rPr>
              <a:t>38</a:t>
            </a:r>
          </a:p>
        </p:txBody>
      </p:sp>
      <p:pic>
        <p:nvPicPr>
          <p:cNvPr id="16" name="Рисунок 15" descr="C:\Users\305_5\Desktop\Презентация\FqiAc4ubnj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545124"/>
            <a:ext cx="3415642" cy="2013628"/>
          </a:xfrm>
          <a:prstGeom prst="rect">
            <a:avLst/>
          </a:prstGeom>
          <a:noFill/>
          <a:ln>
            <a:noFill/>
          </a:ln>
        </p:spPr>
      </p:pic>
      <p:sp>
        <p:nvSpPr>
          <p:cNvPr id="17" name="TextBox 16"/>
          <p:cNvSpPr txBox="1"/>
          <p:nvPr/>
        </p:nvSpPr>
        <p:spPr>
          <a:xfrm>
            <a:off x="426868" y="5543097"/>
            <a:ext cx="2303394"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штатных единиц:</a:t>
            </a:r>
          </a:p>
          <a:p>
            <a:pPr algn="ctr">
              <a:defRPr/>
            </a:pPr>
            <a:r>
              <a:rPr lang="ru-RU" sz="1200" kern="0" dirty="0">
                <a:solidFill>
                  <a:prstClr val="black"/>
                </a:solidFill>
                <a:latin typeface="Times New Roman" pitchFamily="18" charset="0"/>
                <a:cs typeface="Times New Roman" pitchFamily="18" charset="0"/>
              </a:rPr>
              <a:t>2019 год – </a:t>
            </a:r>
            <a:r>
              <a:rPr lang="ru-RU" sz="1200" b="1" kern="0" dirty="0">
                <a:solidFill>
                  <a:prstClr val="black"/>
                </a:solidFill>
                <a:latin typeface="Times New Roman" pitchFamily="18" charset="0"/>
                <a:cs typeface="Times New Roman" pitchFamily="18" charset="0"/>
              </a:rPr>
              <a:t>230</a:t>
            </a:r>
            <a:r>
              <a:rPr lang="ru-RU" sz="1200" kern="0" dirty="0">
                <a:solidFill>
                  <a:prstClr val="black"/>
                </a:solidFill>
                <a:latin typeface="Times New Roman" pitchFamily="18" charset="0"/>
                <a:cs typeface="Times New Roman" pitchFamily="18" charset="0"/>
              </a:rPr>
              <a:t>,                                                                                 из них указных категорий – </a:t>
            </a:r>
            <a:r>
              <a:rPr lang="ru-RU" sz="1200" b="1" kern="0" dirty="0">
                <a:solidFill>
                  <a:prstClr val="black"/>
                </a:solidFill>
                <a:latin typeface="Times New Roman" pitchFamily="18" charset="0"/>
                <a:cs typeface="Times New Roman" pitchFamily="18" charset="0"/>
              </a:rPr>
              <a:t>205</a:t>
            </a:r>
            <a:r>
              <a:rPr lang="ru-RU" sz="1200" kern="0" dirty="0">
                <a:solidFill>
                  <a:prstClr val="black"/>
                </a:solidFill>
                <a:latin typeface="Times New Roman" pitchFamily="18" charset="0"/>
                <a:cs typeface="Times New Roman" pitchFamily="18" charset="0"/>
              </a:rPr>
              <a:t>;                                                   2020 год – </a:t>
            </a:r>
            <a:r>
              <a:rPr lang="ru-RU" sz="1200" b="1" kern="0" dirty="0">
                <a:solidFill>
                  <a:prstClr val="black"/>
                </a:solidFill>
                <a:latin typeface="Times New Roman" pitchFamily="18" charset="0"/>
                <a:cs typeface="Times New Roman" pitchFamily="18" charset="0"/>
              </a:rPr>
              <a:t>244</a:t>
            </a:r>
            <a:r>
              <a:rPr lang="ru-RU" sz="1200" kern="0" dirty="0">
                <a:solidFill>
                  <a:prstClr val="black"/>
                </a:solidFill>
                <a:latin typeface="Times New Roman" pitchFamily="18" charset="0"/>
                <a:cs typeface="Times New Roman" pitchFamily="18" charset="0"/>
              </a:rPr>
              <a:t>,                                                                                      из них указных категорий – </a:t>
            </a:r>
            <a:r>
              <a:rPr lang="ru-RU" sz="1200" b="1" kern="0" dirty="0">
                <a:solidFill>
                  <a:prstClr val="black"/>
                </a:solidFill>
                <a:latin typeface="Times New Roman" pitchFamily="18" charset="0"/>
                <a:cs typeface="Times New Roman" pitchFamily="18" charset="0"/>
              </a:rPr>
              <a:t>218</a:t>
            </a:r>
            <a:r>
              <a:rPr lang="ru-RU" sz="1200" kern="0" dirty="0">
                <a:solidFill>
                  <a:prstClr val="black"/>
                </a:solidFill>
                <a:latin typeface="Times New Roman" pitchFamily="18" charset="0"/>
                <a:cs typeface="Times New Roman" pitchFamily="18" charset="0"/>
              </a:rPr>
              <a:t>. </a:t>
            </a:r>
          </a:p>
        </p:txBody>
      </p:sp>
      <p:pic>
        <p:nvPicPr>
          <p:cNvPr id="18" name="Рисунок 17" descr="C:\Users\305_5\Desktop\Презентация\ю-и-d-спрашивают-бе-изну-группа-музыки-на-бе-ой-пре-посы-ке-540557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531" y="4312829"/>
            <a:ext cx="1512168" cy="1080121"/>
          </a:xfrm>
          <a:prstGeom prst="rect">
            <a:avLst/>
          </a:prstGeom>
          <a:noFill/>
          <a:ln>
            <a:noFill/>
          </a:ln>
        </p:spPr>
      </p:pic>
      <p:pic>
        <p:nvPicPr>
          <p:cNvPr id="19" name="Рисунок 18" descr="https://cdn.pixabay.com/photo/2015/11/03/09/06/browse-1020064_128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31" y="1078040"/>
            <a:ext cx="1164034" cy="956168"/>
          </a:xfrm>
          <a:prstGeom prst="rect">
            <a:avLst/>
          </a:prstGeom>
          <a:noFill/>
          <a:ln>
            <a:noFill/>
          </a:ln>
        </p:spPr>
      </p:pic>
      <p:sp>
        <p:nvSpPr>
          <p:cNvPr id="20" name="TextBox 19"/>
          <p:cNvSpPr txBox="1"/>
          <p:nvPr/>
        </p:nvSpPr>
        <p:spPr>
          <a:xfrm>
            <a:off x="2855520" y="5543096"/>
            <a:ext cx="2563897"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Количество культурно-массовых мероприятий: </a:t>
            </a:r>
          </a:p>
          <a:p>
            <a:pPr algn="ctr">
              <a:defRPr/>
            </a:pPr>
            <a:r>
              <a:rPr lang="ru-RU" sz="1200" kern="0" dirty="0">
                <a:solidFill>
                  <a:prstClr val="black"/>
                </a:solidFill>
                <a:latin typeface="Times New Roman" pitchFamily="18" charset="0"/>
                <a:cs typeface="Times New Roman" pitchFamily="18" charset="0"/>
              </a:rPr>
              <a:t>  2019 год – </a:t>
            </a:r>
            <a:r>
              <a:rPr lang="ru-RU" sz="1200" b="1" kern="0" dirty="0">
                <a:solidFill>
                  <a:prstClr val="black"/>
                </a:solidFill>
                <a:latin typeface="Times New Roman" pitchFamily="18" charset="0"/>
                <a:cs typeface="Times New Roman" pitchFamily="18" charset="0"/>
              </a:rPr>
              <a:t>11 389</a:t>
            </a:r>
            <a:r>
              <a:rPr lang="ru-RU" sz="1200" kern="0" dirty="0">
                <a:solidFill>
                  <a:prstClr val="black"/>
                </a:solidFill>
                <a:latin typeface="Times New Roman" pitchFamily="18" charset="0"/>
                <a:cs typeface="Times New Roman" pitchFamily="18" charset="0"/>
              </a:rPr>
              <a:t> единиц,                          2020 год – </a:t>
            </a:r>
            <a:r>
              <a:rPr lang="ru-RU" sz="1200" b="1" kern="0" dirty="0">
                <a:solidFill>
                  <a:prstClr val="black"/>
                </a:solidFill>
                <a:latin typeface="Times New Roman" pitchFamily="18" charset="0"/>
                <a:cs typeface="Times New Roman" pitchFamily="18" charset="0"/>
              </a:rPr>
              <a:t>14 299</a:t>
            </a:r>
            <a:r>
              <a:rPr lang="ru-RU" sz="1200" kern="0" dirty="0">
                <a:solidFill>
                  <a:prstClr val="black"/>
                </a:solidFill>
                <a:latin typeface="Times New Roman" pitchFamily="18" charset="0"/>
                <a:cs typeface="Times New Roman" pitchFamily="18" charset="0"/>
              </a:rPr>
              <a:t> единиц     </a:t>
            </a:r>
          </a:p>
          <a:p>
            <a:pPr algn="ctr">
              <a:defRPr/>
            </a:pPr>
            <a:r>
              <a:rPr lang="ru-RU" sz="1200" kern="0" dirty="0">
                <a:solidFill>
                  <a:prstClr val="black"/>
                </a:solidFill>
                <a:latin typeface="Times New Roman" pitchFamily="18" charset="0"/>
                <a:cs typeface="Times New Roman" pitchFamily="18" charset="0"/>
              </a:rPr>
              <a:t>             </a:t>
            </a:r>
          </a:p>
        </p:txBody>
      </p:sp>
      <p:pic>
        <p:nvPicPr>
          <p:cNvPr id="21" name="Рисунок 7"/>
          <p:cNvPicPr>
            <a:picLocks noChangeAspect="1" noChangeArrowheads="1"/>
          </p:cNvPicPr>
          <p:nvPr/>
        </p:nvPicPr>
        <p:blipFill>
          <a:blip r:embed="rId6"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7">
            <a:extLst>
              <a:ext uri="{FF2B5EF4-FFF2-40B4-BE49-F238E27FC236}">
                <a16:creationId xmlns:a16="http://schemas.microsoft.com/office/drawing/2014/main" xmlns="" id="{9A4CB3E7-2CE4-4166-A9FC-790B0A49BDAB}"/>
              </a:ext>
            </a:extLst>
          </p:cNvPr>
          <p:cNvSpPr txBox="1"/>
          <p:nvPr/>
        </p:nvSpPr>
        <p:spPr>
          <a:xfrm>
            <a:off x="8100392" y="32557"/>
            <a:ext cx="895362" cy="307766"/>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29</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57947" y="1002763"/>
            <a:ext cx="2816750"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Всего расходов </a:t>
            </a:r>
          </a:p>
          <a:p>
            <a:pPr algn="ctr">
              <a:defRPr/>
            </a:pPr>
            <a:endParaRPr lang="ru-RU" sz="1200" kern="0" dirty="0">
              <a:solidFill>
                <a:prstClr val="black"/>
              </a:solidFill>
              <a:latin typeface="Times New Roman" pitchFamily="18" charset="0"/>
              <a:cs typeface="Times New Roman" pitchFamily="18" charset="0"/>
            </a:endParaRPr>
          </a:p>
          <a:p>
            <a:pPr algn="ctr">
              <a:defRPr/>
            </a:pPr>
            <a:endParaRPr lang="ru-RU" sz="1200" kern="0" dirty="0">
              <a:solidFill>
                <a:prstClr val="black"/>
              </a:solidFill>
              <a:latin typeface="Times New Roman" pitchFamily="18" charset="0"/>
              <a:cs typeface="Times New Roman" pitchFamily="18" charset="0"/>
            </a:endParaRPr>
          </a:p>
        </p:txBody>
      </p:sp>
      <p:sp>
        <p:nvSpPr>
          <p:cNvPr id="24" name="Прямоугольник 23"/>
          <p:cNvSpPr/>
          <p:nvPr/>
        </p:nvSpPr>
        <p:spPr>
          <a:xfrm>
            <a:off x="2241188" y="1351226"/>
            <a:ext cx="1850268" cy="2824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51 061 тыс. руб.</a:t>
            </a:r>
          </a:p>
        </p:txBody>
      </p:sp>
      <p:sp>
        <p:nvSpPr>
          <p:cNvPr id="25" name="TextBox 24"/>
          <p:cNvSpPr txBox="1"/>
          <p:nvPr/>
        </p:nvSpPr>
        <p:spPr>
          <a:xfrm>
            <a:off x="1957534" y="4312829"/>
            <a:ext cx="2816750" cy="600154"/>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Всего расходов </a:t>
            </a:r>
          </a:p>
          <a:p>
            <a:pPr algn="ctr">
              <a:defRPr/>
            </a:pPr>
            <a:endParaRPr lang="ru-RU" sz="700" kern="0" dirty="0">
              <a:solidFill>
                <a:prstClr val="black"/>
              </a:solidFill>
              <a:latin typeface="Times New Roman" pitchFamily="18" charset="0"/>
              <a:cs typeface="Times New Roman" pitchFamily="18" charset="0"/>
            </a:endParaRPr>
          </a:p>
          <a:p>
            <a:pPr algn="ctr">
              <a:defRPr/>
            </a:pPr>
            <a:endParaRPr lang="ru-RU" sz="1400" kern="0" dirty="0">
              <a:solidFill>
                <a:prstClr val="black"/>
              </a:solidFill>
              <a:latin typeface="Times New Roman" pitchFamily="18" charset="0"/>
              <a:cs typeface="Times New Roman" pitchFamily="18" charset="0"/>
            </a:endParaRPr>
          </a:p>
        </p:txBody>
      </p:sp>
      <p:sp>
        <p:nvSpPr>
          <p:cNvPr id="26" name="Прямоугольник 25"/>
          <p:cNvSpPr/>
          <p:nvPr/>
        </p:nvSpPr>
        <p:spPr>
          <a:xfrm>
            <a:off x="2440775" y="4612089"/>
            <a:ext cx="1850268" cy="2984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prstClr val="black"/>
                </a:solidFill>
                <a:latin typeface="Times New Roman" pitchFamily="18" charset="0"/>
                <a:cs typeface="Times New Roman" pitchFamily="18" charset="0"/>
              </a:rPr>
              <a:t>161 603 тыс. руб.</a:t>
            </a:r>
          </a:p>
        </p:txBody>
      </p:sp>
    </p:spTree>
    <p:extLst>
      <p:ext uri="{BB962C8B-B14F-4D97-AF65-F5344CB8AC3E}">
        <p14:creationId xmlns:p14="http://schemas.microsoft.com/office/powerpoint/2010/main" val="201534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14" y="243557"/>
            <a:ext cx="9144000" cy="432048"/>
          </a:xfrm>
          <a:noFill/>
          <a:ln>
            <a:noFill/>
          </a:ln>
          <a:effectLst/>
        </p:spPr>
        <p:txBody>
          <a:bodyPr>
            <a:noAutofit/>
          </a:bodyPr>
          <a:lstStyle/>
          <a:p>
            <a:pPr algn="ctr" fontAlgn="ctr"/>
            <a:r>
              <a:rPr lang="ru-RU" sz="2500" b="1" dirty="0">
                <a:latin typeface="Times New Roman" panose="02020603050405020304" pitchFamily="18" charset="0"/>
                <a:cs typeface="Times New Roman" panose="02020603050405020304" pitchFamily="18" charset="0"/>
              </a:rPr>
              <a:t>Социальная политика</a:t>
            </a:r>
          </a:p>
        </p:txBody>
      </p:sp>
      <p:sp>
        <p:nvSpPr>
          <p:cNvPr id="7" name="TextBox 6"/>
          <p:cNvSpPr txBox="1"/>
          <p:nvPr/>
        </p:nvSpPr>
        <p:spPr>
          <a:xfrm>
            <a:off x="395536" y="1108532"/>
            <a:ext cx="3528392" cy="62323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b="1" dirty="0">
                <a:solidFill>
                  <a:prstClr val="black"/>
                </a:solidFill>
                <a:latin typeface="Times New Roman" pitchFamily="18" charset="0"/>
                <a:ea typeface="Calibri"/>
                <a:cs typeface="Times New Roman" pitchFamily="18" charset="0"/>
              </a:rPr>
              <a:t>Всего расходов</a:t>
            </a:r>
            <a:endParaRPr lang="ru-RU" sz="1600" b="1" kern="0" dirty="0">
              <a:solidFill>
                <a:prstClr val="black"/>
              </a:solidFill>
              <a:latin typeface="Times New Roman" pitchFamily="18" charset="0"/>
              <a:cs typeface="Times New Roman" pitchFamily="18" charset="0"/>
            </a:endParaRPr>
          </a:p>
          <a:p>
            <a:pPr algn="ctr">
              <a:lnSpc>
                <a:spcPct val="115000"/>
              </a:lnSpc>
            </a:pPr>
            <a:endParaRPr lang="ru-RU" sz="1400" b="1" kern="0" dirty="0">
              <a:solidFill>
                <a:prstClr val="black"/>
              </a:solidFill>
              <a:latin typeface="Times New Roman" pitchFamily="18" charset="0"/>
              <a:cs typeface="Times New Roman" pitchFamily="18" charset="0"/>
            </a:endParaRPr>
          </a:p>
        </p:txBody>
      </p:sp>
      <p:sp>
        <p:nvSpPr>
          <p:cNvPr id="8" name="Прямоугольник 7"/>
          <p:cNvSpPr/>
          <p:nvPr/>
        </p:nvSpPr>
        <p:spPr>
          <a:xfrm>
            <a:off x="971600" y="1537557"/>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597 067 тыс. руб.</a:t>
            </a:r>
          </a:p>
        </p:txBody>
      </p:sp>
      <p:sp>
        <p:nvSpPr>
          <p:cNvPr id="11" name="TextBox 10"/>
          <p:cNvSpPr txBox="1"/>
          <p:nvPr/>
        </p:nvSpPr>
        <p:spPr>
          <a:xfrm>
            <a:off x="395536" y="2132856"/>
            <a:ext cx="3528392" cy="62323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b="1" dirty="0">
                <a:solidFill>
                  <a:prstClr val="black"/>
                </a:solidFill>
                <a:latin typeface="Times New Roman" pitchFamily="18" charset="0"/>
                <a:ea typeface="Calibri"/>
                <a:cs typeface="Times New Roman" pitchFamily="18" charset="0"/>
              </a:rPr>
              <a:t>Общественные организации</a:t>
            </a:r>
            <a:endParaRPr lang="ru-RU" sz="1600" b="1" kern="0" dirty="0">
              <a:solidFill>
                <a:prstClr val="black"/>
              </a:solidFill>
              <a:latin typeface="Times New Roman" pitchFamily="18" charset="0"/>
              <a:cs typeface="Times New Roman" pitchFamily="18" charset="0"/>
            </a:endParaRP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2" name="Прямоугольник 11"/>
          <p:cNvSpPr/>
          <p:nvPr/>
        </p:nvSpPr>
        <p:spPr>
          <a:xfrm>
            <a:off x="971600" y="2561881"/>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2 198 тыс. руб.</a:t>
            </a:r>
          </a:p>
        </p:txBody>
      </p:sp>
      <p:sp>
        <p:nvSpPr>
          <p:cNvPr id="13" name="TextBox 12"/>
          <p:cNvSpPr txBox="1"/>
          <p:nvPr/>
        </p:nvSpPr>
        <p:spPr>
          <a:xfrm>
            <a:off x="396351" y="3068960"/>
            <a:ext cx="3528392" cy="62323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b="1" dirty="0">
                <a:solidFill>
                  <a:prstClr val="black"/>
                </a:solidFill>
                <a:latin typeface="Times New Roman" pitchFamily="18" charset="0"/>
                <a:ea typeface="Calibri"/>
                <a:cs typeface="Times New Roman" pitchFamily="18" charset="0"/>
              </a:rPr>
              <a:t>Подвоз больных на гемодиализ</a:t>
            </a:r>
            <a:endParaRPr lang="ru-RU" sz="1600" b="1" kern="0" dirty="0">
              <a:solidFill>
                <a:prstClr val="black"/>
              </a:solidFill>
              <a:latin typeface="Times New Roman" pitchFamily="18" charset="0"/>
              <a:cs typeface="Times New Roman" pitchFamily="18" charset="0"/>
            </a:endParaRP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5" name="Прямоугольник 14"/>
          <p:cNvSpPr/>
          <p:nvPr/>
        </p:nvSpPr>
        <p:spPr>
          <a:xfrm>
            <a:off x="972415" y="3497985"/>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2 323 тыс. руб.</a:t>
            </a:r>
          </a:p>
        </p:txBody>
      </p:sp>
      <p:sp>
        <p:nvSpPr>
          <p:cNvPr id="16" name="TextBox 15"/>
          <p:cNvSpPr txBox="1"/>
          <p:nvPr/>
        </p:nvSpPr>
        <p:spPr>
          <a:xfrm>
            <a:off x="396351" y="4064318"/>
            <a:ext cx="3528392" cy="62323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b="1" dirty="0">
                <a:solidFill>
                  <a:prstClr val="black"/>
                </a:solidFill>
                <a:latin typeface="Times New Roman" pitchFamily="18" charset="0"/>
                <a:ea typeface="Calibri"/>
                <a:cs typeface="Times New Roman" pitchFamily="18" charset="0"/>
              </a:rPr>
              <a:t>Мероприятия </a:t>
            </a:r>
            <a:endParaRPr lang="ru-RU" sz="1600" b="1" kern="0" dirty="0">
              <a:solidFill>
                <a:prstClr val="black"/>
              </a:solidFill>
              <a:latin typeface="Times New Roman" pitchFamily="18" charset="0"/>
              <a:cs typeface="Times New Roman" pitchFamily="18" charset="0"/>
            </a:endParaRP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7" name="Прямоугольник 16"/>
          <p:cNvSpPr/>
          <p:nvPr/>
        </p:nvSpPr>
        <p:spPr>
          <a:xfrm>
            <a:off x="972415" y="4493343"/>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242 тыс. руб.</a:t>
            </a:r>
          </a:p>
        </p:txBody>
      </p:sp>
      <p:sp>
        <p:nvSpPr>
          <p:cNvPr id="18" name="TextBox 17"/>
          <p:cNvSpPr txBox="1"/>
          <p:nvPr/>
        </p:nvSpPr>
        <p:spPr>
          <a:xfrm>
            <a:off x="395536" y="5085184"/>
            <a:ext cx="3528392" cy="62323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b="1" dirty="0">
                <a:solidFill>
                  <a:prstClr val="black"/>
                </a:solidFill>
                <a:latin typeface="Times New Roman" pitchFamily="18" charset="0"/>
                <a:ea typeface="Calibri"/>
                <a:cs typeface="Times New Roman" pitchFamily="18" charset="0"/>
              </a:rPr>
              <a:t>Выплаты Почетным гражданам</a:t>
            </a:r>
            <a:endParaRPr lang="ru-RU" sz="1600" b="1" kern="0" dirty="0">
              <a:solidFill>
                <a:prstClr val="black"/>
              </a:solidFill>
              <a:latin typeface="Times New Roman" pitchFamily="18" charset="0"/>
              <a:cs typeface="Times New Roman" pitchFamily="18" charset="0"/>
            </a:endParaRP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9" name="Прямоугольник 18"/>
          <p:cNvSpPr/>
          <p:nvPr/>
        </p:nvSpPr>
        <p:spPr>
          <a:xfrm>
            <a:off x="971600" y="5514209"/>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939 тыс. руб.</a:t>
            </a:r>
          </a:p>
        </p:txBody>
      </p:sp>
      <p:sp>
        <p:nvSpPr>
          <p:cNvPr id="21" name="TextBox 20"/>
          <p:cNvSpPr txBox="1"/>
          <p:nvPr/>
        </p:nvSpPr>
        <p:spPr>
          <a:xfrm>
            <a:off x="395536" y="6021288"/>
            <a:ext cx="3528392" cy="62323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b="1" dirty="0">
                <a:solidFill>
                  <a:prstClr val="black"/>
                </a:solidFill>
                <a:latin typeface="Times New Roman" pitchFamily="18" charset="0"/>
                <a:cs typeface="Times New Roman" pitchFamily="18" charset="0"/>
              </a:rPr>
              <a:t>Стипендии студентам-</a:t>
            </a:r>
            <a:r>
              <a:rPr lang="ru-RU" sz="1600" b="1" dirty="0" err="1">
                <a:solidFill>
                  <a:prstClr val="black"/>
                </a:solidFill>
                <a:latin typeface="Times New Roman" pitchFamily="18" charset="0"/>
                <a:cs typeface="Times New Roman" pitchFamily="18" charset="0"/>
              </a:rPr>
              <a:t>целевикам</a:t>
            </a:r>
            <a:endParaRPr lang="ru-RU" sz="1600" b="1" kern="0" dirty="0">
              <a:solidFill>
                <a:prstClr val="black"/>
              </a:solidFill>
              <a:latin typeface="Times New Roman" pitchFamily="18" charset="0"/>
              <a:cs typeface="Times New Roman" pitchFamily="18" charset="0"/>
            </a:endParaRP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22" name="Прямоугольник 21"/>
          <p:cNvSpPr/>
          <p:nvPr/>
        </p:nvSpPr>
        <p:spPr>
          <a:xfrm>
            <a:off x="971600" y="6450313"/>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317 тыс. руб.</a:t>
            </a:r>
          </a:p>
        </p:txBody>
      </p:sp>
      <p:pic>
        <p:nvPicPr>
          <p:cNvPr id="23" name="Рисунок 7"/>
          <p:cNvPicPr>
            <a:picLocks noChangeAspect="1" noChangeArrowheads="1"/>
          </p:cNvPicPr>
          <p:nvPr/>
        </p:nvPicPr>
        <p:blipFill>
          <a:blip r:embed="rId3"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Диаграмма 23"/>
          <p:cNvGraphicFramePr/>
          <p:nvPr>
            <p:extLst>
              <p:ext uri="{D42A27DB-BD31-4B8C-83A1-F6EECF244321}">
                <p14:modId xmlns:p14="http://schemas.microsoft.com/office/powerpoint/2010/main" val="3514284488"/>
              </p:ext>
            </p:extLst>
          </p:nvPr>
        </p:nvGraphicFramePr>
        <p:xfrm>
          <a:off x="4578846" y="2210698"/>
          <a:ext cx="4320480" cy="4221490"/>
        </p:xfrm>
        <a:graphic>
          <a:graphicData uri="http://schemas.openxmlformats.org/drawingml/2006/chart">
            <c:chart xmlns:c="http://schemas.openxmlformats.org/drawingml/2006/chart" xmlns:r="http://schemas.openxmlformats.org/officeDocument/2006/relationships" r:id="rId4"/>
          </a:graphicData>
        </a:graphic>
      </p:graphicFrame>
      <p:sp>
        <p:nvSpPr>
          <p:cNvPr id="25" name="Заголовок 1"/>
          <p:cNvSpPr txBox="1">
            <a:spLocks/>
          </p:cNvSpPr>
          <p:nvPr/>
        </p:nvSpPr>
        <p:spPr>
          <a:xfrm>
            <a:off x="5090889" y="1249524"/>
            <a:ext cx="3744416" cy="883331"/>
          </a:xfrm>
          <a:prstGeom prst="rect">
            <a:avLst/>
          </a:prstGeom>
          <a:noFill/>
          <a:ln>
            <a:noFill/>
          </a:ln>
        </p:spPr>
        <p:txBody>
          <a:bodyPr>
            <a:noAutofit/>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latin typeface="Times New Roman" pitchFamily="18" charset="0"/>
                <a:cs typeface="Times New Roman" pitchFamily="18" charset="0"/>
              </a:rPr>
              <a:t>Средняя заработная плата социальных работников </a:t>
            </a:r>
          </a:p>
          <a:p>
            <a:pPr algn="ctr"/>
            <a:r>
              <a:rPr lang="ru-RU" sz="1600" b="1" dirty="0">
                <a:latin typeface="Times New Roman" pitchFamily="18" charset="0"/>
                <a:cs typeface="Times New Roman" pitchFamily="18" charset="0"/>
              </a:rPr>
              <a:t>(по указам Президента РФ), рублей</a:t>
            </a:r>
          </a:p>
        </p:txBody>
      </p:sp>
      <p:sp>
        <p:nvSpPr>
          <p:cNvPr id="26"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30</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050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691" y="921779"/>
            <a:ext cx="3528392" cy="10125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Ежемесячная денежная компенсация на оплату ЖКУ отдельным категориям граждан </a:t>
            </a:r>
          </a:p>
          <a:p>
            <a:pPr algn="ctr">
              <a:lnSpc>
                <a:spcPct val="115000"/>
              </a:lnSpc>
            </a:pPr>
            <a:r>
              <a:rPr lang="ru-RU" sz="1400" b="1" kern="0" dirty="0">
                <a:solidFill>
                  <a:prstClr val="black"/>
                </a:solidFill>
                <a:latin typeface="Times New Roman" pitchFamily="18" charset="0"/>
                <a:cs typeface="Times New Roman" pitchFamily="18" charset="0"/>
              </a:rPr>
              <a:t>19 350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5" name="Прямоугольник 4"/>
          <p:cNvSpPr/>
          <p:nvPr/>
        </p:nvSpPr>
        <p:spPr>
          <a:xfrm>
            <a:off x="1318842" y="1757422"/>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101 187 тыс. руб.</a:t>
            </a:r>
          </a:p>
        </p:txBody>
      </p:sp>
      <p:sp>
        <p:nvSpPr>
          <p:cNvPr id="6" name="TextBox 5"/>
          <p:cNvSpPr txBox="1"/>
          <p:nvPr/>
        </p:nvSpPr>
        <p:spPr>
          <a:xfrm>
            <a:off x="553691" y="2361163"/>
            <a:ext cx="3528392" cy="122494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Ежегодная денежная выплата гражданам, награжденным знаком «Почетный донор России»</a:t>
            </a:r>
          </a:p>
          <a:p>
            <a:pPr algn="ctr">
              <a:lnSpc>
                <a:spcPct val="115000"/>
              </a:lnSpc>
            </a:pPr>
            <a:r>
              <a:rPr lang="ru-RU" sz="1400" b="1" kern="0" dirty="0">
                <a:solidFill>
                  <a:prstClr val="black"/>
                </a:solidFill>
                <a:latin typeface="Times New Roman" pitchFamily="18" charset="0"/>
                <a:cs typeface="Times New Roman" pitchFamily="18" charset="0"/>
              </a:rPr>
              <a:t>443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7" name="Прямоугольник 6"/>
          <p:cNvSpPr/>
          <p:nvPr/>
        </p:nvSpPr>
        <p:spPr>
          <a:xfrm>
            <a:off x="1308498" y="3236794"/>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6 516 тыс. руб.</a:t>
            </a:r>
          </a:p>
        </p:txBody>
      </p:sp>
      <p:sp>
        <p:nvSpPr>
          <p:cNvPr id="8" name="TextBox 7"/>
          <p:cNvSpPr txBox="1"/>
          <p:nvPr/>
        </p:nvSpPr>
        <p:spPr>
          <a:xfrm>
            <a:off x="553691" y="3799020"/>
            <a:ext cx="3528392" cy="10125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Адресная помощь гражданам, оказавшимся в трудной жизненной ситуации</a:t>
            </a:r>
          </a:p>
          <a:p>
            <a:pPr algn="ctr">
              <a:lnSpc>
                <a:spcPct val="115000"/>
              </a:lnSpc>
            </a:pPr>
            <a:r>
              <a:rPr lang="ru-RU" sz="1400" b="1" kern="0" dirty="0">
                <a:solidFill>
                  <a:prstClr val="black"/>
                </a:solidFill>
                <a:latin typeface="Times New Roman" pitchFamily="18" charset="0"/>
                <a:cs typeface="Times New Roman" pitchFamily="18" charset="0"/>
              </a:rPr>
              <a:t>186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9" name="Прямоугольник 8"/>
          <p:cNvSpPr/>
          <p:nvPr/>
        </p:nvSpPr>
        <p:spPr>
          <a:xfrm>
            <a:off x="1259632" y="4631574"/>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4 046 тыс. руб.</a:t>
            </a:r>
          </a:p>
        </p:txBody>
      </p:sp>
      <p:sp>
        <p:nvSpPr>
          <p:cNvPr id="10" name="TextBox 9"/>
          <p:cNvSpPr txBox="1"/>
          <p:nvPr/>
        </p:nvSpPr>
        <p:spPr>
          <a:xfrm>
            <a:off x="553691" y="5230864"/>
            <a:ext cx="3528392" cy="10125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Адресная субсидия на оплату жилого помещения и коммунальных услуг </a:t>
            </a:r>
          </a:p>
          <a:p>
            <a:pPr algn="ctr">
              <a:lnSpc>
                <a:spcPct val="115000"/>
              </a:lnSpc>
            </a:pPr>
            <a:r>
              <a:rPr lang="ru-RU" sz="1400" b="1" kern="0" dirty="0">
                <a:solidFill>
                  <a:prstClr val="black"/>
                </a:solidFill>
                <a:latin typeface="Times New Roman" pitchFamily="18" charset="0"/>
                <a:cs typeface="Times New Roman" pitchFamily="18" charset="0"/>
              </a:rPr>
              <a:t>612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1" name="Прямоугольник 10"/>
          <p:cNvSpPr/>
          <p:nvPr/>
        </p:nvSpPr>
        <p:spPr>
          <a:xfrm>
            <a:off x="1259632" y="6052294"/>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8 408 тыс. руб.</a:t>
            </a:r>
          </a:p>
        </p:txBody>
      </p:sp>
      <p:sp>
        <p:nvSpPr>
          <p:cNvPr id="14" name="TextBox 13"/>
          <p:cNvSpPr txBox="1"/>
          <p:nvPr/>
        </p:nvSpPr>
        <p:spPr>
          <a:xfrm>
            <a:off x="4987613" y="2361163"/>
            <a:ext cx="3674368" cy="104796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ветеранам труда </a:t>
            </a:r>
          </a:p>
          <a:p>
            <a:pPr algn="ctr">
              <a:lnSpc>
                <a:spcPct val="115000"/>
              </a:lnSpc>
            </a:pPr>
            <a:endParaRPr lang="ru-RU" sz="1400" b="1" kern="0" dirty="0">
              <a:solidFill>
                <a:prstClr val="black"/>
              </a:solidFill>
              <a:latin typeface="Times New Roman" pitchFamily="18" charset="0"/>
              <a:cs typeface="Times New Roman" pitchFamily="18" charset="0"/>
            </a:endParaRPr>
          </a:p>
          <a:p>
            <a:pPr algn="ctr">
              <a:lnSpc>
                <a:spcPct val="115000"/>
              </a:lnSpc>
            </a:pPr>
            <a:r>
              <a:rPr lang="ru-RU" sz="1400" b="1" kern="0" dirty="0">
                <a:solidFill>
                  <a:prstClr val="black"/>
                </a:solidFill>
                <a:latin typeface="Times New Roman" pitchFamily="18" charset="0"/>
                <a:cs typeface="Times New Roman" pitchFamily="18" charset="0"/>
              </a:rPr>
              <a:t>3 065 чел</a:t>
            </a:r>
            <a:r>
              <a:rPr lang="ru-RU" sz="1200" b="1" kern="0" dirty="0">
                <a:solidFill>
                  <a:prstClr val="black"/>
                </a:solidFill>
                <a:latin typeface="Times New Roman" pitchFamily="18" charset="0"/>
                <a:cs typeface="Times New Roman" pitchFamily="18" charset="0"/>
              </a:rPr>
              <a:t>.</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5" name="Прямоугольник 14"/>
          <p:cNvSpPr/>
          <p:nvPr/>
        </p:nvSpPr>
        <p:spPr>
          <a:xfrm>
            <a:off x="5724128" y="3193718"/>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31 255 тыс. руб.</a:t>
            </a:r>
          </a:p>
        </p:txBody>
      </p:sp>
      <p:sp>
        <p:nvSpPr>
          <p:cNvPr id="16" name="TextBox 15"/>
          <p:cNvSpPr txBox="1"/>
          <p:nvPr/>
        </p:nvSpPr>
        <p:spPr>
          <a:xfrm>
            <a:off x="4987613" y="3799019"/>
            <a:ext cx="3674368" cy="122494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kern="0" dirty="0">
                <a:solidFill>
                  <a:prstClr val="black"/>
                </a:solidFill>
                <a:latin typeface="Times New Roman" pitchFamily="18" charset="0"/>
                <a:cs typeface="Times New Roman" pitchFamily="18" charset="0"/>
              </a:rPr>
              <a:t>реабилитированным лицам и лицам, пострадавшим от политических репрессий, труженикам  тыла</a:t>
            </a:r>
          </a:p>
          <a:p>
            <a:pPr algn="ctr">
              <a:lnSpc>
                <a:spcPct val="115000"/>
              </a:lnSpc>
            </a:pPr>
            <a:r>
              <a:rPr lang="ru-RU" sz="1400" b="1" kern="0" dirty="0">
                <a:solidFill>
                  <a:prstClr val="black"/>
                </a:solidFill>
                <a:latin typeface="Times New Roman" pitchFamily="18" charset="0"/>
                <a:cs typeface="Times New Roman" pitchFamily="18" charset="0"/>
              </a:rPr>
              <a:t>58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7" name="Прямоугольник 16"/>
          <p:cNvSpPr/>
          <p:nvPr/>
        </p:nvSpPr>
        <p:spPr>
          <a:xfrm>
            <a:off x="5619475" y="4725144"/>
            <a:ext cx="2376264" cy="360039"/>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643 тыс. руб.</a:t>
            </a:r>
          </a:p>
        </p:txBody>
      </p:sp>
      <p:sp>
        <p:nvSpPr>
          <p:cNvPr id="18" name="TextBox 17"/>
          <p:cNvSpPr txBox="1"/>
          <p:nvPr/>
        </p:nvSpPr>
        <p:spPr>
          <a:xfrm>
            <a:off x="4987613" y="5246144"/>
            <a:ext cx="3674368" cy="104796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гражданам, которым присвоен статус детей ВОВ</a:t>
            </a:r>
          </a:p>
          <a:p>
            <a:pPr algn="ctr">
              <a:lnSpc>
                <a:spcPct val="115000"/>
              </a:lnSpc>
            </a:pPr>
            <a:endParaRPr lang="ru-RU" sz="1400" kern="0" dirty="0">
              <a:solidFill>
                <a:prstClr val="black"/>
              </a:solidFill>
              <a:latin typeface="Times New Roman" pitchFamily="18" charset="0"/>
              <a:cs typeface="Times New Roman" pitchFamily="18" charset="0"/>
            </a:endParaRPr>
          </a:p>
          <a:p>
            <a:pPr algn="ctr">
              <a:lnSpc>
                <a:spcPct val="115000"/>
              </a:lnSpc>
            </a:pPr>
            <a:r>
              <a:rPr lang="ru-RU" sz="1400" b="1" kern="0" dirty="0">
                <a:solidFill>
                  <a:prstClr val="black"/>
                </a:solidFill>
                <a:latin typeface="Times New Roman" pitchFamily="18" charset="0"/>
                <a:cs typeface="Times New Roman" pitchFamily="18" charset="0"/>
              </a:rPr>
              <a:t>852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9" name="Прямоугольник 18"/>
          <p:cNvSpPr/>
          <p:nvPr/>
        </p:nvSpPr>
        <p:spPr>
          <a:xfrm>
            <a:off x="5611835" y="6052294"/>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8 497 тыс. руб.</a:t>
            </a:r>
          </a:p>
        </p:txBody>
      </p:sp>
      <p:sp>
        <p:nvSpPr>
          <p:cNvPr id="20" name="Левая фигурная скобка 19"/>
          <p:cNvSpPr/>
          <p:nvPr/>
        </p:nvSpPr>
        <p:spPr>
          <a:xfrm rot="5400000">
            <a:off x="6590721" y="70046"/>
            <a:ext cx="433772" cy="3980362"/>
          </a:xfrm>
          <a:prstGeom prst="leftBrace">
            <a:avLst>
              <a:gd name="adj1" fmla="val 56642"/>
              <a:gd name="adj2" fmla="val 46650"/>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ru-RU"/>
          </a:p>
        </p:txBody>
      </p:sp>
      <p:sp>
        <p:nvSpPr>
          <p:cNvPr id="21" name="Прямоугольник 20"/>
          <p:cNvSpPr/>
          <p:nvPr/>
        </p:nvSpPr>
        <p:spPr>
          <a:xfrm>
            <a:off x="5724128" y="1052736"/>
            <a:ext cx="2376264" cy="530919"/>
          </a:xfrm>
          <a:prstGeom prst="rect">
            <a:avLst/>
          </a:prstGeom>
          <a:ln/>
        </p:spPr>
        <p:style>
          <a:lnRef idx="1">
            <a:schemeClr val="accent5"/>
          </a:lnRef>
          <a:fillRef idx="2">
            <a:schemeClr val="accent5"/>
          </a:fillRef>
          <a:effectRef idx="1">
            <a:schemeClr val="accent5"/>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Ежемесячные денежные выплаты</a:t>
            </a:r>
          </a:p>
        </p:txBody>
      </p:sp>
      <p:sp>
        <p:nvSpPr>
          <p:cNvPr id="22" name="TextBox 21"/>
          <p:cNvSpPr txBox="1"/>
          <p:nvPr/>
        </p:nvSpPr>
        <p:spPr>
          <a:xfrm>
            <a:off x="1162051" y="116632"/>
            <a:ext cx="6833688" cy="861774"/>
          </a:xfrm>
          <a:prstGeom prst="rect">
            <a:avLst/>
          </a:prstGeom>
          <a:noFill/>
        </p:spPr>
        <p:txBody>
          <a:bodyPr wrap="square" rtlCol="0">
            <a:spAutoFit/>
          </a:bodyPr>
          <a:lstStyle/>
          <a:p>
            <a:pPr algn="ctr"/>
            <a:r>
              <a:rPr lang="ru-RU" sz="2500" b="1" dirty="0">
                <a:latin typeface="Times New Roman" panose="02020603050405020304" pitchFamily="18" charset="0"/>
                <a:cs typeface="Times New Roman" panose="02020603050405020304" pitchFamily="18" charset="0"/>
              </a:rPr>
              <a:t>Меры социальной поддержки граждан Шебекинского городского округа в 2020 году</a:t>
            </a:r>
          </a:p>
        </p:txBody>
      </p:sp>
      <p:pic>
        <p:nvPicPr>
          <p:cNvPr id="24"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31</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08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3600" y="1105229"/>
            <a:ext cx="3604542" cy="122494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Меры социальной поддержки на оплату жилого помещения и коммунальных услуг отдельным категориям граждан </a:t>
            </a:r>
          </a:p>
          <a:p>
            <a:pPr algn="ctr">
              <a:lnSpc>
                <a:spcPct val="115000"/>
              </a:lnSpc>
            </a:pPr>
            <a:r>
              <a:rPr lang="ru-RU" sz="1400" b="1" kern="0" dirty="0">
                <a:solidFill>
                  <a:prstClr val="black"/>
                </a:solidFill>
                <a:latin typeface="Times New Roman" pitchFamily="18" charset="0"/>
                <a:cs typeface="Times New Roman" pitchFamily="18" charset="0"/>
              </a:rPr>
              <a:t>7 183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7" name="Прямоугольник 6"/>
          <p:cNvSpPr/>
          <p:nvPr/>
        </p:nvSpPr>
        <p:spPr>
          <a:xfrm>
            <a:off x="1331640" y="2068215"/>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44 296 тыс. руб.</a:t>
            </a:r>
          </a:p>
        </p:txBody>
      </p:sp>
      <p:sp>
        <p:nvSpPr>
          <p:cNvPr id="8" name="TextBox 7"/>
          <p:cNvSpPr txBox="1"/>
          <p:nvPr/>
        </p:nvSpPr>
        <p:spPr>
          <a:xfrm>
            <a:off x="830932" y="2701319"/>
            <a:ext cx="3617912" cy="977180"/>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Обеспечение равной доступности услуг общественного транспорта для отдельных категорий граждан (ЕСПБ)</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9" name="Прямоугольник 8"/>
          <p:cNvSpPr/>
          <p:nvPr/>
        </p:nvSpPr>
        <p:spPr>
          <a:xfrm>
            <a:off x="1331640" y="3479701"/>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4 582 тыс. руб.</a:t>
            </a:r>
          </a:p>
        </p:txBody>
      </p:sp>
      <p:sp>
        <p:nvSpPr>
          <p:cNvPr id="10" name="TextBox 9"/>
          <p:cNvSpPr txBox="1"/>
          <p:nvPr/>
        </p:nvSpPr>
        <p:spPr>
          <a:xfrm>
            <a:off x="823441" y="4160568"/>
            <a:ext cx="3605683" cy="104796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Доплата к пенсиям муниципальным служащим</a:t>
            </a:r>
          </a:p>
          <a:p>
            <a:pPr algn="ctr">
              <a:lnSpc>
                <a:spcPct val="115000"/>
              </a:lnSpc>
            </a:pPr>
            <a:endParaRPr lang="ru-RU" sz="1400" b="1" kern="0" dirty="0">
              <a:solidFill>
                <a:prstClr val="black"/>
              </a:solidFill>
              <a:latin typeface="Times New Roman" pitchFamily="18" charset="0"/>
              <a:cs typeface="Times New Roman" pitchFamily="18" charset="0"/>
            </a:endParaRPr>
          </a:p>
          <a:p>
            <a:pPr algn="ctr">
              <a:lnSpc>
                <a:spcPct val="115000"/>
              </a:lnSpc>
            </a:pPr>
            <a:r>
              <a:rPr lang="ru-RU" sz="1400" b="1" kern="0" dirty="0">
                <a:solidFill>
                  <a:prstClr val="black"/>
                </a:solidFill>
                <a:latin typeface="Times New Roman" pitchFamily="18" charset="0"/>
                <a:cs typeface="Times New Roman" pitchFamily="18" charset="0"/>
              </a:rPr>
              <a:t>123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1" name="Прямоугольник 10"/>
          <p:cNvSpPr/>
          <p:nvPr/>
        </p:nvSpPr>
        <p:spPr>
          <a:xfrm>
            <a:off x="1438150" y="5016338"/>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11 126 тыс. руб.</a:t>
            </a:r>
          </a:p>
        </p:txBody>
      </p:sp>
      <p:sp>
        <p:nvSpPr>
          <p:cNvPr id="12" name="TextBox 11"/>
          <p:cNvSpPr txBox="1"/>
          <p:nvPr/>
        </p:nvSpPr>
        <p:spPr>
          <a:xfrm>
            <a:off x="5161434" y="5548773"/>
            <a:ext cx="3528392" cy="122494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Ежемесячная денежная выплата семьям в случае рождения третьего или последующих детей </a:t>
            </a:r>
          </a:p>
          <a:p>
            <a:pPr algn="ctr">
              <a:lnSpc>
                <a:spcPct val="115000"/>
              </a:lnSpc>
            </a:pPr>
            <a:r>
              <a:rPr lang="ru-RU" sz="1400" b="1" kern="0" dirty="0">
                <a:solidFill>
                  <a:prstClr val="black"/>
                </a:solidFill>
                <a:latin typeface="Times New Roman" pitchFamily="18" charset="0"/>
                <a:cs typeface="Times New Roman" pitchFamily="18" charset="0"/>
              </a:rPr>
              <a:t>475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3" name="Прямоугольник 12"/>
          <p:cNvSpPr/>
          <p:nvPr/>
        </p:nvSpPr>
        <p:spPr>
          <a:xfrm>
            <a:off x="5868144" y="6298015"/>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46 343 тыс. руб.</a:t>
            </a:r>
          </a:p>
        </p:txBody>
      </p:sp>
      <p:sp>
        <p:nvSpPr>
          <p:cNvPr id="14" name="TextBox 13"/>
          <p:cNvSpPr txBox="1"/>
          <p:nvPr/>
        </p:nvSpPr>
        <p:spPr>
          <a:xfrm>
            <a:off x="5140976" y="1036652"/>
            <a:ext cx="3528392" cy="122494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Выплата денежных средств на содержание ребенка, находящегося под опекой или попечительством</a:t>
            </a:r>
          </a:p>
          <a:p>
            <a:pPr algn="ctr">
              <a:lnSpc>
                <a:spcPct val="115000"/>
              </a:lnSpc>
            </a:pPr>
            <a:r>
              <a:rPr lang="ru-RU" sz="1400" b="1" kern="0" dirty="0">
                <a:solidFill>
                  <a:prstClr val="black"/>
                </a:solidFill>
                <a:latin typeface="Times New Roman" pitchFamily="18" charset="0"/>
                <a:cs typeface="Times New Roman" pitchFamily="18" charset="0"/>
              </a:rPr>
              <a:t>107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5" name="Прямоугольник 14"/>
          <p:cNvSpPr/>
          <p:nvPr/>
        </p:nvSpPr>
        <p:spPr>
          <a:xfrm>
            <a:off x="5827890" y="1970130"/>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11 711 тыс. руб.</a:t>
            </a:r>
          </a:p>
        </p:txBody>
      </p:sp>
      <p:sp>
        <p:nvSpPr>
          <p:cNvPr id="16" name="TextBox 15"/>
          <p:cNvSpPr txBox="1"/>
          <p:nvPr/>
        </p:nvSpPr>
        <p:spPr>
          <a:xfrm>
            <a:off x="5193754" y="2630530"/>
            <a:ext cx="3528392" cy="1047969"/>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Выплата вознаграждения приемным родителям</a:t>
            </a:r>
          </a:p>
          <a:p>
            <a:pPr algn="ctr">
              <a:lnSpc>
                <a:spcPct val="115000"/>
              </a:lnSpc>
            </a:pPr>
            <a:endParaRPr lang="ru-RU" sz="1400" kern="0" dirty="0">
              <a:solidFill>
                <a:prstClr val="black"/>
              </a:solidFill>
              <a:latin typeface="Times New Roman" pitchFamily="18" charset="0"/>
              <a:cs typeface="Times New Roman" pitchFamily="18" charset="0"/>
            </a:endParaRPr>
          </a:p>
          <a:p>
            <a:pPr algn="ctr">
              <a:lnSpc>
                <a:spcPct val="115000"/>
              </a:lnSpc>
            </a:pPr>
            <a:r>
              <a:rPr lang="ru-RU" sz="1400" b="1" kern="0" dirty="0">
                <a:solidFill>
                  <a:prstClr val="black"/>
                </a:solidFill>
                <a:latin typeface="Times New Roman" pitchFamily="18" charset="0"/>
                <a:cs typeface="Times New Roman" pitchFamily="18" charset="0"/>
              </a:rPr>
              <a:t>33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7" name="Прямоугольник 16"/>
          <p:cNvSpPr/>
          <p:nvPr/>
        </p:nvSpPr>
        <p:spPr>
          <a:xfrm>
            <a:off x="5764113" y="3479701"/>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4 854 тыс. руб.</a:t>
            </a:r>
          </a:p>
        </p:txBody>
      </p:sp>
      <p:sp>
        <p:nvSpPr>
          <p:cNvPr id="18" name="TextBox 17"/>
          <p:cNvSpPr txBox="1"/>
          <p:nvPr/>
        </p:nvSpPr>
        <p:spPr>
          <a:xfrm>
            <a:off x="5177564" y="4160568"/>
            <a:ext cx="3528392" cy="10125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Выплата многодетным семьям (проезд, </a:t>
            </a:r>
            <a:r>
              <a:rPr lang="ru-RU" sz="1200" b="1" dirty="0" err="1">
                <a:solidFill>
                  <a:prstClr val="black"/>
                </a:solidFill>
                <a:latin typeface="Times New Roman" pitchFamily="18" charset="0"/>
                <a:ea typeface="Calibri"/>
                <a:cs typeface="Times New Roman" pitchFamily="18" charset="0"/>
              </a:rPr>
              <a:t>шк.форма</a:t>
            </a:r>
            <a:r>
              <a:rPr lang="ru-RU" sz="1200" b="1" dirty="0">
                <a:solidFill>
                  <a:prstClr val="black"/>
                </a:solidFill>
                <a:latin typeface="Times New Roman" pitchFamily="18" charset="0"/>
                <a:ea typeface="Calibri"/>
                <a:cs typeface="Times New Roman" pitchFamily="18" charset="0"/>
              </a:rPr>
              <a:t>, услуги связи)</a:t>
            </a:r>
          </a:p>
          <a:p>
            <a:pPr algn="ctr">
              <a:lnSpc>
                <a:spcPct val="115000"/>
              </a:lnSpc>
            </a:pPr>
            <a:r>
              <a:rPr lang="ru-RU" sz="1400" b="1" kern="0" dirty="0">
                <a:solidFill>
                  <a:prstClr val="black"/>
                </a:solidFill>
                <a:latin typeface="Times New Roman" pitchFamily="18" charset="0"/>
                <a:cs typeface="Times New Roman" pitchFamily="18" charset="0"/>
              </a:rPr>
              <a:t>882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9" name="Прямоугольник 18"/>
          <p:cNvSpPr/>
          <p:nvPr/>
        </p:nvSpPr>
        <p:spPr>
          <a:xfrm>
            <a:off x="5724128" y="5016338"/>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1 891 тыс. руб.</a:t>
            </a:r>
          </a:p>
        </p:txBody>
      </p:sp>
      <p:sp>
        <p:nvSpPr>
          <p:cNvPr id="20" name="TextBox 19"/>
          <p:cNvSpPr txBox="1"/>
          <p:nvPr/>
        </p:nvSpPr>
        <p:spPr>
          <a:xfrm>
            <a:off x="830932" y="5548773"/>
            <a:ext cx="3604542" cy="122494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Предоставление отдельных социальных выплат гражданам, пострадавшим от воздействия радиации</a:t>
            </a:r>
          </a:p>
          <a:p>
            <a:pPr algn="ctr">
              <a:lnSpc>
                <a:spcPct val="115000"/>
              </a:lnSpc>
            </a:pPr>
            <a:r>
              <a:rPr lang="ru-RU" sz="1400" b="1" kern="0" dirty="0">
                <a:solidFill>
                  <a:prstClr val="black"/>
                </a:solidFill>
                <a:latin typeface="Times New Roman" pitchFamily="18" charset="0"/>
                <a:cs typeface="Times New Roman" pitchFamily="18" charset="0"/>
              </a:rPr>
              <a:t>100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21" name="Прямоугольник 20"/>
          <p:cNvSpPr/>
          <p:nvPr/>
        </p:nvSpPr>
        <p:spPr>
          <a:xfrm>
            <a:off x="1438150" y="6478035"/>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2 448 тыс. руб.</a:t>
            </a:r>
          </a:p>
        </p:txBody>
      </p:sp>
      <p:pic>
        <p:nvPicPr>
          <p:cNvPr id="24"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266704" y="0"/>
            <a:ext cx="6833688" cy="861774"/>
          </a:xfrm>
          <a:prstGeom prst="rect">
            <a:avLst/>
          </a:prstGeom>
          <a:noFill/>
        </p:spPr>
        <p:txBody>
          <a:bodyPr wrap="square" rtlCol="0">
            <a:spAutoFit/>
          </a:bodyPr>
          <a:lstStyle/>
          <a:p>
            <a:pPr algn="ctr"/>
            <a:r>
              <a:rPr lang="ru-RU" sz="2500" b="1" dirty="0">
                <a:latin typeface="Times New Roman" panose="02020603050405020304" pitchFamily="18" charset="0"/>
                <a:cs typeface="Times New Roman" panose="02020603050405020304" pitchFamily="18" charset="0"/>
              </a:rPr>
              <a:t>Меры социальной поддержки граждан Шебекинского городского округа в 2020 году</a:t>
            </a:r>
          </a:p>
        </p:txBody>
      </p:sp>
      <p:sp>
        <p:nvSpPr>
          <p:cNvPr id="22"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32</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34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sz="2000" b="1" dirty="0">
                <a:solidFill>
                  <a:schemeClr val="tx2"/>
                </a:solidFill>
              </a:rPr>
              <a:t>БЮДЖЕТ</a:t>
            </a:r>
            <a:r>
              <a:rPr lang="ru-RU" sz="2000" dirty="0"/>
              <a:t> – схема доходов и расходов определенного объекта</a:t>
            </a:r>
          </a:p>
          <a:p>
            <a:pPr marL="0" indent="0" algn="ctr">
              <a:buNone/>
            </a:pPr>
            <a:r>
              <a:rPr lang="ru-RU" sz="2000" dirty="0"/>
              <a:t>( семьи, бизнеса, организации, государства и т.д.),</a:t>
            </a:r>
          </a:p>
          <a:p>
            <a:pPr marL="0" indent="0" algn="ctr">
              <a:buNone/>
            </a:pPr>
            <a:r>
              <a:rPr lang="ru-RU" sz="2000" dirty="0"/>
              <a:t>устанавливаемая на определенный период времени</a:t>
            </a:r>
            <a:r>
              <a:rPr lang="ru-RU" sz="2000" dirty="0" smtClean="0"/>
              <a:t>.</a:t>
            </a:r>
          </a:p>
          <a:p>
            <a:pPr marL="0" indent="0" algn="just">
              <a:buNone/>
            </a:pPr>
            <a:endParaRPr lang="ru-RU" sz="2000" dirty="0" smtClean="0"/>
          </a:p>
          <a:p>
            <a:pPr marL="0" indent="0">
              <a:buNone/>
            </a:pPr>
            <a:endParaRPr lang="ru-RU" dirty="0"/>
          </a:p>
          <a:p>
            <a:pPr marL="0" indent="0">
              <a:buNone/>
            </a:pPr>
            <a:endParaRPr lang="ru-RU" dirty="0"/>
          </a:p>
        </p:txBody>
      </p:sp>
      <p:sp>
        <p:nvSpPr>
          <p:cNvPr id="3" name="Заголовок 2"/>
          <p:cNvSpPr>
            <a:spLocks noGrp="1"/>
          </p:cNvSpPr>
          <p:nvPr>
            <p:ph type="title"/>
          </p:nvPr>
        </p:nvSpPr>
        <p:spPr>
          <a:xfrm>
            <a:off x="457200" y="152400"/>
            <a:ext cx="8229600" cy="684312"/>
          </a:xfrm>
        </p:spPr>
        <p:txBody>
          <a:bodyPr>
            <a:noAutofit/>
          </a:bodyPr>
          <a:lstStyle/>
          <a:p>
            <a:pPr algn="ctr"/>
            <a:r>
              <a:rPr lang="ru-RU" sz="3200" b="1" i="1" dirty="0" smtClean="0">
                <a:solidFill>
                  <a:schemeClr val="tx2">
                    <a:lumMod val="60000"/>
                    <a:lumOff val="40000"/>
                  </a:schemeClr>
                </a:solidFill>
              </a:rPr>
              <a:t/>
            </a:r>
            <a:br>
              <a:rPr lang="ru-RU" sz="3200" b="1" i="1" dirty="0" smtClean="0">
                <a:solidFill>
                  <a:schemeClr val="tx2">
                    <a:lumMod val="60000"/>
                    <a:lumOff val="40000"/>
                  </a:schemeClr>
                </a:solidFill>
              </a:rPr>
            </a:br>
            <a:r>
              <a:rPr lang="ru-RU" sz="3200" b="1" i="1" dirty="0" smtClean="0">
                <a:solidFill>
                  <a:schemeClr val="tx2">
                    <a:lumMod val="60000"/>
                    <a:lumOff val="40000"/>
                  </a:schemeClr>
                </a:solidFill>
              </a:rPr>
              <a:t>Что такое бюджет? Какие бывают </a:t>
            </a:r>
            <a:r>
              <a:rPr lang="ru-RU" sz="3200" b="1" i="1" dirty="0" err="1" smtClean="0">
                <a:solidFill>
                  <a:schemeClr val="tx2">
                    <a:lumMod val="60000"/>
                    <a:lumOff val="40000"/>
                  </a:schemeClr>
                </a:solidFill>
              </a:rPr>
              <a:t>бюжеты</a:t>
            </a:r>
            <a:r>
              <a:rPr lang="ru-RU" sz="3200" b="1" i="1" dirty="0" smtClean="0">
                <a:solidFill>
                  <a:schemeClr val="tx2">
                    <a:lumMod val="60000"/>
                    <a:lumOff val="40000"/>
                  </a:schemeClr>
                </a:solidFill>
              </a:rPr>
              <a:t>?</a:t>
            </a:r>
            <a:endParaRPr lang="ru-RU" sz="3200" b="1" i="1" dirty="0">
              <a:solidFill>
                <a:schemeClr val="tx2">
                  <a:lumMod val="60000"/>
                  <a:lumOff val="40000"/>
                </a:schemeClr>
              </a:solidFill>
            </a:endParaRPr>
          </a:p>
        </p:txBody>
      </p:sp>
      <p:sp>
        <p:nvSpPr>
          <p:cNvPr id="16" name="Стрелка вправо 15"/>
          <p:cNvSpPr/>
          <p:nvPr/>
        </p:nvSpPr>
        <p:spPr>
          <a:xfrm rot="20196194">
            <a:off x="2399117" y="3206532"/>
            <a:ext cx="409695" cy="383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7" name="Схема 16"/>
          <p:cNvGraphicFramePr/>
          <p:nvPr>
            <p:extLst>
              <p:ext uri="{D42A27DB-BD31-4B8C-83A1-F6EECF244321}">
                <p14:modId xmlns:p14="http://schemas.microsoft.com/office/powerpoint/2010/main" val="77844714"/>
              </p:ext>
            </p:extLst>
          </p:nvPr>
        </p:nvGraphicFramePr>
        <p:xfrm>
          <a:off x="1524000" y="2780928"/>
          <a:ext cx="57843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314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2464" y="5535622"/>
            <a:ext cx="4139952" cy="10125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Выплата пособия гражданам при рождении ребенка и по уходу за ребенком до 1,5 лет неработающей матери</a:t>
            </a:r>
          </a:p>
          <a:p>
            <a:pPr algn="ctr">
              <a:lnSpc>
                <a:spcPct val="115000"/>
              </a:lnSpc>
            </a:pPr>
            <a:r>
              <a:rPr lang="ru-RU" sz="1400" b="1" kern="0" dirty="0">
                <a:solidFill>
                  <a:prstClr val="black"/>
                </a:solidFill>
                <a:latin typeface="Times New Roman" pitchFamily="18" charset="0"/>
                <a:cs typeface="Times New Roman" pitchFamily="18" charset="0"/>
              </a:rPr>
              <a:t>672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5" name="Прямоугольник 4"/>
          <p:cNvSpPr/>
          <p:nvPr/>
        </p:nvSpPr>
        <p:spPr>
          <a:xfrm>
            <a:off x="3534308" y="6371265"/>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28 027 тыс. руб.</a:t>
            </a:r>
          </a:p>
        </p:txBody>
      </p:sp>
      <p:sp>
        <p:nvSpPr>
          <p:cNvPr id="6" name="TextBox 5"/>
          <p:cNvSpPr txBox="1"/>
          <p:nvPr/>
        </p:nvSpPr>
        <p:spPr>
          <a:xfrm>
            <a:off x="4871020" y="2499440"/>
            <a:ext cx="4128964" cy="126033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schemeClr val="tx1"/>
                </a:solidFill>
                <a:latin typeface="Times New Roman" pitchFamily="18" charset="0"/>
                <a:ea typeface="Calibri"/>
                <a:cs typeface="Times New Roman" pitchFamily="18" charset="0"/>
              </a:rPr>
              <a:t>Выплата ежемесячных пособий гражданам, имеющих детей</a:t>
            </a:r>
          </a:p>
          <a:p>
            <a:pPr algn="ctr">
              <a:lnSpc>
                <a:spcPct val="115000"/>
              </a:lnSpc>
            </a:pPr>
            <a:r>
              <a:rPr lang="ru-RU" sz="1400" b="1" kern="0" dirty="0">
                <a:solidFill>
                  <a:schemeClr val="tx1"/>
                </a:solidFill>
                <a:latin typeface="Times New Roman" pitchFamily="18" charset="0"/>
                <a:cs typeface="Times New Roman" pitchFamily="18" charset="0"/>
              </a:rPr>
              <a:t>2 180 чел.</a:t>
            </a:r>
          </a:p>
          <a:p>
            <a:pPr algn="ctr">
              <a:lnSpc>
                <a:spcPct val="115000"/>
              </a:lnSpc>
            </a:pPr>
            <a:endParaRPr lang="ru-RU" sz="1400" b="1" kern="0" dirty="0">
              <a:solidFill>
                <a:schemeClr val="tx1"/>
              </a:solidFill>
              <a:latin typeface="Times New Roman" pitchFamily="18" charset="0"/>
              <a:cs typeface="Times New Roman" pitchFamily="18" charset="0"/>
            </a:endParaRPr>
          </a:p>
          <a:p>
            <a:pPr algn="ctr">
              <a:lnSpc>
                <a:spcPct val="115000"/>
              </a:lnSpc>
            </a:pPr>
            <a:endParaRPr lang="ru-RU" sz="1400" b="1" kern="0" dirty="0">
              <a:solidFill>
                <a:schemeClr val="tx1"/>
              </a:solidFill>
              <a:latin typeface="Times New Roman" pitchFamily="18" charset="0"/>
              <a:cs typeface="Times New Roman" pitchFamily="18" charset="0"/>
            </a:endParaRPr>
          </a:p>
        </p:txBody>
      </p:sp>
      <p:sp>
        <p:nvSpPr>
          <p:cNvPr id="7" name="Прямоугольник 6"/>
          <p:cNvSpPr/>
          <p:nvPr/>
        </p:nvSpPr>
        <p:spPr>
          <a:xfrm>
            <a:off x="5741876" y="3399735"/>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21 479 тыс. руб.</a:t>
            </a:r>
          </a:p>
        </p:txBody>
      </p:sp>
      <p:sp>
        <p:nvSpPr>
          <p:cNvPr id="8" name="TextBox 7"/>
          <p:cNvSpPr txBox="1"/>
          <p:nvPr/>
        </p:nvSpPr>
        <p:spPr>
          <a:xfrm>
            <a:off x="611561" y="2500691"/>
            <a:ext cx="3528392" cy="10125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200" b="1" dirty="0">
                <a:solidFill>
                  <a:prstClr val="black"/>
                </a:solidFill>
                <a:latin typeface="Times New Roman" pitchFamily="18" charset="0"/>
                <a:ea typeface="Calibri"/>
                <a:cs typeface="Times New Roman" pitchFamily="18" charset="0"/>
              </a:rPr>
              <a:t>Ежемесячные выплаты на детей в возрасте от трех до семи лет включительно</a:t>
            </a:r>
          </a:p>
          <a:p>
            <a:pPr algn="ctr">
              <a:lnSpc>
                <a:spcPct val="115000"/>
              </a:lnSpc>
            </a:pPr>
            <a:r>
              <a:rPr lang="ru-RU" sz="1400" b="1" kern="0" dirty="0">
                <a:solidFill>
                  <a:prstClr val="black"/>
                </a:solidFill>
                <a:latin typeface="Times New Roman" pitchFamily="18" charset="0"/>
                <a:cs typeface="Times New Roman" pitchFamily="18" charset="0"/>
              </a:rPr>
              <a:t>1 608 чел.</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9" name="Прямоугольник 8"/>
          <p:cNvSpPr/>
          <p:nvPr/>
        </p:nvSpPr>
        <p:spPr>
          <a:xfrm>
            <a:off x="1093194" y="3307069"/>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102 072тыс. руб.</a:t>
            </a:r>
          </a:p>
        </p:txBody>
      </p:sp>
      <p:sp>
        <p:nvSpPr>
          <p:cNvPr id="10" name="TextBox 9"/>
          <p:cNvSpPr txBox="1"/>
          <p:nvPr/>
        </p:nvSpPr>
        <p:spPr>
          <a:xfrm>
            <a:off x="611562" y="3991964"/>
            <a:ext cx="3528392" cy="892542"/>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Обеспечение жильем молодых семей</a:t>
            </a:r>
          </a:p>
          <a:p>
            <a:pPr algn="ctr">
              <a:defRPr/>
            </a:pPr>
            <a:endParaRPr lang="ru-RU" sz="1200" kern="0" dirty="0">
              <a:solidFill>
                <a:prstClr val="black"/>
              </a:solidFill>
              <a:latin typeface="Times New Roman" pitchFamily="18" charset="0"/>
              <a:cs typeface="Times New Roman" pitchFamily="18" charset="0"/>
            </a:endParaRPr>
          </a:p>
          <a:p>
            <a:pPr algn="ctr">
              <a:defRPr/>
            </a:pPr>
            <a:r>
              <a:rPr lang="ru-RU" sz="1400" b="1" kern="0" dirty="0">
                <a:solidFill>
                  <a:prstClr val="black"/>
                </a:solidFill>
                <a:latin typeface="Times New Roman" pitchFamily="18" charset="0"/>
                <a:cs typeface="Times New Roman" pitchFamily="18" charset="0"/>
              </a:rPr>
              <a:t>6 молодых семей</a:t>
            </a:r>
          </a:p>
          <a:p>
            <a:pPr algn="ctr">
              <a:defRPr/>
            </a:pPr>
            <a:endParaRPr lang="ru-RU" sz="1400" kern="0" dirty="0">
              <a:solidFill>
                <a:prstClr val="black"/>
              </a:solidFill>
              <a:latin typeface="Times New Roman" pitchFamily="18" charset="0"/>
              <a:cs typeface="Times New Roman" pitchFamily="18" charset="0"/>
            </a:endParaRPr>
          </a:p>
        </p:txBody>
      </p:sp>
      <p:sp>
        <p:nvSpPr>
          <p:cNvPr id="11" name="Прямоугольник 10"/>
          <p:cNvSpPr/>
          <p:nvPr/>
        </p:nvSpPr>
        <p:spPr>
          <a:xfrm>
            <a:off x="1162051" y="4691100"/>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4 545 тыс. руб.</a:t>
            </a:r>
          </a:p>
        </p:txBody>
      </p:sp>
      <p:sp>
        <p:nvSpPr>
          <p:cNvPr id="12" name="TextBox 11"/>
          <p:cNvSpPr txBox="1"/>
          <p:nvPr/>
        </p:nvSpPr>
        <p:spPr>
          <a:xfrm>
            <a:off x="612442" y="1013952"/>
            <a:ext cx="3528392" cy="9879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Обеспечение жильем ветеранов и инвалидов </a:t>
            </a:r>
          </a:p>
          <a:p>
            <a:pPr algn="ctr">
              <a:defRPr/>
            </a:pPr>
            <a:r>
              <a:rPr lang="ru-RU" sz="1400" b="1" kern="0" dirty="0">
                <a:solidFill>
                  <a:prstClr val="black"/>
                </a:solidFill>
                <a:latin typeface="Times New Roman" pitchFamily="18" charset="0"/>
                <a:cs typeface="Times New Roman" pitchFamily="18" charset="0"/>
              </a:rPr>
              <a:t>5 чел.</a:t>
            </a:r>
          </a:p>
          <a:p>
            <a:pPr algn="ctr">
              <a:lnSpc>
                <a:spcPct val="115000"/>
              </a:lnSpc>
            </a:pPr>
            <a:endParaRPr lang="ru-RU" sz="1400" kern="0" dirty="0">
              <a:solidFill>
                <a:prstClr val="black"/>
              </a:solidFill>
              <a:latin typeface="Times New Roman" pitchFamily="18" charset="0"/>
              <a:cs typeface="Times New Roman" pitchFamily="18" charset="0"/>
            </a:endParaRP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3" name="Прямоугольник 12"/>
          <p:cNvSpPr/>
          <p:nvPr/>
        </p:nvSpPr>
        <p:spPr>
          <a:xfrm>
            <a:off x="1043608" y="1763397"/>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6 612 тыс. руб.</a:t>
            </a:r>
          </a:p>
        </p:txBody>
      </p:sp>
      <p:sp>
        <p:nvSpPr>
          <p:cNvPr id="16" name="TextBox 15"/>
          <p:cNvSpPr txBox="1"/>
          <p:nvPr/>
        </p:nvSpPr>
        <p:spPr>
          <a:xfrm>
            <a:off x="4860032" y="3991964"/>
            <a:ext cx="4139952" cy="9571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Обеспечение жильем детей-сирот, детей оставшихся без попечения родителей, и лиц из их числа</a:t>
            </a:r>
          </a:p>
          <a:p>
            <a:pPr algn="ctr">
              <a:lnSpc>
                <a:spcPct val="115000"/>
              </a:lnSpc>
            </a:pPr>
            <a:r>
              <a:rPr lang="ru-RU" sz="1400" b="1" kern="0" dirty="0">
                <a:solidFill>
                  <a:prstClr val="black"/>
                </a:solidFill>
                <a:latin typeface="Times New Roman" pitchFamily="18" charset="0"/>
                <a:cs typeface="Times New Roman" pitchFamily="18" charset="0"/>
              </a:rPr>
              <a:t>10 квартир</a:t>
            </a:r>
          </a:p>
          <a:p>
            <a:pPr algn="ctr">
              <a:lnSpc>
                <a:spcPct val="115000"/>
              </a:lnSpc>
            </a:pPr>
            <a:endParaRPr lang="ru-RU" sz="1400" kern="0" dirty="0">
              <a:solidFill>
                <a:prstClr val="black"/>
              </a:solidFill>
              <a:latin typeface="Times New Roman" pitchFamily="18" charset="0"/>
              <a:cs typeface="Times New Roman" pitchFamily="18" charset="0"/>
            </a:endParaRPr>
          </a:p>
        </p:txBody>
      </p:sp>
      <p:sp>
        <p:nvSpPr>
          <p:cNvPr id="17" name="Прямоугольник 16"/>
          <p:cNvSpPr/>
          <p:nvPr/>
        </p:nvSpPr>
        <p:spPr>
          <a:xfrm>
            <a:off x="5796136" y="4797213"/>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15 153 тыс. руб.</a:t>
            </a:r>
          </a:p>
        </p:txBody>
      </p:sp>
      <p:sp>
        <p:nvSpPr>
          <p:cNvPr id="18" name="TextBox 17"/>
          <p:cNvSpPr txBox="1"/>
          <p:nvPr/>
        </p:nvSpPr>
        <p:spPr>
          <a:xfrm>
            <a:off x="4871020" y="986242"/>
            <a:ext cx="4128964" cy="95717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b="1" kern="0" dirty="0">
                <a:solidFill>
                  <a:prstClr val="black"/>
                </a:solidFill>
                <a:latin typeface="Times New Roman" pitchFamily="18" charset="0"/>
                <a:cs typeface="Times New Roman" pitchFamily="18" charset="0"/>
              </a:rPr>
              <a:t>Обеспечение мероприятий по переселению граждан из аварийного жилищного фонда</a:t>
            </a:r>
          </a:p>
          <a:p>
            <a:pPr algn="ctr">
              <a:lnSpc>
                <a:spcPct val="115000"/>
              </a:lnSpc>
            </a:pPr>
            <a:r>
              <a:rPr lang="ru-RU" sz="1400" b="1" kern="0" dirty="0">
                <a:solidFill>
                  <a:prstClr val="black"/>
                </a:solidFill>
                <a:latin typeface="Times New Roman" pitchFamily="18" charset="0"/>
                <a:cs typeface="Times New Roman" pitchFamily="18" charset="0"/>
              </a:rPr>
              <a:t>5 семей </a:t>
            </a:r>
          </a:p>
          <a:p>
            <a:pPr algn="ctr">
              <a:lnSpc>
                <a:spcPct val="115000"/>
              </a:lnSpc>
            </a:pPr>
            <a:endParaRPr lang="ru-RU" sz="1400" b="1" kern="0" dirty="0">
              <a:solidFill>
                <a:prstClr val="black"/>
              </a:solidFill>
              <a:latin typeface="Times New Roman" pitchFamily="18" charset="0"/>
              <a:cs typeface="Times New Roman" pitchFamily="18" charset="0"/>
            </a:endParaRPr>
          </a:p>
        </p:txBody>
      </p:sp>
      <p:sp>
        <p:nvSpPr>
          <p:cNvPr id="19" name="Прямоугольник 18"/>
          <p:cNvSpPr/>
          <p:nvPr/>
        </p:nvSpPr>
        <p:spPr>
          <a:xfrm>
            <a:off x="5741876" y="1763397"/>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9 761 тыс. руб.</a:t>
            </a:r>
          </a:p>
        </p:txBody>
      </p:sp>
      <p:pic>
        <p:nvPicPr>
          <p:cNvPr id="22"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10344"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266704" y="0"/>
            <a:ext cx="6833688" cy="861774"/>
          </a:xfrm>
          <a:prstGeom prst="rect">
            <a:avLst/>
          </a:prstGeom>
          <a:noFill/>
        </p:spPr>
        <p:txBody>
          <a:bodyPr wrap="square" rtlCol="0">
            <a:spAutoFit/>
          </a:bodyPr>
          <a:lstStyle/>
          <a:p>
            <a:pPr algn="ctr"/>
            <a:r>
              <a:rPr lang="ru-RU" sz="2500" b="1" dirty="0">
                <a:latin typeface="Times New Roman" panose="02020603050405020304" pitchFamily="18" charset="0"/>
                <a:cs typeface="Times New Roman" panose="02020603050405020304" pitchFamily="18" charset="0"/>
              </a:rPr>
              <a:t>Меры социальной поддержки граждан Шебекинского городского округа в 2020 году</a:t>
            </a:r>
          </a:p>
        </p:txBody>
      </p:sp>
      <p:sp>
        <p:nvSpPr>
          <p:cNvPr id="20"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33</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37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04" t="12919" r="18634" b="18111"/>
          <a:stretch/>
        </p:blipFill>
        <p:spPr bwMode="auto">
          <a:xfrm>
            <a:off x="6089973" y="820298"/>
            <a:ext cx="948769" cy="128232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949" t="15142" r="14102" b="20023"/>
          <a:stretch/>
        </p:blipFill>
        <p:spPr bwMode="auto">
          <a:xfrm>
            <a:off x="7170093" y="820298"/>
            <a:ext cx="1778942" cy="128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3403" y="4043396"/>
            <a:ext cx="352839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Приобретение спортивного оборудования и инвентаря</a:t>
            </a:r>
            <a:endParaRPr lang="ru-RU" sz="1200" b="1" dirty="0">
              <a:solidFill>
                <a:prstClr val="black"/>
              </a:solidFill>
              <a:latin typeface="Times New Roman" panose="02020603050405020304" pitchFamily="18" charset="0"/>
              <a:cs typeface="Times New Roman" panose="02020603050405020304" pitchFamily="18" charset="0"/>
            </a:endParaRP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83507" y="4509697"/>
            <a:ext cx="2367881"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1 206 тыс. руб.</a:t>
            </a:r>
          </a:p>
        </p:txBody>
      </p:sp>
      <p:sp>
        <p:nvSpPr>
          <p:cNvPr id="9" name="TextBox 8"/>
          <p:cNvSpPr txBox="1"/>
          <p:nvPr/>
        </p:nvSpPr>
        <p:spPr>
          <a:xfrm>
            <a:off x="623403" y="5953894"/>
            <a:ext cx="352839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Ремонт спортивной площадки в г. Шебекино по ул. Герцена</a:t>
            </a:r>
            <a:endParaRPr lang="ru-RU" sz="1200" b="1" dirty="0">
              <a:solidFill>
                <a:prstClr val="black"/>
              </a:solidFill>
              <a:latin typeface="Times New Roman" panose="02020603050405020304" pitchFamily="18" charset="0"/>
              <a:cs typeface="Times New Roman" panose="02020603050405020304" pitchFamily="18" charset="0"/>
            </a:endParaRP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183507" y="6420195"/>
            <a:ext cx="2367881"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392 тыс. руб.</a:t>
            </a:r>
          </a:p>
        </p:txBody>
      </p:sp>
      <p:sp>
        <p:nvSpPr>
          <p:cNvPr id="11" name="TextBox 10"/>
          <p:cNvSpPr txBox="1"/>
          <p:nvPr/>
        </p:nvSpPr>
        <p:spPr>
          <a:xfrm>
            <a:off x="5011617" y="3125568"/>
            <a:ext cx="352839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Произведен текущий ремонт спортивного центра с плавательным бассейном «Дельфин»</a:t>
            </a:r>
            <a:endParaRPr lang="ru-RU" sz="1200" b="1" dirty="0">
              <a:solidFill>
                <a:prstClr val="black"/>
              </a:solidFill>
              <a:latin typeface="Times New Roman" panose="02020603050405020304" pitchFamily="18" charset="0"/>
              <a:cs typeface="Times New Roman" panose="02020603050405020304" pitchFamily="18" charset="0"/>
            </a:endParaRP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587681" y="3644367"/>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a:solidFill>
                  <a:schemeClr val="tx1"/>
                </a:solidFill>
                <a:latin typeface="Times New Roman" pitchFamily="18" charset="0"/>
                <a:cs typeface="Times New Roman" pitchFamily="18" charset="0"/>
              </a:rPr>
              <a:t>305 </a:t>
            </a:r>
            <a:r>
              <a:rPr lang="ru-RU" b="1" dirty="0">
                <a:solidFill>
                  <a:schemeClr val="tx1"/>
                </a:solidFill>
                <a:latin typeface="Times New Roman" pitchFamily="18" charset="0"/>
                <a:cs typeface="Times New Roman" pitchFamily="18" charset="0"/>
              </a:rPr>
              <a:t>тыс. руб.</a:t>
            </a:r>
          </a:p>
        </p:txBody>
      </p:sp>
      <p:sp>
        <p:nvSpPr>
          <p:cNvPr id="13" name="TextBox 12"/>
          <p:cNvSpPr txBox="1"/>
          <p:nvPr/>
        </p:nvSpPr>
        <p:spPr>
          <a:xfrm>
            <a:off x="5027548" y="2243827"/>
            <a:ext cx="352839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Ремонт помещений и приобретение мебели УСБ «</a:t>
            </a:r>
            <a:r>
              <a:rPr lang="ru-RU" sz="1200" dirty="0" err="1">
                <a:latin typeface="Times New Roman" panose="02020603050405020304" pitchFamily="18" charset="0"/>
                <a:cs typeface="Times New Roman" panose="02020603050405020304" pitchFamily="18" charset="0"/>
              </a:rPr>
              <a:t>Нежеголь</a:t>
            </a:r>
            <a:r>
              <a:rPr lang="ru-RU" sz="1200" dirty="0">
                <a:latin typeface="Times New Roman" panose="02020603050405020304" pitchFamily="18" charset="0"/>
                <a:cs typeface="Times New Roman" panose="02020603050405020304" pitchFamily="18" charset="0"/>
              </a:rPr>
              <a:t>»</a:t>
            </a: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598291" y="2697383"/>
            <a:ext cx="2367882"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336 тыс. руб.</a:t>
            </a:r>
          </a:p>
        </p:txBody>
      </p:sp>
      <p:sp>
        <p:nvSpPr>
          <p:cNvPr id="15" name="TextBox 14"/>
          <p:cNvSpPr txBox="1"/>
          <p:nvPr/>
        </p:nvSpPr>
        <p:spPr>
          <a:xfrm>
            <a:off x="5027548" y="6126338"/>
            <a:ext cx="3528392"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Приобретение спортивной формы</a:t>
            </a: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617406" y="6415241"/>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92 тыс. руб.</a:t>
            </a:r>
          </a:p>
        </p:txBody>
      </p:sp>
      <p:sp>
        <p:nvSpPr>
          <p:cNvPr id="17" name="TextBox 16"/>
          <p:cNvSpPr txBox="1"/>
          <p:nvPr/>
        </p:nvSpPr>
        <p:spPr>
          <a:xfrm>
            <a:off x="5027548" y="5161821"/>
            <a:ext cx="352839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Компьютерное оборудование и средства малой механизации</a:t>
            </a: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5617406" y="5636809"/>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anose="02020603050405020304" pitchFamily="18" charset="0"/>
                <a:cs typeface="Times New Roman" panose="02020603050405020304" pitchFamily="18" charset="0"/>
              </a:rPr>
              <a:t>236 тыс. руб.</a:t>
            </a:r>
          </a:p>
        </p:txBody>
      </p:sp>
      <p:sp>
        <p:nvSpPr>
          <p:cNvPr id="19" name="TextBox 18"/>
          <p:cNvSpPr txBox="1"/>
          <p:nvPr/>
        </p:nvSpPr>
        <p:spPr>
          <a:xfrm>
            <a:off x="5011617" y="4097196"/>
            <a:ext cx="3528392"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Приобретение краски и выполнение работ по покраске ледового поля и нанесения хоккейной разметки</a:t>
            </a: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601475" y="4699338"/>
            <a:ext cx="2376264"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anose="02020603050405020304" pitchFamily="18" charset="0"/>
                <a:cs typeface="Times New Roman" panose="02020603050405020304" pitchFamily="18" charset="0"/>
              </a:rPr>
              <a:t>237 тыс. руб.</a:t>
            </a:r>
          </a:p>
        </p:txBody>
      </p:sp>
      <p:sp>
        <p:nvSpPr>
          <p:cNvPr id="21" name="Заголовок 1"/>
          <p:cNvSpPr txBox="1">
            <a:spLocks/>
          </p:cNvSpPr>
          <p:nvPr/>
        </p:nvSpPr>
        <p:spPr>
          <a:xfrm>
            <a:off x="66203" y="243557"/>
            <a:ext cx="9144000" cy="432048"/>
          </a:xfrm>
          <a:prstGeom prst="rect">
            <a:avLst/>
          </a:prstGeom>
          <a:noFill/>
          <a:ln>
            <a:noFill/>
          </a:ln>
          <a:effectLst/>
        </p:spPr>
        <p:txBody>
          <a:bodyPr vert="horz" lIns="91429" tIns="45715" rIns="91429" bIns="45715" rtlCol="0" anchor="ctr">
            <a:noAutofit/>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r>
              <a:rPr lang="ru-RU" sz="2500" b="1" dirty="0">
                <a:latin typeface="Times New Roman" panose="02020603050405020304" pitchFamily="18" charset="0"/>
                <a:cs typeface="Times New Roman" panose="02020603050405020304" pitchFamily="18" charset="0"/>
              </a:rPr>
              <a:t>Физическая культура и спорт</a:t>
            </a:r>
          </a:p>
        </p:txBody>
      </p:sp>
      <p:sp>
        <p:nvSpPr>
          <p:cNvPr id="22" name="TextBox 21"/>
          <p:cNvSpPr txBox="1"/>
          <p:nvPr/>
        </p:nvSpPr>
        <p:spPr>
          <a:xfrm>
            <a:off x="617001" y="969820"/>
            <a:ext cx="3517752" cy="63593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lnSpc>
                <a:spcPct val="115000"/>
              </a:lnSpc>
            </a:pPr>
            <a:r>
              <a:rPr lang="ru-RU" sz="1600" dirty="0">
                <a:solidFill>
                  <a:prstClr val="black"/>
                </a:solidFill>
                <a:latin typeface="Times New Roman" pitchFamily="18" charset="0"/>
                <a:ea typeface="Calibri"/>
                <a:cs typeface="Times New Roman" pitchFamily="18" charset="0"/>
              </a:rPr>
              <a:t>Всего расходов</a:t>
            </a:r>
          </a:p>
          <a:p>
            <a:pPr algn="ctr">
              <a:lnSpc>
                <a:spcPct val="115000"/>
              </a:lnSpc>
            </a:pPr>
            <a:endParaRPr lang="ru-RU" sz="1600" b="1" kern="0" dirty="0">
              <a:solidFill>
                <a:prstClr val="black"/>
              </a:solidFill>
              <a:latin typeface="Times New Roman" pitchFamily="18" charset="0"/>
              <a:cs typeface="Times New Roman" pitchFamily="18" charset="0"/>
            </a:endParaRPr>
          </a:p>
        </p:txBody>
      </p:sp>
      <p:sp>
        <p:nvSpPr>
          <p:cNvPr id="23" name="Прямоугольник 22"/>
          <p:cNvSpPr/>
          <p:nvPr/>
        </p:nvSpPr>
        <p:spPr>
          <a:xfrm>
            <a:off x="1187745" y="1461459"/>
            <a:ext cx="2367881"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137 383 тыс. руб.</a:t>
            </a:r>
          </a:p>
        </p:txBody>
      </p:sp>
      <p:pic>
        <p:nvPicPr>
          <p:cNvPr id="24" name="Рисунок 7"/>
          <p:cNvPicPr>
            <a:picLocks noChangeAspect="1" noChangeArrowheads="1"/>
          </p:cNvPicPr>
          <p:nvPr/>
        </p:nvPicPr>
        <p:blipFill>
          <a:blip r:embed="rId4"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34</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23403" y="3236402"/>
            <a:ext cx="3528392"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Проведение мероприятий</a:t>
            </a: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194147" y="3525305"/>
            <a:ext cx="2367881"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2 444 тыс. руб.</a:t>
            </a:r>
          </a:p>
        </p:txBody>
      </p:sp>
      <p:sp>
        <p:nvSpPr>
          <p:cNvPr id="28" name="TextBox 27"/>
          <p:cNvSpPr txBox="1"/>
          <p:nvPr/>
        </p:nvSpPr>
        <p:spPr>
          <a:xfrm>
            <a:off x="620110" y="5046605"/>
            <a:ext cx="3528392"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Выкуп здания бывшего тира по ул. Железнодорожная 5а</a:t>
            </a:r>
          </a:p>
          <a:p>
            <a:pPr algn="ct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1200366" y="5469323"/>
            <a:ext cx="2367881"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919 тыс. руб.</a:t>
            </a:r>
          </a:p>
        </p:txBody>
      </p:sp>
      <p:sp>
        <p:nvSpPr>
          <p:cNvPr id="30" name="TextBox 29"/>
          <p:cNvSpPr txBox="1"/>
          <p:nvPr/>
        </p:nvSpPr>
        <p:spPr>
          <a:xfrm>
            <a:off x="623403" y="1963683"/>
            <a:ext cx="3528392"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defRPr/>
            </a:pPr>
            <a:r>
              <a:rPr lang="ru-RU" sz="1200" kern="0" dirty="0">
                <a:solidFill>
                  <a:prstClr val="black"/>
                </a:solidFill>
                <a:latin typeface="Times New Roman" pitchFamily="18" charset="0"/>
                <a:cs typeface="Times New Roman" pitchFamily="18" charset="0"/>
              </a:rPr>
              <a:t>Капитальный ремонт: </a:t>
            </a:r>
          </a:p>
          <a:p>
            <a:pPr algn="ctr">
              <a:defRPr/>
            </a:pPr>
            <a:r>
              <a:rPr lang="ru-RU" sz="1200" kern="0" dirty="0">
                <a:solidFill>
                  <a:prstClr val="black"/>
                </a:solidFill>
                <a:latin typeface="Times New Roman" pitchFamily="18" charset="0"/>
                <a:cs typeface="Times New Roman" pitchFamily="18" charset="0"/>
              </a:rPr>
              <a:t>Стадиона с трибунами в с. </a:t>
            </a:r>
            <a:r>
              <a:rPr lang="ru-RU" sz="1200" kern="0" dirty="0" err="1">
                <a:solidFill>
                  <a:prstClr val="black"/>
                </a:solidFill>
                <a:latin typeface="Times New Roman" pitchFamily="18" charset="0"/>
                <a:cs typeface="Times New Roman" pitchFamily="18" charset="0"/>
              </a:rPr>
              <a:t>Ржевка</a:t>
            </a:r>
            <a:r>
              <a:rPr lang="ru-RU" sz="1200" kern="0" dirty="0">
                <a:solidFill>
                  <a:prstClr val="black"/>
                </a:solidFill>
                <a:latin typeface="Times New Roman" pitchFamily="18" charset="0"/>
                <a:cs typeface="Times New Roman" pitchFamily="18" charset="0"/>
              </a:rPr>
              <a:t> – 21,4 млн </a:t>
            </a:r>
            <a:r>
              <a:rPr lang="ru-RU" sz="1200" kern="0" dirty="0" err="1">
                <a:solidFill>
                  <a:prstClr val="black"/>
                </a:solidFill>
                <a:latin typeface="Times New Roman" pitchFamily="18" charset="0"/>
                <a:cs typeface="Times New Roman" pitchFamily="18" charset="0"/>
              </a:rPr>
              <a:t>руб</a:t>
            </a:r>
            <a:r>
              <a:rPr lang="ru-RU" sz="1200" kern="0" dirty="0">
                <a:solidFill>
                  <a:prstClr val="black"/>
                </a:solidFill>
                <a:latin typeface="Times New Roman" pitchFamily="18" charset="0"/>
                <a:cs typeface="Times New Roman" pitchFamily="18" charset="0"/>
              </a:rPr>
              <a:t>;</a:t>
            </a:r>
          </a:p>
          <a:p>
            <a:pPr algn="ctr">
              <a:defRPr/>
            </a:pPr>
            <a:r>
              <a:rPr lang="ru-RU" sz="1200" kern="0" dirty="0">
                <a:solidFill>
                  <a:prstClr val="black"/>
                </a:solidFill>
                <a:latin typeface="Times New Roman" pitchFamily="18" charset="0"/>
                <a:cs typeface="Times New Roman" pitchFamily="18" charset="0"/>
              </a:rPr>
              <a:t>Устройство спортивной площадки на территории </a:t>
            </a:r>
            <a:r>
              <a:rPr lang="ru-RU" sz="1200" kern="0" dirty="0" err="1">
                <a:solidFill>
                  <a:prstClr val="black"/>
                </a:solidFill>
                <a:latin typeface="Times New Roman" pitchFamily="18" charset="0"/>
                <a:cs typeface="Times New Roman" pitchFamily="18" charset="0"/>
              </a:rPr>
              <a:t>Графовской</a:t>
            </a:r>
            <a:r>
              <a:rPr lang="ru-RU" sz="1200" kern="0" dirty="0">
                <a:solidFill>
                  <a:prstClr val="black"/>
                </a:solidFill>
                <a:latin typeface="Times New Roman" pitchFamily="18" charset="0"/>
                <a:cs typeface="Times New Roman" pitchFamily="18" charset="0"/>
              </a:rPr>
              <a:t> СОШ – 3,6 млн руб.</a:t>
            </a:r>
          </a:p>
          <a:p>
            <a:pPr algn="ctr">
              <a:defRPr/>
            </a:pPr>
            <a:endParaRPr lang="ru-RU" sz="1200" kern="0" dirty="0">
              <a:solidFill>
                <a:prstClr val="black"/>
              </a:solidFill>
              <a:latin typeface="Times New Roman" pitchFamily="18" charset="0"/>
              <a:cs typeface="Times New Roman" pitchFamily="18" charset="0"/>
            </a:endParaRPr>
          </a:p>
        </p:txBody>
      </p:sp>
      <p:sp>
        <p:nvSpPr>
          <p:cNvPr id="31" name="Прямоугольник 30"/>
          <p:cNvSpPr/>
          <p:nvPr/>
        </p:nvSpPr>
        <p:spPr>
          <a:xfrm>
            <a:off x="1200366" y="2765528"/>
            <a:ext cx="235102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prstClr val="black"/>
                </a:solidFill>
                <a:latin typeface="Times New Roman" pitchFamily="18" charset="0"/>
                <a:cs typeface="Times New Roman" pitchFamily="18" charset="0"/>
              </a:rPr>
              <a:t>25 001 тыс. руб.</a:t>
            </a:r>
          </a:p>
        </p:txBody>
      </p:sp>
      <p:pic>
        <p:nvPicPr>
          <p:cNvPr id="32" name="Picture 5" descr="C:\Users\Я\Downloads\IMG_20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820297"/>
            <a:ext cx="1686060" cy="128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34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63" y="243557"/>
            <a:ext cx="9144000" cy="432048"/>
          </a:xfrm>
          <a:prstGeom prst="rect">
            <a:avLst/>
          </a:prstGeom>
          <a:noFill/>
          <a:ln>
            <a:noFill/>
          </a:ln>
          <a:effectLst/>
        </p:spPr>
        <p:txBody>
          <a:bodyPr vert="horz" lIns="91429" tIns="45715" rIns="91429" bIns="45715" rtlCol="0" anchor="ctr">
            <a:noAutofit/>
          </a:bodyPr>
          <a:lstStyle>
            <a:lvl1pPr algn="l" defTabSz="91429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r>
              <a:rPr lang="ru-RU" sz="2500" b="1" dirty="0">
                <a:latin typeface="Times New Roman" panose="02020603050405020304" pitchFamily="18" charset="0"/>
                <a:cs typeface="Times New Roman" panose="02020603050405020304" pitchFamily="18" charset="0"/>
              </a:rPr>
              <a:t>Физическая культура и спорт</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9892" b="10243"/>
          <a:stretch/>
        </p:blipFill>
        <p:spPr>
          <a:xfrm>
            <a:off x="3779912" y="875884"/>
            <a:ext cx="2761796" cy="1647000"/>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r="24671" b="9988"/>
          <a:stretch/>
        </p:blipFill>
        <p:spPr>
          <a:xfrm>
            <a:off x="6659703" y="859277"/>
            <a:ext cx="2204750" cy="1680215"/>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2328" t="25288" r="29621" b="-1452"/>
          <a:stretch/>
        </p:blipFill>
        <p:spPr>
          <a:xfrm>
            <a:off x="6102658" y="2725528"/>
            <a:ext cx="2761795" cy="1677932"/>
          </a:xfrm>
          <a:prstGeom prst="rect">
            <a:avLst/>
          </a:prstGeom>
        </p:spPr>
      </p:pic>
      <p:pic>
        <p:nvPicPr>
          <p:cNvPr id="10" name="Picture 5" descr="C:\Users\Я\Downloads\IMG_209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2713835"/>
            <a:ext cx="2196000" cy="164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3527" y="1340768"/>
            <a:ext cx="3307828" cy="892542"/>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Доля населения Шебекинского городского округа, систематически занимающихся физической культурой и массовым спортом </a:t>
            </a:r>
            <a:br>
              <a:rPr lang="ru-RU" sz="1200" dirty="0">
                <a:latin typeface="Times New Roman" panose="02020603050405020304" pitchFamily="18" charset="0"/>
                <a:cs typeface="Times New Roman" panose="02020603050405020304" pitchFamily="18" charset="0"/>
              </a:rPr>
            </a:br>
            <a:endParaRPr lang="ru-RU" sz="1600" b="1" kern="0" dirty="0">
              <a:latin typeface="Times New Roman" pitchFamily="18" charset="0"/>
              <a:cs typeface="Times New Roman" pitchFamily="18" charset="0"/>
            </a:endParaRPr>
          </a:p>
        </p:txBody>
      </p:sp>
      <p:sp>
        <p:nvSpPr>
          <p:cNvPr id="13" name="TextBox 12"/>
          <p:cNvSpPr txBox="1"/>
          <p:nvPr/>
        </p:nvSpPr>
        <p:spPr>
          <a:xfrm>
            <a:off x="323528" y="2733658"/>
            <a:ext cx="3307829" cy="1015653"/>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Численность населения Шебекинского городского округа, систематически занимающихся физической культурой и массовым спортом, чел. (от 3 до 79 лет): </a:t>
            </a:r>
          </a:p>
          <a:p>
            <a:pPr algn="ctr"/>
            <a:endParaRPr lang="ru-RU" sz="1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23527" y="4311348"/>
            <a:ext cx="3307829" cy="677098"/>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Количество проведенных спортивных мероприятий, ед.:</a:t>
            </a:r>
          </a:p>
          <a:p>
            <a:pPr algn="ctr"/>
            <a:endParaRPr lang="ru-RU" sz="14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23527" y="5301208"/>
            <a:ext cx="3307828" cy="830987"/>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Количество человек, принявших участие в физкультурно-массовых и спортивных мероприятиях, чел: </a:t>
            </a:r>
          </a:p>
          <a:p>
            <a:pPr algn="ctr"/>
            <a:endParaRPr lang="ru-RU"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548437" y="5485874"/>
            <a:ext cx="3986541" cy="646321"/>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Количество человек, принявших участие в выполнении нормативов ГТО, чел:</a:t>
            </a:r>
          </a:p>
          <a:p>
            <a:pPr algn="ctr"/>
            <a:endParaRPr lang="ru-RU" sz="12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543054" y="4698480"/>
            <a:ext cx="3986541" cy="461655"/>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29" tIns="45715" rIns="91429" bIns="45715" rtlCol="0">
            <a:spAutoFit/>
          </a:bodyPr>
          <a:lstStyle/>
          <a:p>
            <a:pPr algn="ctr"/>
            <a:r>
              <a:rPr lang="ru-RU" sz="1200" dirty="0">
                <a:latin typeface="Times New Roman" panose="02020603050405020304" pitchFamily="18" charset="0"/>
                <a:cs typeface="Times New Roman" panose="02020603050405020304" pitchFamily="18" charset="0"/>
              </a:rPr>
              <a:t>Количество видов спорта, ед.: </a:t>
            </a:r>
          </a:p>
          <a:p>
            <a:pPr algn="ctr"/>
            <a:endParaRPr lang="ru-RU" sz="12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185354" y="2053290"/>
            <a:ext cx="1584176"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48%</a:t>
            </a:r>
          </a:p>
        </p:txBody>
      </p:sp>
      <p:sp>
        <p:nvSpPr>
          <p:cNvPr id="16" name="Прямоугольник 15"/>
          <p:cNvSpPr/>
          <p:nvPr/>
        </p:nvSpPr>
        <p:spPr>
          <a:xfrm>
            <a:off x="1185353" y="3570480"/>
            <a:ext cx="1584176"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38 582</a:t>
            </a:r>
          </a:p>
        </p:txBody>
      </p:sp>
      <p:sp>
        <p:nvSpPr>
          <p:cNvPr id="18" name="Прямоугольник 17"/>
          <p:cNvSpPr/>
          <p:nvPr/>
        </p:nvSpPr>
        <p:spPr>
          <a:xfrm>
            <a:off x="1185353" y="4830872"/>
            <a:ext cx="1584176"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359</a:t>
            </a:r>
          </a:p>
        </p:txBody>
      </p:sp>
      <p:sp>
        <p:nvSpPr>
          <p:cNvPr id="20" name="Прямоугольник 19"/>
          <p:cNvSpPr/>
          <p:nvPr/>
        </p:nvSpPr>
        <p:spPr>
          <a:xfrm>
            <a:off x="1185354" y="5982952"/>
            <a:ext cx="1584176"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26 856</a:t>
            </a:r>
          </a:p>
        </p:txBody>
      </p:sp>
      <p:sp>
        <p:nvSpPr>
          <p:cNvPr id="22" name="Прямоугольник 21"/>
          <p:cNvSpPr/>
          <p:nvPr/>
        </p:nvSpPr>
        <p:spPr>
          <a:xfrm>
            <a:off x="5743442" y="4998952"/>
            <a:ext cx="1584176"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35</a:t>
            </a:r>
          </a:p>
        </p:txBody>
      </p:sp>
      <p:sp>
        <p:nvSpPr>
          <p:cNvPr id="23" name="Прямоугольник 22"/>
          <p:cNvSpPr/>
          <p:nvPr/>
        </p:nvSpPr>
        <p:spPr>
          <a:xfrm>
            <a:off x="5749620" y="5974679"/>
            <a:ext cx="1584176" cy="360040"/>
          </a:xfrm>
          <a:prstGeom prst="rect">
            <a:avLst/>
          </a:prstGeom>
          <a:ln/>
        </p:spPr>
        <p:style>
          <a:lnRef idx="1">
            <a:schemeClr val="accent4"/>
          </a:lnRef>
          <a:fillRef idx="2">
            <a:schemeClr val="accent4"/>
          </a:fillRef>
          <a:effectRef idx="1">
            <a:schemeClr val="accent4"/>
          </a:effectRef>
          <a:fontRef idx="minor">
            <a:schemeClr val="dk1"/>
          </a:fontRef>
        </p:style>
        <p:txBody>
          <a:bodyPr lIns="91429" tIns="45715" rIns="91429" bIns="45715" rtlCol="0" anchor="ctr"/>
          <a:lstStyle/>
          <a:p>
            <a:pPr algn="ctr"/>
            <a:r>
              <a:rPr lang="ru-RU" b="1" dirty="0">
                <a:solidFill>
                  <a:schemeClr val="tx1"/>
                </a:solidFill>
                <a:latin typeface="Times New Roman" pitchFamily="18" charset="0"/>
                <a:cs typeface="Times New Roman" pitchFamily="18" charset="0"/>
              </a:rPr>
              <a:t>11 216</a:t>
            </a:r>
          </a:p>
        </p:txBody>
      </p:sp>
      <p:pic>
        <p:nvPicPr>
          <p:cNvPr id="24" name="Рисунок 7"/>
          <p:cNvPicPr>
            <a:picLocks noChangeAspect="1" noChangeArrowheads="1"/>
          </p:cNvPicPr>
          <p:nvPr/>
        </p:nvPicPr>
        <p:blipFill>
          <a:blip r:embed="rId6"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35</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241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99" y="116632"/>
            <a:ext cx="7510039" cy="648072"/>
          </a:xfrm>
          <a:ln>
            <a:noFill/>
          </a:ln>
        </p:spPr>
        <p:style>
          <a:lnRef idx="2">
            <a:schemeClr val="accent3"/>
          </a:lnRef>
          <a:fillRef idx="1">
            <a:schemeClr val="lt1"/>
          </a:fillRef>
          <a:effectRef idx="0">
            <a:schemeClr val="accent3"/>
          </a:effectRef>
          <a:fontRef idx="minor">
            <a:schemeClr val="dk1"/>
          </a:fontRef>
        </p:style>
        <p:txBody>
          <a:bodyPr>
            <a:noAutofit/>
          </a:bodyPr>
          <a:lstStyle/>
          <a:p>
            <a:pPr algn="ctr" fontAlgn="ctr"/>
            <a:r>
              <a:rPr lang="ru-RU" sz="2500" b="1" dirty="0">
                <a:latin typeface="Times New Roman" panose="02020603050405020304" pitchFamily="18" charset="0"/>
                <a:cs typeface="Times New Roman" panose="02020603050405020304" pitchFamily="18" charset="0"/>
              </a:rPr>
              <a:t>Основные объекты капитального ремонта </a:t>
            </a:r>
            <a:br>
              <a:rPr lang="ru-RU" sz="2500" b="1" dirty="0">
                <a:latin typeface="Times New Roman" panose="02020603050405020304" pitchFamily="18" charset="0"/>
                <a:cs typeface="Times New Roman" panose="02020603050405020304" pitchFamily="18" charset="0"/>
              </a:rPr>
            </a:br>
            <a:r>
              <a:rPr lang="ru-RU" sz="2500" b="1" dirty="0">
                <a:latin typeface="Times New Roman" panose="02020603050405020304" pitchFamily="18" charset="0"/>
                <a:cs typeface="Times New Roman" panose="02020603050405020304" pitchFamily="18" charset="0"/>
              </a:rPr>
              <a:t>за 2020 год</a:t>
            </a:r>
            <a:endParaRPr lang="ru-RU" sz="2500" b="1" dirty="0">
              <a:solidFill>
                <a:srgbClr val="00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32875" y="1046160"/>
            <a:ext cx="3948975" cy="1401922"/>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dirty="0">
                <a:solidFill>
                  <a:prstClr val="black"/>
                </a:solidFill>
                <a:latin typeface="Times New Roman"/>
                <a:ea typeface="Calibri"/>
                <a:cs typeface="Times New Roman"/>
              </a:rPr>
              <a:t>Капитальный ремонт </a:t>
            </a:r>
          </a:p>
          <a:p>
            <a:pPr algn="ctr">
              <a:lnSpc>
                <a:spcPct val="115000"/>
              </a:lnSpc>
            </a:pPr>
            <a:r>
              <a:rPr lang="ru-RU" sz="1200" b="1" dirty="0">
                <a:solidFill>
                  <a:prstClr val="black"/>
                </a:solidFill>
                <a:latin typeface="Times New Roman"/>
                <a:ea typeface="Calibri"/>
                <a:cs typeface="Times New Roman"/>
              </a:rPr>
              <a:t>МБОУ «</a:t>
            </a:r>
            <a:r>
              <a:rPr lang="ru-RU" sz="1200" b="1" dirty="0" err="1">
                <a:solidFill>
                  <a:prstClr val="black"/>
                </a:solidFill>
                <a:latin typeface="Times New Roman"/>
                <a:ea typeface="Calibri"/>
                <a:cs typeface="Times New Roman"/>
              </a:rPr>
              <a:t>Новотаволжанская</a:t>
            </a:r>
            <a:r>
              <a:rPr lang="ru-RU" sz="1200" b="1" dirty="0">
                <a:solidFill>
                  <a:prstClr val="black"/>
                </a:solidFill>
                <a:latin typeface="Times New Roman"/>
                <a:ea typeface="Calibri"/>
                <a:cs typeface="Times New Roman"/>
              </a:rPr>
              <a:t> СОШ»</a:t>
            </a:r>
          </a:p>
          <a:p>
            <a:pPr algn="ctr">
              <a:lnSpc>
                <a:spcPct val="115000"/>
              </a:lnSpc>
            </a:pPr>
            <a:r>
              <a:rPr lang="ru-RU" sz="1200" b="1" dirty="0">
                <a:solidFill>
                  <a:prstClr val="black"/>
                </a:solidFill>
                <a:latin typeface="Times New Roman"/>
                <a:ea typeface="Calibri"/>
                <a:cs typeface="Times New Roman"/>
              </a:rPr>
              <a:t>(800 мест 10 763,5 </a:t>
            </a:r>
            <a:r>
              <a:rPr lang="ru-RU" sz="1200" b="1" dirty="0" err="1">
                <a:solidFill>
                  <a:prstClr val="black"/>
                </a:solidFill>
                <a:latin typeface="Times New Roman"/>
                <a:ea typeface="Calibri"/>
                <a:cs typeface="Times New Roman"/>
              </a:rPr>
              <a:t>кв.м</a:t>
            </a:r>
            <a:r>
              <a:rPr lang="ru-RU" sz="1200" b="1" dirty="0">
                <a:solidFill>
                  <a:prstClr val="black"/>
                </a:solidFill>
                <a:latin typeface="Times New Roman"/>
                <a:ea typeface="Calibri"/>
                <a:cs typeface="Times New Roman"/>
              </a:rPr>
              <a:t>. (школа 9 977,8 </a:t>
            </a:r>
            <a:r>
              <a:rPr lang="ru-RU" sz="1200" b="1" dirty="0" err="1">
                <a:solidFill>
                  <a:prstClr val="black"/>
                </a:solidFill>
                <a:latin typeface="Times New Roman"/>
                <a:ea typeface="Calibri"/>
                <a:cs typeface="Times New Roman"/>
              </a:rPr>
              <a:t>кв.м</a:t>
            </a:r>
            <a:r>
              <a:rPr lang="ru-RU" sz="1200" b="1" dirty="0">
                <a:solidFill>
                  <a:prstClr val="black"/>
                </a:solidFill>
                <a:latin typeface="Times New Roman"/>
                <a:ea typeface="Calibri"/>
                <a:cs typeface="Times New Roman"/>
              </a:rPr>
              <a:t>.,                  мастерские 785,7 </a:t>
            </a:r>
            <a:r>
              <a:rPr lang="ru-RU" sz="1200" b="1" dirty="0" err="1">
                <a:solidFill>
                  <a:prstClr val="black"/>
                </a:solidFill>
                <a:latin typeface="Times New Roman"/>
                <a:ea typeface="Calibri"/>
                <a:cs typeface="Times New Roman"/>
              </a:rPr>
              <a:t>кв.м</a:t>
            </a:r>
            <a:r>
              <a:rPr lang="ru-RU" sz="1200" b="1" dirty="0">
                <a:solidFill>
                  <a:prstClr val="black"/>
                </a:solidFill>
                <a:latin typeface="Times New Roman"/>
                <a:ea typeface="Calibri"/>
                <a:cs typeface="Times New Roman"/>
              </a:rPr>
              <a:t>.)</a:t>
            </a:r>
          </a:p>
          <a:p>
            <a:pPr algn="r">
              <a:lnSpc>
                <a:spcPct val="115000"/>
              </a:lnSpc>
            </a:pPr>
            <a:r>
              <a:rPr lang="ru-RU" sz="1400" b="1" dirty="0">
                <a:solidFill>
                  <a:srgbClr val="7030A0"/>
                </a:solidFill>
                <a:latin typeface="Times New Roman"/>
                <a:ea typeface="Calibri"/>
                <a:cs typeface="Times New Roman"/>
              </a:rPr>
              <a:t> </a:t>
            </a:r>
            <a:endParaRPr lang="ru-RU" sz="1200" b="1" dirty="0">
              <a:solidFill>
                <a:srgbClr val="7030A0"/>
              </a:solidFill>
              <a:ea typeface="Calibri"/>
              <a:cs typeface="Times New Roman"/>
            </a:endParaRPr>
          </a:p>
          <a:p>
            <a:pPr algn="ctr">
              <a:lnSpc>
                <a:spcPct val="115000"/>
              </a:lnSpc>
            </a:pPr>
            <a:endParaRPr lang="ru-RU" sz="1200" kern="0" dirty="0">
              <a:solidFill>
                <a:prstClr val="black"/>
              </a:solidFill>
              <a:latin typeface="Times New Roman" pitchFamily="18" charset="0"/>
              <a:cs typeface="Times New Roman" pitchFamily="18" charset="0"/>
            </a:endParaRPr>
          </a:p>
        </p:txBody>
      </p:sp>
      <p:sp>
        <p:nvSpPr>
          <p:cNvPr id="23" name="Прямоугольник 22"/>
          <p:cNvSpPr/>
          <p:nvPr/>
        </p:nvSpPr>
        <p:spPr>
          <a:xfrm>
            <a:off x="1308268" y="1904727"/>
            <a:ext cx="3306613" cy="50796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118,0 млн. рублей</a:t>
            </a:r>
          </a:p>
        </p:txBody>
      </p:sp>
      <p:sp>
        <p:nvSpPr>
          <p:cNvPr id="26" name="TextBox 25"/>
          <p:cNvSpPr txBox="1"/>
          <p:nvPr/>
        </p:nvSpPr>
        <p:spPr>
          <a:xfrm>
            <a:off x="4935882" y="2812999"/>
            <a:ext cx="4032448" cy="729430"/>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kern="0" dirty="0">
                <a:latin typeface="Times New Roman" pitchFamily="18" charset="0"/>
                <a:cs typeface="Times New Roman" pitchFamily="18" charset="0"/>
              </a:rPr>
              <a:t>Капитальный ремонт МБОУ "</a:t>
            </a:r>
            <a:r>
              <a:rPr lang="ru-RU" sz="1200" b="1" kern="0" dirty="0" err="1">
                <a:latin typeface="Times New Roman" pitchFamily="18" charset="0"/>
                <a:cs typeface="Times New Roman" pitchFamily="18" charset="0"/>
              </a:rPr>
              <a:t>Краснополянская</a:t>
            </a:r>
            <a:r>
              <a:rPr lang="ru-RU" sz="1200" b="1" kern="0" dirty="0">
                <a:latin typeface="Times New Roman" pitchFamily="18" charset="0"/>
                <a:cs typeface="Times New Roman" pitchFamily="18" charset="0"/>
              </a:rPr>
              <a:t> ООШ Шебекинского района" с размещением дошкольного блока на 20 мест (120 мест, 1 217,2 </a:t>
            </a:r>
            <a:r>
              <a:rPr lang="ru-RU" sz="1200" b="1" kern="0" dirty="0" err="1">
                <a:latin typeface="Times New Roman" pitchFamily="18" charset="0"/>
                <a:cs typeface="Times New Roman" pitchFamily="18" charset="0"/>
              </a:rPr>
              <a:t>кв.м</a:t>
            </a:r>
            <a:r>
              <a:rPr lang="ru-RU" sz="1200" b="1" kern="0" dirty="0">
                <a:latin typeface="Times New Roman" pitchFamily="18" charset="0"/>
                <a:cs typeface="Times New Roman" pitchFamily="18" charset="0"/>
              </a:rPr>
              <a:t>.)</a:t>
            </a:r>
          </a:p>
        </p:txBody>
      </p:sp>
      <p:sp>
        <p:nvSpPr>
          <p:cNvPr id="27" name="Прямоугольник 26"/>
          <p:cNvSpPr/>
          <p:nvPr/>
        </p:nvSpPr>
        <p:spPr>
          <a:xfrm>
            <a:off x="5871686" y="3521242"/>
            <a:ext cx="2941133" cy="4583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33,2 млн рублей</a:t>
            </a:r>
          </a:p>
        </p:txBody>
      </p:sp>
      <p:sp>
        <p:nvSpPr>
          <p:cNvPr id="29" name="TextBox 28"/>
          <p:cNvSpPr txBox="1"/>
          <p:nvPr/>
        </p:nvSpPr>
        <p:spPr>
          <a:xfrm>
            <a:off x="832876" y="4233631"/>
            <a:ext cx="4032448" cy="517065"/>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dirty="0">
                <a:latin typeface="Times New Roman"/>
                <a:ea typeface="Calibri"/>
                <a:cs typeface="Times New Roman"/>
              </a:rPr>
              <a:t>Капитальный ремонт стадиона с трибунами с. </a:t>
            </a:r>
            <a:r>
              <a:rPr lang="ru-RU" sz="1200" b="1" dirty="0" err="1">
                <a:latin typeface="Times New Roman"/>
                <a:ea typeface="Calibri"/>
                <a:cs typeface="Times New Roman"/>
              </a:rPr>
              <a:t>Ржевка</a:t>
            </a:r>
            <a:endParaRPr lang="ru-RU" sz="1200" b="1" dirty="0">
              <a:latin typeface="Times New Roman"/>
              <a:ea typeface="Calibri"/>
              <a:cs typeface="Times New Roman"/>
            </a:endParaRPr>
          </a:p>
          <a:p>
            <a:pPr algn="ctr">
              <a:lnSpc>
                <a:spcPct val="115000"/>
              </a:lnSpc>
            </a:pPr>
            <a:r>
              <a:rPr lang="ru-RU" sz="1200" b="1" dirty="0">
                <a:latin typeface="Times New Roman" panose="02020603050405020304" pitchFamily="18" charset="0"/>
                <a:ea typeface="Calibri"/>
                <a:cs typeface="Times New Roman" panose="02020603050405020304" pitchFamily="18" charset="0"/>
              </a:rPr>
              <a:t>(7 700 </a:t>
            </a:r>
            <a:r>
              <a:rPr lang="ru-RU" sz="1200" b="1" dirty="0" err="1">
                <a:latin typeface="Times New Roman" panose="02020603050405020304" pitchFamily="18" charset="0"/>
                <a:ea typeface="Calibri"/>
                <a:cs typeface="Times New Roman" panose="02020603050405020304" pitchFamily="18" charset="0"/>
              </a:rPr>
              <a:t>кв.м</a:t>
            </a:r>
            <a:r>
              <a:rPr lang="ru-RU" sz="1200" b="1" dirty="0">
                <a:latin typeface="Times New Roman" panose="02020603050405020304" pitchFamily="18" charset="0"/>
                <a:ea typeface="Calibri"/>
                <a:cs typeface="Times New Roman" panose="02020603050405020304" pitchFamily="18" charset="0"/>
              </a:rPr>
              <a:t>.)</a:t>
            </a:r>
          </a:p>
        </p:txBody>
      </p:sp>
      <p:sp>
        <p:nvSpPr>
          <p:cNvPr id="30" name="Прямоугольник 29"/>
          <p:cNvSpPr/>
          <p:nvPr/>
        </p:nvSpPr>
        <p:spPr>
          <a:xfrm>
            <a:off x="1337395" y="4718509"/>
            <a:ext cx="3312368" cy="5100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21,4 млн. рублей</a:t>
            </a:r>
          </a:p>
        </p:txBody>
      </p:sp>
      <p:sp>
        <p:nvSpPr>
          <p:cNvPr id="31" name="TextBox 30"/>
          <p:cNvSpPr txBox="1"/>
          <p:nvPr/>
        </p:nvSpPr>
        <p:spPr>
          <a:xfrm>
            <a:off x="4922742" y="5690401"/>
            <a:ext cx="4032448" cy="729430"/>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kern="0" dirty="0">
                <a:latin typeface="Times New Roman" pitchFamily="18" charset="0"/>
                <a:cs typeface="Times New Roman" pitchFamily="18" charset="0"/>
              </a:rPr>
              <a:t>Капитальный ремонт ДОУ № 6, г. Шебекино</a:t>
            </a:r>
          </a:p>
          <a:p>
            <a:pPr algn="ctr">
              <a:lnSpc>
                <a:spcPct val="115000"/>
              </a:lnSpc>
            </a:pPr>
            <a:r>
              <a:rPr lang="ru-RU" sz="1200" b="1" kern="0" dirty="0">
                <a:latin typeface="Times New Roman" pitchFamily="18" charset="0"/>
                <a:ea typeface="Calibri"/>
                <a:cs typeface="Times New Roman" pitchFamily="18" charset="0"/>
              </a:rPr>
              <a:t>(210 мест, 2 341 </a:t>
            </a:r>
            <a:r>
              <a:rPr lang="ru-RU" sz="1200" b="1" kern="0" dirty="0" err="1">
                <a:latin typeface="Times New Roman" pitchFamily="18" charset="0"/>
                <a:ea typeface="Calibri"/>
                <a:cs typeface="Times New Roman" pitchFamily="18" charset="0"/>
              </a:rPr>
              <a:t>кв.м</a:t>
            </a:r>
            <a:r>
              <a:rPr lang="ru-RU" sz="1200" b="1" kern="0" dirty="0">
                <a:latin typeface="Times New Roman" pitchFamily="18" charset="0"/>
                <a:ea typeface="Calibri"/>
                <a:cs typeface="Times New Roman" pitchFamily="18" charset="0"/>
              </a:rPr>
              <a:t>.)</a:t>
            </a:r>
          </a:p>
          <a:p>
            <a:pPr algn="ctr">
              <a:lnSpc>
                <a:spcPct val="115000"/>
              </a:lnSpc>
            </a:pPr>
            <a:endParaRPr lang="ru-RU" sz="1200" b="1" dirty="0">
              <a:latin typeface="Times New Roman"/>
              <a:ea typeface="Calibri"/>
              <a:cs typeface="Times New Roman"/>
            </a:endParaRPr>
          </a:p>
        </p:txBody>
      </p:sp>
      <p:sp>
        <p:nvSpPr>
          <p:cNvPr id="32" name="Прямоугольник 31"/>
          <p:cNvSpPr/>
          <p:nvPr/>
        </p:nvSpPr>
        <p:spPr>
          <a:xfrm>
            <a:off x="5896416" y="6305525"/>
            <a:ext cx="2941134" cy="4320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55,1 млн. рублей</a:t>
            </a:r>
          </a:p>
        </p:txBody>
      </p:sp>
      <p:sp>
        <p:nvSpPr>
          <p:cNvPr id="8" name="Стрелка вправо 7"/>
          <p:cNvSpPr/>
          <p:nvPr/>
        </p:nvSpPr>
        <p:spPr>
          <a:xfrm>
            <a:off x="4918205" y="1576968"/>
            <a:ext cx="591959" cy="32775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sp>
        <p:nvSpPr>
          <p:cNvPr id="9" name="Стрелка вправо 8"/>
          <p:cNvSpPr/>
          <p:nvPr/>
        </p:nvSpPr>
        <p:spPr>
          <a:xfrm rot="10800000">
            <a:off x="4264846" y="5994161"/>
            <a:ext cx="574296" cy="31136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sp>
        <p:nvSpPr>
          <p:cNvPr id="18" name="Стрелка вправо 17"/>
          <p:cNvSpPr/>
          <p:nvPr/>
        </p:nvSpPr>
        <p:spPr>
          <a:xfrm>
            <a:off x="4842454" y="4795345"/>
            <a:ext cx="591958" cy="32775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sp>
        <p:nvSpPr>
          <p:cNvPr id="19" name="Стрелка вправо 18"/>
          <p:cNvSpPr/>
          <p:nvPr/>
        </p:nvSpPr>
        <p:spPr>
          <a:xfrm rot="10800000">
            <a:off x="4347497" y="3165589"/>
            <a:ext cx="534769" cy="31136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831" y="5324646"/>
            <a:ext cx="3050655" cy="150861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131" y="4087955"/>
            <a:ext cx="3211464" cy="1501285"/>
          </a:xfrm>
          <a:prstGeom prst="rect">
            <a:avLst/>
          </a:prstGeom>
        </p:spPr>
      </p:pic>
      <p:sp>
        <p:nvSpPr>
          <p:cNvPr id="20" name="Прямоугольник 19"/>
          <p:cNvSpPr/>
          <p:nvPr/>
        </p:nvSpPr>
        <p:spPr>
          <a:xfrm>
            <a:off x="1294526" y="1904727"/>
            <a:ext cx="3306613" cy="5079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118,0 млн рублей</a:t>
            </a:r>
          </a:p>
        </p:txBody>
      </p:sp>
      <p:sp>
        <p:nvSpPr>
          <p:cNvPr id="24" name="Прямоугольник 23"/>
          <p:cNvSpPr/>
          <p:nvPr/>
        </p:nvSpPr>
        <p:spPr>
          <a:xfrm>
            <a:off x="1323653" y="4718509"/>
            <a:ext cx="3312368" cy="5100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21,4 млн рублей</a:t>
            </a:r>
          </a:p>
        </p:txBody>
      </p:sp>
      <p:sp>
        <p:nvSpPr>
          <p:cNvPr id="25" name="Прямоугольник 24"/>
          <p:cNvSpPr/>
          <p:nvPr/>
        </p:nvSpPr>
        <p:spPr>
          <a:xfrm>
            <a:off x="5882674" y="6305525"/>
            <a:ext cx="2941134"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55,1 млн рублей</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2826" r="18195" b="23750"/>
          <a:stretch/>
        </p:blipFill>
        <p:spPr>
          <a:xfrm>
            <a:off x="5629681" y="1046160"/>
            <a:ext cx="3079815" cy="1591847"/>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r="8644" b="26000"/>
          <a:stretch/>
        </p:blipFill>
        <p:spPr>
          <a:xfrm>
            <a:off x="1265604" y="2510991"/>
            <a:ext cx="2999343" cy="1620557"/>
          </a:xfrm>
          <a:prstGeom prst="rect">
            <a:avLst/>
          </a:prstGeom>
        </p:spPr>
      </p:pic>
      <p:pic>
        <p:nvPicPr>
          <p:cNvPr id="28" name="Рисунок 7"/>
          <p:cNvPicPr>
            <a:picLocks noChangeAspect="1" noChangeArrowheads="1"/>
          </p:cNvPicPr>
          <p:nvPr/>
        </p:nvPicPr>
        <p:blipFill>
          <a:blip r:embed="rId6" cstate="print">
            <a:extLst>
              <a:ext uri="{28A0092B-C50C-407E-A947-70E740481C1C}">
                <a14:useLocalDpi xmlns:a14="http://schemas.microsoft.com/office/drawing/2010/main" val="0"/>
              </a:ext>
            </a:extLst>
          </a:blip>
          <a:srcRect l="23705" t="16905" r="40359" b="15158"/>
          <a:stretch>
            <a:fillRect/>
          </a:stretch>
        </p:blipFill>
        <p:spPr bwMode="auto">
          <a:xfrm>
            <a:off x="-19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36</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5882674" y="459580"/>
            <a:ext cx="2320789" cy="5242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500" b="1" dirty="0">
                <a:solidFill>
                  <a:prstClr val="black"/>
                </a:solidFill>
                <a:latin typeface="Times New Roman" pitchFamily="18" charset="0"/>
                <a:cs typeface="Times New Roman" pitchFamily="18" charset="0"/>
              </a:rPr>
              <a:t>453 млн. руб.</a:t>
            </a:r>
          </a:p>
        </p:txBody>
      </p:sp>
    </p:spTree>
    <p:extLst>
      <p:ext uri="{BB962C8B-B14F-4D97-AF65-F5344CB8AC3E}">
        <p14:creationId xmlns:p14="http://schemas.microsoft.com/office/powerpoint/2010/main" val="1506969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7" y="116632"/>
            <a:ext cx="7438031" cy="648072"/>
          </a:xfrm>
          <a:noFill/>
          <a:ln>
            <a:noFill/>
          </a:ln>
          <a:effectLst/>
        </p:spPr>
        <p:style>
          <a:lnRef idx="1">
            <a:schemeClr val="accent5"/>
          </a:lnRef>
          <a:fillRef idx="2">
            <a:schemeClr val="accent5"/>
          </a:fillRef>
          <a:effectRef idx="1">
            <a:schemeClr val="accent5"/>
          </a:effectRef>
          <a:fontRef idx="minor">
            <a:schemeClr val="dk1"/>
          </a:fontRef>
        </p:style>
        <p:txBody>
          <a:bodyPr>
            <a:noAutofit/>
          </a:bodyPr>
          <a:lstStyle/>
          <a:p>
            <a:pPr algn="ctr" fontAlgn="ctr"/>
            <a:r>
              <a:rPr lang="ru-RU" sz="2500" b="1" dirty="0">
                <a:latin typeface="Times New Roman" panose="02020603050405020304" pitchFamily="18" charset="0"/>
                <a:cs typeface="Times New Roman" panose="02020603050405020304" pitchFamily="18" charset="0"/>
              </a:rPr>
              <a:t>Основные объекты капитального ремонта </a:t>
            </a:r>
            <a:br>
              <a:rPr lang="ru-RU" sz="2500" b="1" dirty="0">
                <a:latin typeface="Times New Roman" panose="02020603050405020304" pitchFamily="18" charset="0"/>
                <a:cs typeface="Times New Roman" panose="02020603050405020304" pitchFamily="18" charset="0"/>
              </a:rPr>
            </a:br>
            <a:r>
              <a:rPr lang="ru-RU" sz="2500" b="1" dirty="0">
                <a:latin typeface="Times New Roman" panose="02020603050405020304" pitchFamily="18" charset="0"/>
                <a:cs typeface="Times New Roman" panose="02020603050405020304" pitchFamily="18" charset="0"/>
              </a:rPr>
              <a:t>за 2020 год</a:t>
            </a:r>
            <a:endParaRPr lang="ru-RU" sz="2500" b="1" dirty="0">
              <a:solidFill>
                <a:srgbClr val="00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32875" y="1046160"/>
            <a:ext cx="3948975" cy="1189556"/>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dirty="0">
                <a:solidFill>
                  <a:prstClr val="black"/>
                </a:solidFill>
                <a:latin typeface="Times New Roman"/>
                <a:ea typeface="Calibri"/>
                <a:cs typeface="Times New Roman"/>
              </a:rPr>
              <a:t>Капитальный ремонт МБОУ «</a:t>
            </a:r>
            <a:r>
              <a:rPr lang="ru-RU" sz="1200" b="1" dirty="0" err="1">
                <a:solidFill>
                  <a:prstClr val="black"/>
                </a:solidFill>
                <a:latin typeface="Times New Roman"/>
                <a:ea typeface="Calibri"/>
                <a:cs typeface="Times New Roman"/>
              </a:rPr>
              <a:t>Первоцепляевская</a:t>
            </a:r>
            <a:r>
              <a:rPr lang="ru-RU" sz="1200" b="1" dirty="0">
                <a:solidFill>
                  <a:prstClr val="black"/>
                </a:solidFill>
                <a:latin typeface="Times New Roman"/>
                <a:ea typeface="Calibri"/>
                <a:cs typeface="Times New Roman"/>
              </a:rPr>
              <a:t> СОШ» </a:t>
            </a:r>
          </a:p>
          <a:p>
            <a:pPr algn="ctr">
              <a:lnSpc>
                <a:spcPct val="115000"/>
              </a:lnSpc>
            </a:pPr>
            <a:r>
              <a:rPr lang="ru-RU" sz="1200" b="1" dirty="0">
                <a:solidFill>
                  <a:prstClr val="black"/>
                </a:solidFill>
                <a:latin typeface="Times New Roman"/>
                <a:ea typeface="Calibri"/>
                <a:cs typeface="Times New Roman"/>
              </a:rPr>
              <a:t>(320 мест, 4 383 </a:t>
            </a:r>
            <a:r>
              <a:rPr lang="ru-RU" sz="1200" b="1" dirty="0" err="1">
                <a:solidFill>
                  <a:prstClr val="black"/>
                </a:solidFill>
                <a:latin typeface="Times New Roman"/>
                <a:ea typeface="Calibri"/>
                <a:cs typeface="Times New Roman"/>
              </a:rPr>
              <a:t>кв.м</a:t>
            </a:r>
            <a:r>
              <a:rPr lang="ru-RU" sz="1200" b="1" dirty="0">
                <a:solidFill>
                  <a:prstClr val="black"/>
                </a:solidFill>
                <a:latin typeface="Times New Roman"/>
                <a:ea typeface="Calibri"/>
                <a:cs typeface="Times New Roman"/>
              </a:rPr>
              <a:t>.) </a:t>
            </a:r>
          </a:p>
          <a:p>
            <a:pPr algn="r">
              <a:lnSpc>
                <a:spcPct val="115000"/>
              </a:lnSpc>
            </a:pPr>
            <a:r>
              <a:rPr lang="ru-RU" sz="1400" b="1" dirty="0">
                <a:solidFill>
                  <a:srgbClr val="7030A0"/>
                </a:solidFill>
                <a:latin typeface="Times New Roman"/>
                <a:ea typeface="Calibri"/>
                <a:cs typeface="Times New Roman"/>
              </a:rPr>
              <a:t> </a:t>
            </a:r>
            <a:endParaRPr lang="ru-RU" sz="1200" b="1" dirty="0">
              <a:solidFill>
                <a:srgbClr val="7030A0"/>
              </a:solidFill>
              <a:ea typeface="Calibri"/>
              <a:cs typeface="Times New Roman"/>
            </a:endParaRPr>
          </a:p>
          <a:p>
            <a:pPr algn="ctr">
              <a:lnSpc>
                <a:spcPct val="115000"/>
              </a:lnSpc>
            </a:pPr>
            <a:endParaRPr lang="ru-RU" sz="1200" kern="0" dirty="0">
              <a:solidFill>
                <a:prstClr val="black"/>
              </a:solidFill>
              <a:latin typeface="Times New Roman" pitchFamily="18" charset="0"/>
              <a:cs typeface="Times New Roman" pitchFamily="18" charset="0"/>
            </a:endParaRPr>
          </a:p>
        </p:txBody>
      </p:sp>
      <p:sp>
        <p:nvSpPr>
          <p:cNvPr id="23" name="Прямоугольник 22"/>
          <p:cNvSpPr/>
          <p:nvPr/>
        </p:nvSpPr>
        <p:spPr>
          <a:xfrm>
            <a:off x="1475237" y="1835026"/>
            <a:ext cx="3306613" cy="5079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53,4 млн рублей</a:t>
            </a:r>
          </a:p>
        </p:txBody>
      </p:sp>
      <p:sp>
        <p:nvSpPr>
          <p:cNvPr id="26" name="TextBox 25"/>
          <p:cNvSpPr txBox="1"/>
          <p:nvPr/>
        </p:nvSpPr>
        <p:spPr>
          <a:xfrm>
            <a:off x="4935882" y="2812999"/>
            <a:ext cx="4032448" cy="941796"/>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kern="0" dirty="0">
                <a:latin typeface="Times New Roman" pitchFamily="18" charset="0"/>
                <a:cs typeface="Times New Roman" pitchFamily="18" charset="0"/>
              </a:rPr>
              <a:t>Капитальный ремонт МБОУ «</a:t>
            </a:r>
            <a:r>
              <a:rPr lang="ru-RU" sz="1200" b="1" kern="0" dirty="0" err="1">
                <a:latin typeface="Times New Roman" pitchFamily="18" charset="0"/>
                <a:cs typeface="Times New Roman" pitchFamily="18" charset="0"/>
              </a:rPr>
              <a:t>Максимовская</a:t>
            </a:r>
            <a:r>
              <a:rPr lang="ru-RU" sz="1200" b="1" kern="0" dirty="0">
                <a:latin typeface="Times New Roman" pitchFamily="18" charset="0"/>
                <a:cs typeface="Times New Roman" pitchFamily="18" charset="0"/>
              </a:rPr>
              <a:t> СОШ» (103 места, 2 134 </a:t>
            </a:r>
            <a:r>
              <a:rPr lang="ru-RU" sz="1200" b="1" kern="0" dirty="0" err="1">
                <a:latin typeface="Times New Roman" pitchFamily="18" charset="0"/>
                <a:cs typeface="Times New Roman" pitchFamily="18" charset="0"/>
              </a:rPr>
              <a:t>кв.м</a:t>
            </a:r>
            <a:r>
              <a:rPr lang="ru-RU" sz="1200" b="1" kern="0" dirty="0">
                <a:latin typeface="Times New Roman" pitchFamily="18" charset="0"/>
                <a:cs typeface="Times New Roman" pitchFamily="18" charset="0"/>
              </a:rPr>
              <a:t>.) </a:t>
            </a:r>
          </a:p>
          <a:p>
            <a:pPr algn="ctr">
              <a:lnSpc>
                <a:spcPct val="115000"/>
              </a:lnSpc>
            </a:pPr>
            <a:endParaRPr lang="ru-RU" sz="1200" b="1" kern="0" dirty="0">
              <a:latin typeface="Times New Roman" pitchFamily="18" charset="0"/>
              <a:cs typeface="Times New Roman" pitchFamily="18" charset="0"/>
            </a:endParaRPr>
          </a:p>
          <a:p>
            <a:pPr algn="ctr">
              <a:lnSpc>
                <a:spcPct val="115000"/>
              </a:lnSpc>
            </a:pPr>
            <a:endParaRPr lang="ru-RU" sz="1200" b="1" kern="0" dirty="0">
              <a:latin typeface="Times New Roman" pitchFamily="18" charset="0"/>
              <a:cs typeface="Times New Roman" pitchFamily="18" charset="0"/>
            </a:endParaRPr>
          </a:p>
        </p:txBody>
      </p:sp>
      <p:sp>
        <p:nvSpPr>
          <p:cNvPr id="27" name="Прямоугольник 26"/>
          <p:cNvSpPr/>
          <p:nvPr/>
        </p:nvSpPr>
        <p:spPr>
          <a:xfrm>
            <a:off x="5898326" y="3330064"/>
            <a:ext cx="2941133" cy="4583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44,4 млн рублей</a:t>
            </a:r>
          </a:p>
        </p:txBody>
      </p:sp>
      <p:sp>
        <p:nvSpPr>
          <p:cNvPr id="29" name="TextBox 28"/>
          <p:cNvSpPr txBox="1"/>
          <p:nvPr/>
        </p:nvSpPr>
        <p:spPr>
          <a:xfrm>
            <a:off x="832876" y="4233631"/>
            <a:ext cx="4032448" cy="517065"/>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dirty="0">
                <a:latin typeface="Times New Roman" panose="02020603050405020304" pitchFamily="18" charset="0"/>
                <a:ea typeface="Calibri"/>
                <a:cs typeface="Times New Roman" panose="02020603050405020304" pitchFamily="18" charset="0"/>
              </a:rPr>
              <a:t>Капитальный ремонт МБОУ «Поповская СОШ»              (320 мест, 2 250,5 </a:t>
            </a:r>
            <a:r>
              <a:rPr lang="ru-RU" sz="1200" b="1" dirty="0" err="1">
                <a:latin typeface="Times New Roman" panose="02020603050405020304" pitchFamily="18" charset="0"/>
                <a:ea typeface="Calibri"/>
                <a:cs typeface="Times New Roman" panose="02020603050405020304" pitchFamily="18" charset="0"/>
              </a:rPr>
              <a:t>кв.м</a:t>
            </a:r>
            <a:r>
              <a:rPr lang="ru-RU" sz="1200" b="1" dirty="0">
                <a:latin typeface="Times New Roman" panose="02020603050405020304" pitchFamily="18" charset="0"/>
                <a:ea typeface="Calibri"/>
                <a:cs typeface="Times New Roman" panose="02020603050405020304" pitchFamily="18" charset="0"/>
              </a:rPr>
              <a:t>.)</a:t>
            </a:r>
          </a:p>
        </p:txBody>
      </p:sp>
      <p:sp>
        <p:nvSpPr>
          <p:cNvPr id="30" name="Прямоугольник 29"/>
          <p:cNvSpPr/>
          <p:nvPr/>
        </p:nvSpPr>
        <p:spPr>
          <a:xfrm>
            <a:off x="1309409" y="4779398"/>
            <a:ext cx="3312368" cy="5100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47,6 млн рублей</a:t>
            </a:r>
          </a:p>
        </p:txBody>
      </p:sp>
      <p:sp>
        <p:nvSpPr>
          <p:cNvPr id="31" name="TextBox 30"/>
          <p:cNvSpPr txBox="1"/>
          <p:nvPr/>
        </p:nvSpPr>
        <p:spPr>
          <a:xfrm>
            <a:off x="4922742" y="5690401"/>
            <a:ext cx="4032448" cy="941796"/>
          </a:xfrm>
          <a:prstGeom prst="rect">
            <a:avLst/>
          </a:prstGeom>
          <a:solidFill>
            <a:schemeClr val="bg1"/>
          </a:solidFill>
          <a:ln>
            <a:solidFill>
              <a:srgbClr val="53548A">
                <a:lumMod val="50000"/>
              </a:srgbClr>
            </a:solidFill>
          </a:ln>
        </p:spPr>
        <p:txBody>
          <a:bodyPr wrap="square" rtlCol="0">
            <a:spAutoFit/>
          </a:bodyPr>
          <a:lstStyle/>
          <a:p>
            <a:pPr algn="ctr">
              <a:lnSpc>
                <a:spcPct val="115000"/>
              </a:lnSpc>
            </a:pPr>
            <a:r>
              <a:rPr lang="ru-RU" sz="1200" b="1" dirty="0">
                <a:latin typeface="Times New Roman"/>
                <a:ea typeface="Calibri"/>
                <a:cs typeface="Times New Roman"/>
              </a:rPr>
              <a:t>Капитальный ремонт нежилого здания школы №7                 г. Шебекино</a:t>
            </a:r>
          </a:p>
          <a:p>
            <a:pPr algn="ctr">
              <a:lnSpc>
                <a:spcPct val="115000"/>
              </a:lnSpc>
            </a:pPr>
            <a:endParaRPr lang="ru-RU" sz="1200" b="1" dirty="0">
              <a:latin typeface="Times New Roman"/>
              <a:ea typeface="Calibri"/>
              <a:cs typeface="Times New Roman"/>
            </a:endParaRPr>
          </a:p>
          <a:p>
            <a:pPr algn="ctr">
              <a:lnSpc>
                <a:spcPct val="115000"/>
              </a:lnSpc>
            </a:pPr>
            <a:endParaRPr lang="ru-RU" sz="1200" b="1" dirty="0">
              <a:latin typeface="Times New Roman"/>
              <a:ea typeface="Calibri"/>
              <a:cs typeface="Times New Roman"/>
            </a:endParaRPr>
          </a:p>
        </p:txBody>
      </p:sp>
      <p:sp>
        <p:nvSpPr>
          <p:cNvPr id="32" name="Прямоугольник 31"/>
          <p:cNvSpPr/>
          <p:nvPr/>
        </p:nvSpPr>
        <p:spPr>
          <a:xfrm>
            <a:off x="5896416" y="6305525"/>
            <a:ext cx="2941134"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17,3 млн рублей</a:t>
            </a:r>
          </a:p>
        </p:txBody>
      </p:sp>
      <p:sp>
        <p:nvSpPr>
          <p:cNvPr id="8" name="Стрелка вправо 7"/>
          <p:cNvSpPr/>
          <p:nvPr/>
        </p:nvSpPr>
        <p:spPr>
          <a:xfrm>
            <a:off x="4918205" y="1576968"/>
            <a:ext cx="591959" cy="32775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sp>
        <p:nvSpPr>
          <p:cNvPr id="9" name="Стрелка вправо 8"/>
          <p:cNvSpPr/>
          <p:nvPr/>
        </p:nvSpPr>
        <p:spPr>
          <a:xfrm rot="10800000">
            <a:off x="4264846" y="5994161"/>
            <a:ext cx="574296" cy="31136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sp>
        <p:nvSpPr>
          <p:cNvPr id="18" name="Стрелка вправо 17"/>
          <p:cNvSpPr/>
          <p:nvPr/>
        </p:nvSpPr>
        <p:spPr>
          <a:xfrm>
            <a:off x="4842454" y="4795345"/>
            <a:ext cx="591958" cy="32775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sp>
        <p:nvSpPr>
          <p:cNvPr id="19" name="Стрелка вправо 18"/>
          <p:cNvSpPr/>
          <p:nvPr/>
        </p:nvSpPr>
        <p:spPr>
          <a:xfrm rot="10800000">
            <a:off x="4347497" y="3165589"/>
            <a:ext cx="534769" cy="31136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prstClr val="white"/>
              </a:solidFill>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22836" t="21528" b="19722"/>
          <a:stretch/>
        </p:blipFill>
        <p:spPr>
          <a:xfrm>
            <a:off x="5652120" y="892451"/>
            <a:ext cx="2971475" cy="169679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505263"/>
            <a:ext cx="3005213" cy="1557268"/>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852" t="30461" r="38281" b="47073"/>
          <a:stretch/>
        </p:blipFill>
        <p:spPr bwMode="auto">
          <a:xfrm>
            <a:off x="5548106" y="3945648"/>
            <a:ext cx="3075489" cy="154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p:cNvPicPr>
            <a:picLocks noChangeAspect="1"/>
          </p:cNvPicPr>
          <p:nvPr/>
        </p:nvPicPr>
        <p:blipFill rotWithShape="1">
          <a:blip r:embed="rId5">
            <a:extLst>
              <a:ext uri="{28A0092B-C50C-407E-A947-70E740481C1C}">
                <a14:useLocalDpi xmlns:a14="http://schemas.microsoft.com/office/drawing/2010/main" val="0"/>
              </a:ext>
            </a:extLst>
          </a:blip>
          <a:srcRect l="36250" t="23457" b="37191"/>
          <a:stretch/>
        </p:blipFill>
        <p:spPr>
          <a:xfrm>
            <a:off x="1283530" y="5380249"/>
            <a:ext cx="2957416" cy="1419225"/>
          </a:xfrm>
          <a:prstGeom prst="rect">
            <a:avLst/>
          </a:prstGeom>
        </p:spPr>
      </p:pic>
      <p:pic>
        <p:nvPicPr>
          <p:cNvPr id="20" name="Рисунок 7"/>
          <p:cNvPicPr>
            <a:picLocks noChangeAspect="1" noChangeArrowheads="1"/>
          </p:cNvPicPr>
          <p:nvPr/>
        </p:nvPicPr>
        <p:blipFill>
          <a:blip r:embed="rId6"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37</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12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46560" y="0"/>
            <a:ext cx="8064896" cy="836712"/>
          </a:xfrm>
          <a:prstGeom prst="rect">
            <a:avLst/>
          </a:prstGeom>
          <a:solidFill>
            <a:schemeClr val="bg1"/>
          </a:solidFill>
          <a:ln>
            <a:solidFill>
              <a:schemeClr val="bg1">
                <a:lumMod val="95000"/>
              </a:schemeClr>
            </a:solidFill>
          </a:ln>
          <a:effectLst>
            <a:softEdge rad="635000"/>
          </a:effectLst>
        </p:spPr>
        <p:style>
          <a:lnRef idx="1">
            <a:schemeClr val="accent5"/>
          </a:lnRef>
          <a:fillRef idx="2">
            <a:schemeClr val="accent5"/>
          </a:fillRef>
          <a:effectRef idx="1">
            <a:schemeClr val="accent5"/>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ctr"/>
            <a:r>
              <a:rPr lang="ru-RU" sz="2500" b="1" dirty="0">
                <a:latin typeface="Times New Roman" panose="02020603050405020304" pitchFamily="18" charset="0"/>
                <a:cs typeface="Times New Roman" panose="02020603050405020304" pitchFamily="18" charset="0"/>
              </a:rPr>
              <a:t>Основные объекты капитального ремонта, строительства и реконструкции на 2021 год</a:t>
            </a:r>
            <a:endParaRPr lang="ru-RU" sz="25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00119164"/>
              </p:ext>
            </p:extLst>
          </p:nvPr>
        </p:nvGraphicFramePr>
        <p:xfrm>
          <a:off x="323528" y="1340768"/>
          <a:ext cx="8587928" cy="4768026"/>
        </p:xfrm>
        <a:graphic>
          <a:graphicData uri="http://schemas.openxmlformats.org/drawingml/2006/table">
            <a:tbl>
              <a:tblPr>
                <a:tableStyleId>{35758FB7-9AC5-4552-8A53-C91805E547FA}</a:tableStyleId>
              </a:tblPr>
              <a:tblGrid>
                <a:gridCol w="7727571">
                  <a:extLst>
                    <a:ext uri="{9D8B030D-6E8A-4147-A177-3AD203B41FA5}">
                      <a16:colId xmlns:a16="http://schemas.microsoft.com/office/drawing/2014/main" xmlns="" val="20000"/>
                    </a:ext>
                  </a:extLst>
                </a:gridCol>
                <a:gridCol w="860357">
                  <a:extLst>
                    <a:ext uri="{9D8B030D-6E8A-4147-A177-3AD203B41FA5}">
                      <a16:colId xmlns:a16="http://schemas.microsoft.com/office/drawing/2014/main" xmlns="" val="20001"/>
                    </a:ext>
                  </a:extLst>
                </a:gridCol>
              </a:tblGrid>
              <a:tr h="456262">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Наименование объекта</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Сумма (тыс. руб.)</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0"/>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ДОУ №6 г. Шебекино</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33 849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1"/>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МАДОУ «Детский сад комбинированного вида №8», г. Шебекино</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a:effectLst/>
                          <a:latin typeface="Times New Roman" panose="02020603050405020304" pitchFamily="18" charset="0"/>
                          <a:cs typeface="Times New Roman" panose="02020603050405020304" pitchFamily="18" charset="0"/>
                        </a:rPr>
                        <a:t>40 802</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2"/>
                  </a:ext>
                </a:extLst>
              </a:tr>
              <a:tr h="248795">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МБОУ «Поповская СОШ Шебекинского района»</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a:effectLst/>
                          <a:latin typeface="Times New Roman" panose="02020603050405020304" pitchFamily="18" charset="0"/>
                          <a:cs typeface="Times New Roman" panose="02020603050405020304" pitchFamily="18" charset="0"/>
                        </a:rPr>
                        <a:t>5 555</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3"/>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МБОУ «</a:t>
                      </a:r>
                      <a:r>
                        <a:rPr lang="ru-RU" sz="1400" u="none" strike="noStrike" dirty="0" err="1">
                          <a:effectLst/>
                          <a:latin typeface="Times New Roman" panose="02020603050405020304" pitchFamily="18" charset="0"/>
                          <a:cs typeface="Times New Roman" panose="02020603050405020304" pitchFamily="18" charset="0"/>
                        </a:rPr>
                        <a:t>Первоцепляевская</a:t>
                      </a:r>
                      <a:r>
                        <a:rPr lang="ru-RU" sz="1400" u="none" strike="noStrike" dirty="0">
                          <a:effectLst/>
                          <a:latin typeface="Times New Roman" panose="02020603050405020304" pitchFamily="18" charset="0"/>
                          <a:cs typeface="Times New Roman" panose="02020603050405020304" pitchFamily="18" charset="0"/>
                        </a:rPr>
                        <a:t> СОШ</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a:t>
                      </a:r>
                      <a:endParaRPr lang="ru-RU" sz="1400" u="none" strike="noStrike" dirty="0">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a:effectLst/>
                          <a:latin typeface="Times New Roman" panose="02020603050405020304" pitchFamily="18" charset="0"/>
                          <a:cs typeface="Times New Roman" panose="02020603050405020304" pitchFamily="18" charset="0"/>
                        </a:rPr>
                        <a:t>10 000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4"/>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братской могилы с. </a:t>
                      </a:r>
                      <a:r>
                        <a:rPr lang="ru-RU" sz="1400" u="none" strike="noStrike" dirty="0" err="1">
                          <a:effectLst/>
                          <a:latin typeface="Times New Roman" panose="02020603050405020304" pitchFamily="18" charset="0"/>
                          <a:cs typeface="Times New Roman" panose="02020603050405020304" pitchFamily="18" charset="0"/>
                        </a:rPr>
                        <a:t>Зимовеньки</a:t>
                      </a:r>
                      <a:r>
                        <a:rPr lang="ru-RU" sz="1400" u="none" strike="noStrike" dirty="0">
                          <a:effectLst/>
                          <a:latin typeface="Times New Roman" panose="02020603050405020304" pitchFamily="18" charset="0"/>
                          <a:cs typeface="Times New Roman" panose="02020603050405020304" pitchFamily="18" charset="0"/>
                        </a:rPr>
                        <a:t>, с.</a:t>
                      </a:r>
                      <a:r>
                        <a:rPr lang="ru-RU" sz="1400" u="none" strike="noStrike" baseline="0" dirty="0">
                          <a:effectLst/>
                          <a:latin typeface="Times New Roman" panose="02020603050405020304" pitchFamily="18" charset="0"/>
                          <a:cs typeface="Times New Roman" panose="02020603050405020304" pitchFamily="18" charset="0"/>
                        </a:rPr>
                        <a:t> </a:t>
                      </a:r>
                      <a:r>
                        <a:rPr lang="ru-RU" sz="1400" u="none" strike="noStrike" baseline="0" dirty="0" err="1">
                          <a:effectLst/>
                          <a:latin typeface="Times New Roman" panose="02020603050405020304" pitchFamily="18" charset="0"/>
                          <a:cs typeface="Times New Roman" panose="02020603050405020304" pitchFamily="18" charset="0"/>
                        </a:rPr>
                        <a:t>Терезовка</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1 280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5"/>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МБОУ «</a:t>
                      </a:r>
                      <a:r>
                        <a:rPr lang="ru-RU" sz="1400" u="none" strike="noStrike" dirty="0" err="1">
                          <a:effectLst/>
                          <a:latin typeface="Times New Roman" panose="02020603050405020304" pitchFamily="18" charset="0"/>
                          <a:cs typeface="Times New Roman" panose="02020603050405020304" pitchFamily="18" charset="0"/>
                        </a:rPr>
                        <a:t>Максимовская</a:t>
                      </a:r>
                      <a:r>
                        <a:rPr lang="ru-RU" sz="1400" u="none" strike="noStrike" dirty="0">
                          <a:effectLst/>
                          <a:latin typeface="Times New Roman" panose="02020603050405020304" pitchFamily="18" charset="0"/>
                          <a:cs typeface="Times New Roman" panose="02020603050405020304" pitchFamily="18" charset="0"/>
                        </a:rPr>
                        <a:t> СОШ Шебекинского района»</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a:effectLst/>
                          <a:latin typeface="Times New Roman" panose="02020603050405020304" pitchFamily="18" charset="0"/>
                          <a:cs typeface="Times New Roman" panose="02020603050405020304" pitchFamily="18" charset="0"/>
                        </a:rPr>
                        <a:t>6 000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8"/>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нежилого здания школы № 7 г. Шебекино Белгородской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a:effectLst/>
                          <a:latin typeface="Times New Roman" panose="02020603050405020304" pitchFamily="18" charset="0"/>
                          <a:cs typeface="Times New Roman" panose="02020603050405020304" pitchFamily="18" charset="0"/>
                        </a:rPr>
                        <a:t>5 300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09"/>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МБОУ «Никольская ООШ» Шебекинского района Белгородской области»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a:effectLst/>
                          <a:latin typeface="Times New Roman" panose="02020603050405020304" pitchFamily="18" charset="0"/>
                          <a:cs typeface="Times New Roman" panose="02020603050405020304" pitchFamily="18" charset="0"/>
                        </a:rPr>
                        <a:t>13 000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10"/>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Капитальный ремонт кровли Зимовского СДК</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1 568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14"/>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Строительство ЦКР с. </a:t>
                      </a:r>
                      <a:r>
                        <a:rPr lang="ru-RU" sz="1400" u="none" strike="noStrike" dirty="0" err="1">
                          <a:effectLst/>
                          <a:latin typeface="Times New Roman" panose="02020603050405020304" pitchFamily="18" charset="0"/>
                          <a:cs typeface="Times New Roman" panose="02020603050405020304" pitchFamily="18" charset="0"/>
                        </a:rPr>
                        <a:t>Бершаково</a:t>
                      </a:r>
                      <a:r>
                        <a:rPr lang="ru-RU" sz="1400" u="none" strike="noStrike" dirty="0">
                          <a:effectLst/>
                          <a:latin typeface="Times New Roman" panose="02020603050405020304" pitchFamily="18" charset="0"/>
                          <a:cs typeface="Times New Roman" panose="02020603050405020304" pitchFamily="18" charset="0"/>
                        </a:rPr>
                        <a:t>, с. </a:t>
                      </a:r>
                      <a:r>
                        <a:rPr lang="ru-RU" sz="1400" u="none" strike="noStrike" dirty="0" err="1">
                          <a:effectLst/>
                          <a:latin typeface="Times New Roman" panose="02020603050405020304" pitchFamily="18" charset="0"/>
                          <a:cs typeface="Times New Roman" panose="02020603050405020304" pitchFamily="18" charset="0"/>
                        </a:rPr>
                        <a:t>Кошлаково</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19</a:t>
                      </a:r>
                      <a:r>
                        <a:rPr lang="ru-RU" sz="1400" u="none" strike="noStrike" baseline="0" dirty="0">
                          <a:effectLst/>
                          <a:latin typeface="Times New Roman" panose="02020603050405020304" pitchFamily="18" charset="0"/>
                          <a:cs typeface="Times New Roman" panose="02020603050405020304" pitchFamily="18" charset="0"/>
                        </a:rPr>
                        <a:t> </a:t>
                      </a:r>
                      <a:r>
                        <a:rPr lang="ru-RU" sz="1400" u="none" strike="noStrike" dirty="0">
                          <a:effectLst/>
                          <a:latin typeface="Times New Roman" panose="02020603050405020304" pitchFamily="18" charset="0"/>
                          <a:cs typeface="Times New Roman" panose="02020603050405020304" pitchFamily="18" charset="0"/>
                        </a:rPr>
                        <a:t>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15"/>
                  </a:ext>
                </a:extLst>
              </a:tr>
              <a:tr h="282463">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Проведение экспертиз по объектам</a:t>
                      </a:r>
                      <a:r>
                        <a:rPr lang="ru-RU" sz="1400" u="none" strike="noStrike" baseline="0" dirty="0">
                          <a:effectLst/>
                          <a:latin typeface="Times New Roman" panose="02020603050405020304" pitchFamily="18" charset="0"/>
                          <a:cs typeface="Times New Roman" panose="02020603050405020304" pitchFamily="18" charset="0"/>
                        </a:rPr>
                        <a:t> муниципальной собственности</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b="0" i="0" u="none" strike="noStrike" dirty="0">
                          <a:solidFill>
                            <a:schemeClr val="dk1"/>
                          </a:solidFill>
                          <a:effectLst/>
                          <a:latin typeface="Times New Roman" panose="02020603050405020304" pitchFamily="18" charset="0"/>
                          <a:cs typeface="Times New Roman" panose="02020603050405020304" pitchFamily="18" charset="0"/>
                        </a:rPr>
                        <a:t>1</a:t>
                      </a:r>
                      <a:r>
                        <a:rPr lang="ru-RU" sz="1400" b="0" i="0" u="none" strike="noStrike" baseline="0" dirty="0">
                          <a:solidFill>
                            <a:schemeClr val="dk1"/>
                          </a:solidFill>
                          <a:effectLst/>
                          <a:latin typeface="Times New Roman" panose="02020603050405020304" pitchFamily="18" charset="0"/>
                          <a:cs typeface="Times New Roman" panose="02020603050405020304" pitchFamily="18" charset="0"/>
                        </a:rPr>
                        <a:t> 496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18"/>
                  </a:ext>
                </a:extLst>
              </a:tr>
              <a:tr h="231522">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Жилье детям-сиротам</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33 338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extLst>
                  <a:ext uri="{0D108BD9-81ED-4DB2-BD59-A6C34878D82A}">
                    <a16:rowId xmlns:a16="http://schemas.microsoft.com/office/drawing/2014/main" xmlns="" val="10019"/>
                  </a:ext>
                </a:extLst>
              </a:tr>
              <a:tr h="271239">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Формирование современной городской среды на территории Шебекинского городского округа</a:t>
                      </a:r>
                    </a:p>
                  </a:txBody>
                  <a:tcPr marL="6438" marR="6438" marT="6438" marB="0" anchor="ctr"/>
                </a:tc>
                <a:tc>
                  <a:txBody>
                    <a:bodyPr/>
                    <a:lstStyle/>
                    <a:p>
                      <a:pPr algn="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59 112</a:t>
                      </a:r>
                    </a:p>
                  </a:txBody>
                  <a:tcPr marL="6438" marR="6438" marT="6438" marB="0" anchor="ctr"/>
                </a:tc>
                <a:extLst>
                  <a:ext uri="{0D108BD9-81ED-4DB2-BD59-A6C34878D82A}">
                    <a16:rowId xmlns:a16="http://schemas.microsoft.com/office/drawing/2014/main" xmlns="" val="10013"/>
                  </a:ext>
                </a:extLst>
              </a:tr>
              <a:tr h="504056">
                <a:tc>
                  <a:txBody>
                    <a:bodyPr/>
                    <a:lstStyle/>
                    <a:p>
                      <a:pPr algn="l" fontAlgn="ctr"/>
                      <a:r>
                        <a:rPr kumimoji="0" lang="ru-RU" sz="1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Ремонт автомобильных дорог (в </a:t>
                      </a:r>
                      <a:r>
                        <a:rPr kumimoji="0" lang="ru-RU" sz="1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т.ч</a:t>
                      </a:r>
                      <a:r>
                        <a:rPr kumimoji="0" lang="ru-RU" sz="1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в рамках реализации национального проекта «Безопасные и качественные автомобильные дороги» 101 290 </a:t>
                      </a:r>
                      <a:r>
                        <a:rPr kumimoji="0" lang="ru-RU" sz="1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тыс.руб</a:t>
                      </a:r>
                      <a:r>
                        <a:rPr kumimoji="0" lang="ru-RU" sz="1400" b="0" i="0" u="none" strike="noStrike" kern="0" cap="none" spc="0" normalizeH="0" baseline="0" noProof="0">
                          <a:ln>
                            <a:noFill/>
                          </a:ln>
                          <a:solidFill>
                            <a:prstClr val="black"/>
                          </a:solidFill>
                          <a:effectLst/>
                          <a:uLnTx/>
                          <a:uFillTx/>
                          <a:latin typeface="Times New Roman" pitchFamily="18" charset="0"/>
                          <a:cs typeface="Times New Roman" pitchFamily="18" charset="0"/>
                        </a:rPr>
                        <a:t>. </a:t>
                      </a:r>
                      <a:r>
                        <a:rPr kumimoji="0" lang="ru-RU" sz="1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127 290</a:t>
                      </a:r>
                    </a:p>
                  </a:txBody>
                  <a:tcPr marL="6438" marR="6438" marT="6438" marB="0" anchor="ctr"/>
                </a:tc>
                <a:extLst>
                  <a:ext uri="{0D108BD9-81ED-4DB2-BD59-A6C34878D82A}">
                    <a16:rowId xmlns:a16="http://schemas.microsoft.com/office/drawing/2014/main" xmlns="" val="10016"/>
                  </a:ext>
                </a:extLst>
              </a:tr>
              <a:tr h="231522">
                <a:tc>
                  <a:txBody>
                    <a:bodyPr/>
                    <a:lstStyle/>
                    <a:p>
                      <a:pPr algn="l" fontAlgn="ctr"/>
                      <a:r>
                        <a:rPr lang="ru-RU" sz="1400" b="1" u="none" strike="noStrike" dirty="0">
                          <a:effectLst/>
                          <a:latin typeface="Times New Roman" panose="02020603050405020304" pitchFamily="18" charset="0"/>
                          <a:cs typeface="Times New Roman" panose="02020603050405020304" pitchFamily="18" charset="0"/>
                        </a:rPr>
                        <a:t>Общий итог</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ctr"/>
                </a:tc>
                <a:tc>
                  <a:txBody>
                    <a:bodyPr/>
                    <a:lstStyle/>
                    <a:p>
                      <a:pPr algn="r" fontAlgn="b"/>
                      <a:r>
                        <a:rPr lang="ru-RU" sz="1400" b="1" u="none" strike="noStrike" dirty="0">
                          <a:effectLst/>
                          <a:latin typeface="Times New Roman" panose="02020603050405020304" pitchFamily="18" charset="0"/>
                          <a:cs typeface="Times New Roman" panose="02020603050405020304" pitchFamily="18" charset="0"/>
                        </a:rPr>
                        <a:t>357 590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38" marR="6438" marT="6438" marB="0" anchor="b"/>
                </a:tc>
                <a:extLst>
                  <a:ext uri="{0D108BD9-81ED-4DB2-BD59-A6C34878D82A}">
                    <a16:rowId xmlns:a16="http://schemas.microsoft.com/office/drawing/2014/main" xmlns="" val="10020"/>
                  </a:ext>
                </a:extLst>
              </a:tr>
            </a:tbl>
          </a:graphicData>
        </a:graphic>
      </p:graphicFrame>
      <p:pic>
        <p:nvPicPr>
          <p:cNvPr id="6" name="Рисунок 7"/>
          <p:cNvPicPr>
            <a:picLocks noChangeAspect="1" noChangeArrowheads="1"/>
          </p:cNvPicPr>
          <p:nvPr/>
        </p:nvPicPr>
        <p:blipFill>
          <a:blip r:embed="rId2" cstate="print">
            <a:extLst>
              <a:ext uri="{28A0092B-C50C-407E-A947-70E740481C1C}">
                <a14:useLocalDpi xmlns:a14="http://schemas.microsoft.com/office/drawing/2010/main" val="0"/>
              </a:ext>
            </a:extLst>
          </a:blip>
          <a:srcRect l="23705" t="16905" r="40359" b="15158"/>
          <a:stretch>
            <a:fillRect/>
          </a:stretch>
        </p:blipFill>
        <p:spPr bwMode="auto">
          <a:xfrm>
            <a:off x="10344" y="16421"/>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9A4CB3E7-2CE4-4166-A9FC-790B0A49BDAB}"/>
              </a:ext>
            </a:extLst>
          </p:cNvPr>
          <p:cNvSpPr txBox="1"/>
          <p:nvPr/>
        </p:nvSpPr>
        <p:spPr>
          <a:xfrm>
            <a:off x="8100392" y="32557"/>
            <a:ext cx="895362" cy="312174"/>
          </a:xfrm>
          <a:prstGeom prst="rect">
            <a:avLst/>
          </a:prstGeom>
          <a:noFill/>
        </p:spPr>
        <p:txBody>
          <a:bodyPr wrap="square" lIns="91429" tIns="45715" rIns="91429" bIns="4571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a:solidFill>
                  <a:prstClr val="black"/>
                </a:solidFill>
                <a:latin typeface="Times New Roman" panose="02020603050405020304" pitchFamily="18" charset="0"/>
                <a:cs typeface="Times New Roman" panose="02020603050405020304" pitchFamily="18" charset="0"/>
              </a:rPr>
              <a:t>Слайд </a:t>
            </a:r>
            <a:r>
              <a:rPr lang="en-US" sz="1400" dirty="0">
                <a:solidFill>
                  <a:prstClr val="black"/>
                </a:solidFill>
                <a:latin typeface="Times New Roman" panose="02020603050405020304" pitchFamily="18" charset="0"/>
                <a:cs typeface="Times New Roman" panose="02020603050405020304" pitchFamily="18" charset="0"/>
              </a:rPr>
              <a:t>38</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87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27584" y="1313403"/>
            <a:ext cx="6777317" cy="4059813"/>
          </a:xfrm>
        </p:spPr>
        <p:txBody>
          <a:bodyPr/>
          <a:lstStyle/>
          <a:p>
            <a:pPr marL="68580" indent="0">
              <a:buNone/>
            </a:pPr>
            <a:r>
              <a:rPr lang="ru-RU" sz="1500" dirty="0" smtClean="0">
                <a:latin typeface="Times New Roman" panose="02020603050405020304" pitchFamily="18" charset="0"/>
                <a:cs typeface="Times New Roman" panose="02020603050405020304" pitchFamily="18" charset="0"/>
              </a:rPr>
              <a:t>Налоговые </a:t>
            </a:r>
            <a:r>
              <a:rPr lang="ru-RU" sz="1500" dirty="0">
                <a:latin typeface="Times New Roman" panose="02020603050405020304" pitchFamily="18" charset="0"/>
                <a:cs typeface="Times New Roman" panose="02020603050405020304" pitchFamily="18" charset="0"/>
              </a:rPr>
              <a:t>доходы </a:t>
            </a:r>
            <a:r>
              <a:rPr lang="ru-RU" sz="1500" dirty="0" smtClean="0">
                <a:latin typeface="Times New Roman" panose="02020603050405020304" pitchFamily="18" charset="0"/>
                <a:cs typeface="Times New Roman" panose="02020603050405020304" pitchFamily="18" charset="0"/>
              </a:rPr>
              <a:t>бюджета </a:t>
            </a:r>
            <a:r>
              <a:rPr lang="ru-RU" sz="1500" dirty="0" err="1" smtClean="0">
                <a:latin typeface="Times New Roman" panose="02020603050405020304" pitchFamily="18" charset="0"/>
                <a:cs typeface="Times New Roman" panose="02020603050405020304" pitchFamily="18" charset="0"/>
              </a:rPr>
              <a:t>Шебекинского</a:t>
            </a:r>
            <a:r>
              <a:rPr lang="ru-RU" sz="1500" dirty="0" smtClean="0">
                <a:latin typeface="Times New Roman" panose="02020603050405020304" pitchFamily="18" charset="0"/>
                <a:cs typeface="Times New Roman" panose="02020603050405020304" pitchFamily="18" charset="0"/>
              </a:rPr>
              <a:t> городского округа состоят из следующих поступлений:</a:t>
            </a:r>
          </a:p>
          <a:p>
            <a:r>
              <a:rPr lang="ru-RU" sz="1500" dirty="0" smtClean="0">
                <a:latin typeface="Times New Roman" panose="02020603050405020304" pitchFamily="18" charset="0"/>
                <a:cs typeface="Times New Roman" panose="02020603050405020304" pitchFamily="18" charset="0"/>
              </a:rPr>
              <a:t>налог </a:t>
            </a:r>
            <a:r>
              <a:rPr lang="ru-RU" sz="1500" dirty="0">
                <a:latin typeface="Times New Roman" panose="02020603050405020304" pitchFamily="18" charset="0"/>
                <a:cs typeface="Times New Roman" panose="02020603050405020304" pitchFamily="18" charset="0"/>
              </a:rPr>
              <a:t>на доходы физических </a:t>
            </a:r>
            <a:r>
              <a:rPr lang="ru-RU" sz="1500" dirty="0" smtClean="0">
                <a:latin typeface="Times New Roman" panose="02020603050405020304" pitchFamily="18" charset="0"/>
                <a:cs typeface="Times New Roman" panose="02020603050405020304" pitchFamily="18" charset="0"/>
              </a:rPr>
              <a:t>лиц</a:t>
            </a:r>
          </a:p>
          <a:p>
            <a:r>
              <a:rPr lang="ru-RU" sz="1500" dirty="0" smtClean="0">
                <a:latin typeface="Times New Roman" panose="02020603050405020304" pitchFamily="18" charset="0"/>
                <a:cs typeface="Times New Roman" panose="02020603050405020304" pitchFamily="18" charset="0"/>
              </a:rPr>
              <a:t>налоги на товары (работы, услуги), реализуемые на территории Российской Федерации (акцизы)</a:t>
            </a:r>
          </a:p>
          <a:p>
            <a:r>
              <a:rPr lang="ru-RU" sz="1500" dirty="0" smtClean="0">
                <a:latin typeface="Times New Roman" panose="02020603050405020304" pitchFamily="18" charset="0"/>
                <a:cs typeface="Times New Roman" panose="02020603050405020304" pitchFamily="18" charset="0"/>
              </a:rPr>
              <a:t>единый </a:t>
            </a:r>
            <a:r>
              <a:rPr lang="ru-RU" sz="1500" dirty="0">
                <a:latin typeface="Times New Roman" panose="02020603050405020304" pitchFamily="18" charset="0"/>
                <a:cs typeface="Times New Roman" panose="02020603050405020304" pitchFamily="18" charset="0"/>
              </a:rPr>
              <a:t>сельскохозяйственный </a:t>
            </a:r>
            <a:r>
              <a:rPr lang="ru-RU" sz="1500" dirty="0" smtClean="0">
                <a:latin typeface="Times New Roman" panose="02020603050405020304" pitchFamily="18" charset="0"/>
                <a:cs typeface="Times New Roman" panose="02020603050405020304" pitchFamily="18" charset="0"/>
              </a:rPr>
              <a:t>налог, патент</a:t>
            </a:r>
          </a:p>
          <a:p>
            <a:r>
              <a:rPr lang="ru-RU" sz="1500" dirty="0" smtClean="0">
                <a:latin typeface="Times New Roman" panose="02020603050405020304" pitchFamily="18" charset="0"/>
                <a:cs typeface="Times New Roman" panose="02020603050405020304" pitchFamily="18" charset="0"/>
              </a:rPr>
              <a:t>налоги </a:t>
            </a:r>
            <a:r>
              <a:rPr lang="ru-RU" sz="1500" dirty="0">
                <a:latin typeface="Times New Roman" panose="02020603050405020304" pitchFamily="18" charset="0"/>
                <a:cs typeface="Times New Roman" panose="02020603050405020304" pitchFamily="18" charset="0"/>
              </a:rPr>
              <a:t>на имущество </a:t>
            </a:r>
            <a:r>
              <a:rPr lang="ru-RU" sz="1500" dirty="0" smtClean="0">
                <a:latin typeface="Times New Roman" panose="02020603050405020304" pitchFamily="18" charset="0"/>
                <a:cs typeface="Times New Roman" panose="02020603050405020304" pitchFamily="18" charset="0"/>
              </a:rPr>
              <a:t>(налог </a:t>
            </a:r>
            <a:r>
              <a:rPr lang="ru-RU" sz="1500" dirty="0">
                <a:latin typeface="Times New Roman" panose="02020603050405020304" pitchFamily="18" charset="0"/>
                <a:cs typeface="Times New Roman" panose="02020603050405020304" pitchFamily="18" charset="0"/>
              </a:rPr>
              <a:t>на имущество физических лиц, </a:t>
            </a:r>
            <a:r>
              <a:rPr lang="ru-RU" sz="1500" dirty="0" smtClean="0">
                <a:latin typeface="Times New Roman" panose="02020603050405020304" pitchFamily="18" charset="0"/>
                <a:cs typeface="Times New Roman" panose="02020603050405020304" pitchFamily="18" charset="0"/>
              </a:rPr>
              <a:t>земельный налог)</a:t>
            </a:r>
          </a:p>
          <a:p>
            <a:r>
              <a:rPr lang="ru-RU" sz="1600" dirty="0" smtClean="0">
                <a:latin typeface="Times New Roman" panose="02020603050405020304" pitchFamily="18" charset="0"/>
                <a:cs typeface="Times New Roman" panose="02020603050405020304" pitchFamily="18" charset="0"/>
              </a:rPr>
              <a:t>государственная пошлина</a:t>
            </a:r>
            <a:endParaRPr lang="ru-RU" sz="1600" dirty="0" smtClean="0"/>
          </a:p>
          <a:p>
            <a:endParaRPr lang="ru-RU" sz="15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1331640" y="548680"/>
            <a:ext cx="7024744" cy="745152"/>
          </a:xfrm>
        </p:spPr>
        <p:txBody>
          <a:bodyPr>
            <a:normAutofit/>
          </a:bodyPr>
          <a:lstStyle/>
          <a:p>
            <a:r>
              <a:rPr lang="ru-RU" dirty="0" smtClean="0">
                <a:solidFill>
                  <a:srgbClr val="002060"/>
                </a:solidFill>
              </a:rPr>
              <a:t>1. Налоговые доходы</a:t>
            </a:r>
            <a:endParaRPr lang="ru-RU"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502778"/>
            <a:ext cx="201622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509120"/>
            <a:ext cx="223224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469140"/>
            <a:ext cx="180020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464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68580" indent="0">
              <a:buNone/>
            </a:pPr>
            <a:r>
              <a:rPr lang="ru-RU" sz="1500" dirty="0" smtClean="0">
                <a:latin typeface="Times New Roman" panose="02020603050405020304" pitchFamily="18" charset="0"/>
                <a:cs typeface="Times New Roman" panose="02020603050405020304" pitchFamily="18" charset="0"/>
              </a:rPr>
              <a:t>	</a:t>
            </a:r>
          </a:p>
          <a:p>
            <a:pPr marL="68580" indent="0">
              <a:buNone/>
            </a:pPr>
            <a:r>
              <a:rPr lang="ru-RU" sz="1500" dirty="0" smtClean="0">
                <a:latin typeface="Times New Roman" panose="02020603050405020304" pitchFamily="18" charset="0"/>
                <a:cs typeface="Times New Roman" panose="02020603050405020304" pitchFamily="18" charset="0"/>
              </a:rPr>
              <a:t>Неналоговые </a:t>
            </a:r>
            <a:r>
              <a:rPr lang="ru-RU" sz="1500" dirty="0">
                <a:latin typeface="Times New Roman" panose="02020603050405020304" pitchFamily="18" charset="0"/>
                <a:cs typeface="Times New Roman" panose="02020603050405020304" pitchFamily="18" charset="0"/>
              </a:rPr>
              <a:t>доходы бюджета </a:t>
            </a:r>
            <a:r>
              <a:rPr lang="ru-RU" sz="1500" dirty="0" err="1" smtClean="0">
                <a:latin typeface="Times New Roman" panose="02020603050405020304" pitchFamily="18" charset="0"/>
                <a:cs typeface="Times New Roman" panose="02020603050405020304" pitchFamily="18" charset="0"/>
              </a:rPr>
              <a:t>Шебекинского</a:t>
            </a:r>
            <a:r>
              <a:rPr lang="ru-RU" sz="1500" dirty="0" smtClean="0">
                <a:latin typeface="Times New Roman" panose="02020603050405020304" pitchFamily="18" charset="0"/>
                <a:cs typeface="Times New Roman" panose="02020603050405020304" pitchFamily="18" charset="0"/>
              </a:rPr>
              <a:t> городского округа состоят </a:t>
            </a:r>
            <a:r>
              <a:rPr lang="ru-RU" sz="1500" dirty="0">
                <a:latin typeface="Times New Roman" panose="02020603050405020304" pitchFamily="18" charset="0"/>
                <a:cs typeface="Times New Roman" panose="02020603050405020304" pitchFamily="18" charset="0"/>
              </a:rPr>
              <a:t>из следующих поступлений:</a:t>
            </a:r>
          </a:p>
          <a:p>
            <a:r>
              <a:rPr lang="ru-RU" sz="1500" dirty="0" smtClean="0">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(арендная плата за от сдачи в аренду муниципального имущества) </a:t>
            </a:r>
            <a:endParaRPr lang="ru-RU" sz="1500" dirty="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доходы  от продажи земли</a:t>
            </a:r>
          </a:p>
          <a:p>
            <a:r>
              <a:rPr lang="ru-RU" sz="1500" dirty="0" smtClean="0">
                <a:latin typeface="Times New Roman" panose="02020603050405020304" pitchFamily="18" charset="0"/>
                <a:cs typeface="Times New Roman" panose="02020603050405020304" pitchFamily="18" charset="0"/>
              </a:rPr>
              <a:t>штрафы</a:t>
            </a:r>
            <a:endParaRPr lang="ru-RU" sz="1500" dirty="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плата за негативное воздействие на окружающую среду</a:t>
            </a:r>
          </a:p>
          <a:p>
            <a:r>
              <a:rPr lang="ru-RU" sz="1500" dirty="0" smtClean="0">
                <a:latin typeface="Times New Roman" panose="02020603050405020304" pitchFamily="18" charset="0"/>
                <a:cs typeface="Times New Roman" panose="02020603050405020304" pitchFamily="18" charset="0"/>
              </a:rPr>
              <a:t>прочие неналоговые поступления</a:t>
            </a:r>
            <a:endParaRPr lang="ru-RU" sz="15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ru-RU" dirty="0" smtClean="0">
                <a:solidFill>
                  <a:srgbClr val="002060"/>
                </a:solidFill>
              </a:rPr>
              <a:t>2. Неналоговые </a:t>
            </a:r>
            <a:r>
              <a:rPr lang="ru-RU" dirty="0">
                <a:solidFill>
                  <a:srgbClr val="002060"/>
                </a:solidFill>
              </a:rPr>
              <a:t>доходы</a:t>
            </a:r>
          </a:p>
        </p:txBody>
      </p:sp>
      <p:pic>
        <p:nvPicPr>
          <p:cNvPr id="2052" name="Picture 4" descr="http://zoo-farm.ru/wp-content/uploads/2012/07/kak-vzyat-zemelnyj-uchastok-v-arendu.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509120"/>
            <a:ext cx="2088232"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go32.ru/uploads/posts/2012-12/1355291163_ynie-brakonieri.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4509120"/>
            <a:ext cx="2160240" cy="180998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arenda.jpeg"/>
          <p:cNvPicPr>
            <a:picLocks noChangeAspect="1"/>
          </p:cNvPicPr>
          <p:nvPr/>
        </p:nvPicPr>
        <p:blipFill>
          <a:blip r:embed="rId6" cstate="print"/>
          <a:stretch>
            <a:fillRect/>
          </a:stretch>
        </p:blipFill>
        <p:spPr>
          <a:xfrm>
            <a:off x="251521" y="4509120"/>
            <a:ext cx="2088232" cy="1800200"/>
          </a:xfrm>
          <a:prstGeom prst="rect">
            <a:avLst/>
          </a:prstGeom>
        </p:spPr>
      </p:pic>
      <p:pic>
        <p:nvPicPr>
          <p:cNvPr id="9" name="Рисунок 8" descr="f13696.jpg"/>
          <p:cNvPicPr>
            <a:picLocks noChangeAspect="1"/>
          </p:cNvPicPr>
          <p:nvPr/>
        </p:nvPicPr>
        <p:blipFill>
          <a:blip r:embed="rId7" cstate="print"/>
          <a:stretch>
            <a:fillRect/>
          </a:stretch>
        </p:blipFill>
        <p:spPr>
          <a:xfrm>
            <a:off x="4427984" y="4509120"/>
            <a:ext cx="2016224" cy="1800200"/>
          </a:xfrm>
          <a:prstGeom prst="rect">
            <a:avLst/>
          </a:prstGeom>
        </p:spPr>
      </p:pic>
    </p:spTree>
    <p:extLst>
      <p:ext uri="{BB962C8B-B14F-4D97-AF65-F5344CB8AC3E}">
        <p14:creationId xmlns:p14="http://schemas.microsoft.com/office/powerpoint/2010/main" val="243731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340768"/>
            <a:ext cx="6777317" cy="3240359"/>
          </a:xfrm>
        </p:spPr>
        <p:txBody>
          <a:bodyPr>
            <a:normAutofit/>
          </a:bodyPr>
          <a:lstStyle/>
          <a:p>
            <a:pPr marL="68580" lvl="0" indent="0" algn="just">
              <a:buClr>
                <a:srgbClr val="94C600"/>
              </a:buClr>
              <a:buNone/>
            </a:pPr>
            <a:r>
              <a:rPr lang="ru-RU" sz="1500" dirty="0" smtClean="0">
                <a:solidFill>
                  <a:srgbClr val="3E3D2D"/>
                </a:solidFill>
                <a:latin typeface="Times New Roman" panose="02020603050405020304" pitchFamily="18" charset="0"/>
                <a:cs typeface="Times New Roman" panose="02020603050405020304" pitchFamily="18" charset="0"/>
              </a:rPr>
              <a:t>Доходы </a:t>
            </a:r>
            <a:r>
              <a:rPr lang="ru-RU" sz="1500" dirty="0">
                <a:solidFill>
                  <a:srgbClr val="3E3D2D"/>
                </a:solidFill>
                <a:latin typeface="Times New Roman" panose="02020603050405020304" pitchFamily="18" charset="0"/>
                <a:cs typeface="Times New Roman" panose="02020603050405020304" pitchFamily="18" charset="0"/>
              </a:rPr>
              <a:t>бюджета </a:t>
            </a:r>
            <a:r>
              <a:rPr lang="ru-RU" sz="1500" dirty="0" err="1" smtClean="0">
                <a:solidFill>
                  <a:srgbClr val="3E3D2D"/>
                </a:solidFill>
                <a:latin typeface="Times New Roman" panose="02020603050405020304" pitchFamily="18" charset="0"/>
                <a:cs typeface="Times New Roman" panose="02020603050405020304" pitchFamily="18" charset="0"/>
              </a:rPr>
              <a:t>Шебекинского</a:t>
            </a:r>
            <a:r>
              <a:rPr lang="ru-RU" sz="1500" dirty="0" smtClean="0">
                <a:solidFill>
                  <a:srgbClr val="3E3D2D"/>
                </a:solidFill>
                <a:latin typeface="Times New Roman" panose="02020603050405020304" pitchFamily="18" charset="0"/>
                <a:cs typeface="Times New Roman" panose="02020603050405020304" pitchFamily="18" charset="0"/>
              </a:rPr>
              <a:t> городского округа от безвозмездных поступлений состоят </a:t>
            </a:r>
            <a:r>
              <a:rPr lang="ru-RU" sz="1500" dirty="0">
                <a:solidFill>
                  <a:srgbClr val="3E3D2D"/>
                </a:solidFill>
                <a:latin typeface="Times New Roman" panose="02020603050405020304" pitchFamily="18" charset="0"/>
                <a:cs typeface="Times New Roman" panose="02020603050405020304" pitchFamily="18" charset="0"/>
              </a:rPr>
              <a:t>из следующих поступлений:</a:t>
            </a:r>
          </a:p>
          <a:p>
            <a:pPr lvl="0" algn="just">
              <a:buClr>
                <a:srgbClr val="94C600"/>
              </a:buClr>
            </a:pPr>
            <a:r>
              <a:rPr lang="ru-RU" sz="1500" dirty="0" smtClean="0">
                <a:solidFill>
                  <a:srgbClr val="3E3D2D"/>
                </a:solidFill>
                <a:latin typeface="Times New Roman" panose="02020603050405020304" pitchFamily="18" charset="0"/>
                <a:cs typeface="Times New Roman" panose="02020603050405020304" pitchFamily="18" charset="0"/>
              </a:rPr>
              <a:t>дотации (на выравнивание бюджетной обеспеченности, на поддержку мер по обеспечению сбалансированности бюджетов)  </a:t>
            </a:r>
            <a:endParaRPr lang="ru-RU" sz="1500" dirty="0">
              <a:solidFill>
                <a:srgbClr val="3E3D2D"/>
              </a:solidFill>
              <a:latin typeface="Times New Roman" panose="02020603050405020304" pitchFamily="18" charset="0"/>
              <a:cs typeface="Times New Roman" panose="02020603050405020304" pitchFamily="18" charset="0"/>
            </a:endParaRPr>
          </a:p>
          <a:p>
            <a:pPr lvl="0" algn="just">
              <a:buClr>
                <a:srgbClr val="94C600"/>
              </a:buClr>
            </a:pPr>
            <a:r>
              <a:rPr lang="ru-RU" sz="1500" dirty="0" smtClean="0">
                <a:solidFill>
                  <a:srgbClr val="3E3D2D"/>
                </a:solidFill>
                <a:latin typeface="Times New Roman" panose="02020603050405020304" pitchFamily="18" charset="0"/>
                <a:cs typeface="Times New Roman" panose="02020603050405020304" pitchFamily="18" charset="0"/>
              </a:rPr>
              <a:t>субвенций</a:t>
            </a:r>
          </a:p>
          <a:p>
            <a:pPr lvl="0" algn="just">
              <a:buClr>
                <a:srgbClr val="94C600"/>
              </a:buClr>
            </a:pPr>
            <a:r>
              <a:rPr lang="ru-RU" sz="1500" dirty="0" smtClean="0">
                <a:solidFill>
                  <a:srgbClr val="3E3D2D"/>
                </a:solidFill>
                <a:latin typeface="Times New Roman" panose="02020603050405020304" pitchFamily="18" charset="0"/>
                <a:cs typeface="Times New Roman" panose="02020603050405020304" pitchFamily="18" charset="0"/>
              </a:rPr>
              <a:t>субсидий</a:t>
            </a:r>
            <a:endParaRPr lang="ru-RU" sz="1500" dirty="0">
              <a:solidFill>
                <a:srgbClr val="3E3D2D"/>
              </a:solidFill>
              <a:latin typeface="Times New Roman" panose="02020603050405020304" pitchFamily="18" charset="0"/>
              <a:cs typeface="Times New Roman" panose="02020603050405020304" pitchFamily="18" charset="0"/>
            </a:endParaRPr>
          </a:p>
          <a:p>
            <a:pPr lvl="0" algn="just">
              <a:buClr>
                <a:srgbClr val="94C600"/>
              </a:buClr>
            </a:pPr>
            <a:r>
              <a:rPr lang="ru-RU" sz="1500" dirty="0" smtClean="0">
                <a:solidFill>
                  <a:srgbClr val="3E3D2D"/>
                </a:solidFill>
                <a:latin typeface="Times New Roman" panose="02020603050405020304" pitchFamily="18" charset="0"/>
                <a:cs typeface="Times New Roman" panose="02020603050405020304" pitchFamily="18" charset="0"/>
              </a:rPr>
              <a:t>иных межбюджетных трансфертов </a:t>
            </a:r>
          </a:p>
        </p:txBody>
      </p:sp>
      <p:sp>
        <p:nvSpPr>
          <p:cNvPr id="2" name="Заголовок 1"/>
          <p:cNvSpPr>
            <a:spLocks noGrp="1"/>
          </p:cNvSpPr>
          <p:nvPr>
            <p:ph type="title"/>
          </p:nvPr>
        </p:nvSpPr>
        <p:spPr/>
        <p:txBody>
          <a:bodyPr anchor="ctr">
            <a:normAutofit/>
          </a:bodyPr>
          <a:lstStyle/>
          <a:p>
            <a:pPr algn="ctr"/>
            <a:r>
              <a:rPr lang="ru-RU" sz="3200" dirty="0" smtClean="0">
                <a:solidFill>
                  <a:srgbClr val="002060"/>
                </a:solidFill>
              </a:rPr>
              <a:t>3. Безвозмездные поступления</a:t>
            </a:r>
            <a:endParaRPr lang="ru-RU" sz="3200" dirty="0">
              <a:solidFill>
                <a:srgbClr val="002060"/>
              </a:solidFill>
            </a:endParaRPr>
          </a:p>
        </p:txBody>
      </p:sp>
      <p:pic>
        <p:nvPicPr>
          <p:cNvPr id="3074" name="Picture 2" descr="http://cs413427.vk.me/v413427393/6c7f/vMY_64OER1w.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254780"/>
            <a:ext cx="200749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ovostey.com/i4/2014/01/09/6dfa3e2ac8926a4360b5a8eb67e673f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4196466"/>
            <a:ext cx="185620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nord-news.ru/img/newsimages/20120402/1_ace3b4cebd9d.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4257052"/>
            <a:ext cx="1800200" cy="16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379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smtClean="0"/>
              <a:t>Образование</a:t>
            </a:r>
          </a:p>
          <a:p>
            <a:r>
              <a:rPr lang="ru-RU" dirty="0" smtClean="0"/>
              <a:t>Социальная политика</a:t>
            </a:r>
          </a:p>
          <a:p>
            <a:r>
              <a:rPr lang="ru-RU" dirty="0" smtClean="0"/>
              <a:t>Национальная экономика</a:t>
            </a:r>
          </a:p>
          <a:p>
            <a:r>
              <a:rPr lang="ru-RU" dirty="0" smtClean="0"/>
              <a:t>Жилищно-коммунальное хозяйство</a:t>
            </a:r>
          </a:p>
          <a:p>
            <a:r>
              <a:rPr lang="ru-RU" dirty="0" smtClean="0"/>
              <a:t>Общегосударственные вопросы</a:t>
            </a:r>
          </a:p>
          <a:p>
            <a:r>
              <a:rPr lang="ru-RU" dirty="0" smtClean="0"/>
              <a:t>Культура</a:t>
            </a:r>
          </a:p>
          <a:p>
            <a:r>
              <a:rPr lang="ru-RU" dirty="0" smtClean="0"/>
              <a:t>Физическая культура и спорт</a:t>
            </a:r>
          </a:p>
          <a:p>
            <a:r>
              <a:rPr lang="ru-RU" dirty="0" smtClean="0"/>
              <a:t>Национальная безопасность и правоохранительная деятельность</a:t>
            </a:r>
          </a:p>
          <a:p>
            <a:r>
              <a:rPr lang="ru-RU" dirty="0" smtClean="0"/>
              <a:t>Охрана окружающей среды</a:t>
            </a:r>
          </a:p>
          <a:p>
            <a:r>
              <a:rPr lang="ru-RU" dirty="0" smtClean="0"/>
              <a:t>Средства массовой информации</a:t>
            </a:r>
          </a:p>
          <a:p>
            <a:endParaRPr lang="ru-RU" dirty="0"/>
          </a:p>
        </p:txBody>
      </p:sp>
      <p:sp>
        <p:nvSpPr>
          <p:cNvPr id="3" name="Заголовок 2"/>
          <p:cNvSpPr>
            <a:spLocks noGrp="1"/>
          </p:cNvSpPr>
          <p:nvPr>
            <p:ph type="title"/>
          </p:nvPr>
        </p:nvSpPr>
        <p:spPr/>
        <p:txBody>
          <a:bodyPr/>
          <a:lstStyle/>
          <a:p>
            <a:pPr algn="ctr"/>
            <a:r>
              <a:rPr lang="ru-RU" dirty="0" smtClean="0">
                <a:solidFill>
                  <a:schemeClr val="tx2">
                    <a:lumMod val="60000"/>
                    <a:lumOff val="40000"/>
                  </a:schemeClr>
                </a:solidFill>
              </a:rPr>
              <a:t>Структура расходов бюджета</a:t>
            </a:r>
            <a:endParaRPr lang="ru-RU" dirty="0">
              <a:solidFill>
                <a:schemeClr val="tx2">
                  <a:lumMod val="60000"/>
                  <a:lumOff val="40000"/>
                </a:schemeClr>
              </a:solidFill>
            </a:endParaRPr>
          </a:p>
        </p:txBody>
      </p:sp>
    </p:spTree>
    <p:extLst>
      <p:ext uri="{BB962C8B-B14F-4D97-AF65-F5344CB8AC3E}">
        <p14:creationId xmlns:p14="http://schemas.microsoft.com/office/powerpoint/2010/main" val="407436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xmlns="" id="{32C5EC0C-5B07-414E-A285-99799699A6FF}"/>
              </a:ext>
            </a:extLst>
          </p:cNvPr>
          <p:cNvSpPr>
            <a:spLocks noGrp="1"/>
          </p:cNvSpPr>
          <p:nvPr>
            <p:ph type="title"/>
          </p:nvPr>
        </p:nvSpPr>
        <p:spPr>
          <a:xfrm>
            <a:off x="157163" y="47625"/>
            <a:ext cx="8829675" cy="668338"/>
          </a:xfrm>
        </p:spPr>
        <p:txBody>
          <a:bodyPr/>
          <a:lstStyle/>
          <a:p>
            <a:pPr algn="ctr" eaLnBrk="1" hangingPunct="1"/>
            <a:r>
              <a:rPr lang="ru-RU" altLang="ru-RU" sz="2000" b="1">
                <a:latin typeface="Times New Roman" panose="02020603050405020304" pitchFamily="18" charset="0"/>
                <a:cs typeface="Times New Roman" panose="02020603050405020304" pitchFamily="18" charset="0"/>
              </a:rPr>
              <a:t>Исполнение доходной части консолидированного бюджета </a:t>
            </a:r>
            <a:br>
              <a:rPr lang="ru-RU" altLang="ru-RU" sz="2000" b="1">
                <a:latin typeface="Times New Roman" panose="02020603050405020304" pitchFamily="18" charset="0"/>
                <a:cs typeface="Times New Roman" panose="02020603050405020304" pitchFamily="18" charset="0"/>
              </a:rPr>
            </a:br>
            <a:r>
              <a:rPr lang="ru-RU" altLang="ru-RU" sz="2000" b="1">
                <a:latin typeface="Times New Roman" panose="02020603050405020304" pitchFamily="18" charset="0"/>
                <a:cs typeface="Times New Roman" panose="02020603050405020304" pitchFamily="18" charset="0"/>
              </a:rPr>
              <a:t>Шебекинского городского округа за 2018-2020 гг.</a:t>
            </a:r>
          </a:p>
        </p:txBody>
      </p:sp>
      <p:graphicFrame>
        <p:nvGraphicFramePr>
          <p:cNvPr id="7" name="Таблица 6">
            <a:extLst>
              <a:ext uri="{FF2B5EF4-FFF2-40B4-BE49-F238E27FC236}">
                <a16:creationId xmlns:a16="http://schemas.microsoft.com/office/drawing/2014/main" xmlns="" id="{FD3D20E0-3D42-48A3-8843-44F40C9470BC}"/>
              </a:ext>
            </a:extLst>
          </p:cNvPr>
          <p:cNvGraphicFramePr>
            <a:graphicFrameLocks noGrp="1"/>
          </p:cNvGraphicFramePr>
          <p:nvPr/>
        </p:nvGraphicFramePr>
        <p:xfrm>
          <a:off x="0" y="4799013"/>
          <a:ext cx="9143999" cy="2058987"/>
        </p:xfrm>
        <a:graphic>
          <a:graphicData uri="http://schemas.openxmlformats.org/drawingml/2006/table">
            <a:tbl>
              <a:tblPr firstRow="1" bandRow="1">
                <a:tableStyleId>{5940675A-B579-460E-94D1-54222C63F5DA}</a:tableStyleId>
              </a:tblPr>
              <a:tblGrid>
                <a:gridCol w="1927994">
                  <a:extLst>
                    <a:ext uri="{9D8B030D-6E8A-4147-A177-3AD203B41FA5}">
                      <a16:colId xmlns:a16="http://schemas.microsoft.com/office/drawing/2014/main" xmlns="" val="20000"/>
                    </a:ext>
                  </a:extLst>
                </a:gridCol>
                <a:gridCol w="1717659">
                  <a:extLst>
                    <a:ext uri="{9D8B030D-6E8A-4147-A177-3AD203B41FA5}">
                      <a16:colId xmlns:a16="http://schemas.microsoft.com/office/drawing/2014/main" xmlns="" val="20001"/>
                    </a:ext>
                  </a:extLst>
                </a:gridCol>
                <a:gridCol w="1569310">
                  <a:extLst>
                    <a:ext uri="{9D8B030D-6E8A-4147-A177-3AD203B41FA5}">
                      <a16:colId xmlns:a16="http://schemas.microsoft.com/office/drawing/2014/main" xmlns="" val="20002"/>
                    </a:ext>
                  </a:extLst>
                </a:gridCol>
                <a:gridCol w="1248743">
                  <a:extLst>
                    <a:ext uri="{9D8B030D-6E8A-4147-A177-3AD203B41FA5}">
                      <a16:colId xmlns:a16="http://schemas.microsoft.com/office/drawing/2014/main" xmlns="" val="20003"/>
                    </a:ext>
                  </a:extLst>
                </a:gridCol>
                <a:gridCol w="1375570">
                  <a:extLst>
                    <a:ext uri="{9D8B030D-6E8A-4147-A177-3AD203B41FA5}">
                      <a16:colId xmlns:a16="http://schemas.microsoft.com/office/drawing/2014/main" xmlns="" val="20004"/>
                    </a:ext>
                  </a:extLst>
                </a:gridCol>
                <a:gridCol w="1304723">
                  <a:extLst>
                    <a:ext uri="{9D8B030D-6E8A-4147-A177-3AD203B41FA5}">
                      <a16:colId xmlns:a16="http://schemas.microsoft.com/office/drawing/2014/main" xmlns="" val="20005"/>
                    </a:ext>
                  </a:extLst>
                </a:gridCol>
              </a:tblGrid>
              <a:tr h="1029568">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Наименование доходов</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Отклонения </a:t>
                      </a:r>
                    </a:p>
                    <a:p>
                      <a:pPr algn="ctr"/>
                      <a:r>
                        <a:rPr lang="ru-RU" sz="1200" dirty="0">
                          <a:solidFill>
                            <a:schemeClr val="tx1"/>
                          </a:solidFill>
                          <a:latin typeface="Times New Roman" panose="02020603050405020304" pitchFamily="18" charset="0"/>
                          <a:cs typeface="Times New Roman" panose="02020603050405020304" pitchFamily="18" charset="0"/>
                        </a:rPr>
                        <a:t>факта 2019  к факту  2018</a:t>
                      </a:r>
                    </a:p>
                    <a:p>
                      <a:pPr algn="ctr"/>
                      <a:r>
                        <a:rPr lang="ru-RU" sz="1200" dirty="0">
                          <a:solidFill>
                            <a:schemeClr val="tx1"/>
                          </a:solidFill>
                          <a:latin typeface="Times New Roman" panose="02020603050405020304" pitchFamily="18" charset="0"/>
                          <a:cs typeface="Times New Roman" panose="02020603050405020304" pitchFamily="18" charset="0"/>
                        </a:rPr>
                        <a:t>+,-</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Отклонения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 факта 2020  к факту 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 +,-</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Темп роста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2020  к  2019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   </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Отклонения факта 2020 к первоначальному плану 2020  </a:t>
                      </a:r>
                    </a:p>
                    <a:p>
                      <a:pPr algn="ctr"/>
                      <a:r>
                        <a:rPr lang="ru-RU" sz="1200" dirty="0">
                          <a:solidFill>
                            <a:schemeClr val="tx1"/>
                          </a:solidFill>
                          <a:latin typeface="Times New Roman" panose="02020603050405020304" pitchFamily="18" charset="0"/>
                          <a:cs typeface="Times New Roman" panose="02020603050405020304" pitchFamily="18" charset="0"/>
                        </a:rPr>
                        <a:t>   +, -</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 Выполнения факта 2020 к первоначальному плану 2020,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  </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0"/>
                  </a:ext>
                </a:extLst>
              </a:tr>
              <a:tr h="280737">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Собственные доходы</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+ 53 077</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+ 168 261</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117,0</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+ 204</a:t>
                      </a:r>
                      <a:r>
                        <a:rPr lang="ru-RU" sz="1200" baseline="0" dirty="0">
                          <a:solidFill>
                            <a:schemeClr val="tx1"/>
                          </a:solidFill>
                          <a:latin typeface="Times New Roman" panose="02020603050405020304" pitchFamily="18" charset="0"/>
                          <a:cs typeface="Times New Roman" panose="02020603050405020304" pitchFamily="18" charset="0"/>
                        </a:rPr>
                        <a:t> 141</a:t>
                      </a:r>
                      <a:endParaRPr lang="ru-RU" sz="1200" dirty="0">
                        <a:solidFill>
                          <a:schemeClr val="tx1"/>
                        </a:solidFill>
                        <a:latin typeface="Times New Roman" panose="02020603050405020304" pitchFamily="18" charset="0"/>
                        <a:cs typeface="Times New Roman" panose="02020603050405020304" pitchFamily="18" charset="0"/>
                      </a:endParaRP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121,4</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1"/>
                  </a:ext>
                </a:extLst>
              </a:tr>
              <a:tr h="467945">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Безвозмездные поступления </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+ 670 448</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- 2 187</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99,9</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+ 54</a:t>
                      </a:r>
                      <a:r>
                        <a:rPr lang="ru-RU" sz="1200" baseline="0" dirty="0">
                          <a:solidFill>
                            <a:schemeClr val="tx1"/>
                          </a:solidFill>
                          <a:latin typeface="Times New Roman" panose="02020603050405020304" pitchFamily="18" charset="0"/>
                          <a:cs typeface="Times New Roman" panose="02020603050405020304" pitchFamily="18" charset="0"/>
                        </a:rPr>
                        <a:t> 641</a:t>
                      </a:r>
                      <a:endParaRPr lang="ru-RU" sz="1200" dirty="0">
                        <a:solidFill>
                          <a:schemeClr val="tx1"/>
                        </a:solidFill>
                        <a:latin typeface="Times New Roman" panose="02020603050405020304" pitchFamily="18" charset="0"/>
                        <a:cs typeface="Times New Roman" panose="02020603050405020304" pitchFamily="18" charset="0"/>
                      </a:endParaRP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dirty="0">
                          <a:solidFill>
                            <a:schemeClr val="tx1"/>
                          </a:solidFill>
                          <a:latin typeface="Times New Roman" panose="02020603050405020304" pitchFamily="18" charset="0"/>
                          <a:cs typeface="Times New Roman" panose="02020603050405020304" pitchFamily="18" charset="0"/>
                        </a:rPr>
                        <a:t>102,2</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2"/>
                  </a:ext>
                </a:extLst>
              </a:tr>
              <a:tr h="280737">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итого</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+ 723 525</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+ 166 074</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104,6</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+ 258 782</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u-RU" sz="1200" b="1" dirty="0">
                          <a:solidFill>
                            <a:schemeClr val="tx1"/>
                          </a:solidFill>
                          <a:latin typeface="Times New Roman" panose="02020603050405020304" pitchFamily="18" charset="0"/>
                          <a:cs typeface="Times New Roman" panose="02020603050405020304" pitchFamily="18" charset="0"/>
                        </a:rPr>
                        <a:t>107,4</a:t>
                      </a:r>
                    </a:p>
                  </a:txBody>
                  <a:tcPr marL="68585" marR="68585" marT="45683" marB="4568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5160" name="TextBox 8">
            <a:extLst>
              <a:ext uri="{FF2B5EF4-FFF2-40B4-BE49-F238E27FC236}">
                <a16:creationId xmlns:a16="http://schemas.microsoft.com/office/drawing/2014/main" xmlns="" id="{25D0A094-9936-4582-B193-179A94386AF0}"/>
              </a:ext>
            </a:extLst>
          </p:cNvPr>
          <p:cNvSpPr txBox="1">
            <a:spLocks noChangeArrowheads="1"/>
          </p:cNvSpPr>
          <p:nvPr/>
        </p:nvSpPr>
        <p:spPr bwMode="auto">
          <a:xfrm>
            <a:off x="8107363" y="336550"/>
            <a:ext cx="87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ru-RU" altLang="ru-RU" sz="1200">
                <a:solidFill>
                  <a:srgbClr val="000000"/>
                </a:solidFill>
                <a:latin typeface="Times New Roman" panose="02020603050405020304" pitchFamily="18" charset="0"/>
                <a:cs typeface="Times New Roman" panose="02020603050405020304" pitchFamily="18" charset="0"/>
              </a:rPr>
              <a:t>тыс. руб.</a:t>
            </a:r>
          </a:p>
        </p:txBody>
      </p:sp>
      <p:sp>
        <p:nvSpPr>
          <p:cNvPr id="5161" name="TextBox 7">
            <a:extLst>
              <a:ext uri="{FF2B5EF4-FFF2-40B4-BE49-F238E27FC236}">
                <a16:creationId xmlns:a16="http://schemas.microsoft.com/office/drawing/2014/main" xmlns="" id="{44246989-9907-45EC-AF67-C491ED4662C3}"/>
              </a:ext>
            </a:extLst>
          </p:cNvPr>
          <p:cNvSpPr txBox="1">
            <a:spLocks noChangeArrowheads="1"/>
          </p:cNvSpPr>
          <p:nvPr/>
        </p:nvSpPr>
        <p:spPr bwMode="auto">
          <a:xfrm>
            <a:off x="8172450" y="100013"/>
            <a:ext cx="79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a:solidFill>
                  <a:srgbClr val="000000"/>
                </a:solidFill>
                <a:latin typeface="Times New Roman" panose="02020603050405020304" pitchFamily="18" charset="0"/>
                <a:cs typeface="Times New Roman" panose="02020603050405020304" pitchFamily="18" charset="0"/>
              </a:rPr>
              <a:t>Слайд 2</a:t>
            </a:r>
          </a:p>
        </p:txBody>
      </p:sp>
      <p:graphicFrame>
        <p:nvGraphicFramePr>
          <p:cNvPr id="5162" name="Диаграмма 8">
            <a:extLst>
              <a:ext uri="{FF2B5EF4-FFF2-40B4-BE49-F238E27FC236}">
                <a16:creationId xmlns:a16="http://schemas.microsoft.com/office/drawing/2014/main" xmlns="" id="{0AF409BE-84A5-4804-93F3-C5BED78BFF3E}"/>
              </a:ext>
            </a:extLst>
          </p:cNvPr>
          <p:cNvGraphicFramePr>
            <a:graphicFrameLocks/>
          </p:cNvGraphicFramePr>
          <p:nvPr/>
        </p:nvGraphicFramePr>
        <p:xfrm>
          <a:off x="-50800" y="673100"/>
          <a:ext cx="9245600" cy="4165600"/>
        </p:xfrm>
        <a:graphic>
          <a:graphicData uri="http://schemas.openxmlformats.org/presentationml/2006/ole">
            <mc:AlternateContent xmlns:mc="http://schemas.openxmlformats.org/markup-compatibility/2006">
              <mc:Choice xmlns:v="urn:schemas-microsoft-com:vml" Requires="v">
                <p:oleObj spid="_x0000_s1028" name="Chart" r:id="rId4" imgW="9254530" imgH="4170025" progId="Excel.Chart.8">
                  <p:embed/>
                </p:oleObj>
              </mc:Choice>
              <mc:Fallback>
                <p:oleObj name="Chart" r:id="rId4" imgW="9254530" imgH="4170025" progId="Excel.Chart.8">
                  <p:embed/>
                  <p:pic>
                    <p:nvPicPr>
                      <p:cNvPr id="5162" name="Диаграмма 8">
                        <a:extLst>
                          <a:ext uri="{FF2B5EF4-FFF2-40B4-BE49-F238E27FC236}">
                            <a16:creationId xmlns:a16="http://schemas.microsoft.com/office/drawing/2014/main" xmlns="" id="{0AF409BE-84A5-4804-93F3-C5BED78BFF3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673100"/>
                        <a:ext cx="9245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Блок-схема: процесс 11">
            <a:extLst>
              <a:ext uri="{FF2B5EF4-FFF2-40B4-BE49-F238E27FC236}">
                <a16:creationId xmlns:a16="http://schemas.microsoft.com/office/drawing/2014/main" xmlns="" id="{B81507E3-B5D3-400D-A2ED-1610D0D67406}"/>
              </a:ext>
            </a:extLst>
          </p:cNvPr>
          <p:cNvSpPr/>
          <p:nvPr/>
        </p:nvSpPr>
        <p:spPr>
          <a:xfrm>
            <a:off x="2819400" y="3524250"/>
            <a:ext cx="738188" cy="328613"/>
          </a:xfrm>
          <a:prstGeom prst="flowChartProcess">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eaLnBrk="1" fontAlgn="auto" hangingPunct="1">
              <a:spcBef>
                <a:spcPts val="0"/>
              </a:spcBef>
              <a:spcAft>
                <a:spcPts val="0"/>
              </a:spcAft>
              <a:defRPr/>
            </a:pPr>
            <a:r>
              <a:rPr lang="ru-RU" sz="900" b="1" dirty="0">
                <a:solidFill>
                  <a:schemeClr val="tx1"/>
                </a:solidFill>
                <a:latin typeface="Times New Roman" panose="02020603050405020304" pitchFamily="18" charset="0"/>
                <a:cs typeface="Times New Roman" panose="02020603050405020304" pitchFamily="18" charset="0"/>
              </a:rPr>
              <a:t>67 987</a:t>
            </a:r>
          </a:p>
        </p:txBody>
      </p:sp>
      <p:sp>
        <p:nvSpPr>
          <p:cNvPr id="13" name="Блок-схема: процесс 12">
            <a:extLst>
              <a:ext uri="{FF2B5EF4-FFF2-40B4-BE49-F238E27FC236}">
                <a16:creationId xmlns:a16="http://schemas.microsoft.com/office/drawing/2014/main" xmlns="" id="{FBAD4B0F-E952-400E-B8F0-633901F05203}"/>
              </a:ext>
            </a:extLst>
          </p:cNvPr>
          <p:cNvSpPr/>
          <p:nvPr/>
        </p:nvSpPr>
        <p:spPr>
          <a:xfrm>
            <a:off x="6875463" y="3527425"/>
            <a:ext cx="738187" cy="325438"/>
          </a:xfrm>
          <a:prstGeom prst="flowChartProcess">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eaLnBrk="1" fontAlgn="auto" hangingPunct="1">
              <a:spcBef>
                <a:spcPts val="0"/>
              </a:spcBef>
              <a:spcAft>
                <a:spcPts val="0"/>
              </a:spcAft>
              <a:defRPr/>
            </a:pPr>
            <a:r>
              <a:rPr lang="ru-RU" sz="850" b="1" dirty="0">
                <a:solidFill>
                  <a:schemeClr val="tx1"/>
                </a:solidFill>
                <a:latin typeface="Times New Roman" panose="02020603050405020304" pitchFamily="18" charset="0"/>
                <a:cs typeface="Times New Roman" panose="02020603050405020304" pitchFamily="18" charset="0"/>
              </a:rPr>
              <a:t>180 767</a:t>
            </a:r>
          </a:p>
        </p:txBody>
      </p:sp>
      <p:sp>
        <p:nvSpPr>
          <p:cNvPr id="5" name="Блок-схема: процесс 4">
            <a:extLst>
              <a:ext uri="{FF2B5EF4-FFF2-40B4-BE49-F238E27FC236}">
                <a16:creationId xmlns:a16="http://schemas.microsoft.com/office/drawing/2014/main" xmlns="" id="{296589B4-9E32-4572-8454-98B24F6DF1E3}"/>
              </a:ext>
            </a:extLst>
          </p:cNvPr>
          <p:cNvSpPr/>
          <p:nvPr/>
        </p:nvSpPr>
        <p:spPr>
          <a:xfrm>
            <a:off x="792163" y="3527425"/>
            <a:ext cx="736600" cy="327025"/>
          </a:xfrm>
          <a:prstGeom prst="flowChartProcess">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eaLnBrk="1" fontAlgn="auto" hangingPunct="1">
              <a:spcBef>
                <a:spcPts val="0"/>
              </a:spcBef>
              <a:spcAft>
                <a:spcPts val="0"/>
              </a:spcAft>
              <a:defRPr/>
            </a:pPr>
            <a:r>
              <a:rPr lang="ru-RU" sz="900" b="1" dirty="0">
                <a:solidFill>
                  <a:schemeClr val="tx1"/>
                </a:solidFill>
                <a:latin typeface="Times New Roman" panose="02020603050405020304" pitchFamily="18" charset="0"/>
                <a:cs typeface="Times New Roman" panose="02020603050405020304" pitchFamily="18" charset="0"/>
              </a:rPr>
              <a:t>39 984</a:t>
            </a:r>
          </a:p>
        </p:txBody>
      </p:sp>
      <p:pic>
        <p:nvPicPr>
          <p:cNvPr id="10" name="Рисунок 9">
            <a:extLst>
              <a:ext uri="{FF2B5EF4-FFF2-40B4-BE49-F238E27FC236}">
                <a16:creationId xmlns:a16="http://schemas.microsoft.com/office/drawing/2014/main" xmlns="" id="{DE443990-151A-4764-A411-5F612C96C5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3705" t="16905" r="40359" b="15158"/>
          <a:stretch>
            <a:fillRect/>
          </a:stretch>
        </p:blipFill>
        <p:spPr bwMode="auto">
          <a:xfrm>
            <a:off x="0" y="0"/>
            <a:ext cx="8636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5829</TotalTime>
  <Words>5903</Words>
  <Application>Microsoft Office PowerPoint</Application>
  <PresentationFormat>Экран (4:3)</PresentationFormat>
  <Paragraphs>1243</Paragraphs>
  <Slides>45</Slides>
  <Notes>11</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45</vt:i4>
      </vt:variant>
    </vt:vector>
  </HeadingPairs>
  <TitlesOfParts>
    <vt:vector size="50" baseType="lpstr">
      <vt:lpstr>1_Тема Office</vt:lpstr>
      <vt:lpstr>Тема Office</vt:lpstr>
      <vt:lpstr>4_Тема Office</vt:lpstr>
      <vt:lpstr>Chart</vt:lpstr>
      <vt:lpstr>Диаграмма Microsoft Excel</vt:lpstr>
      <vt:lpstr>         БЮДЖЕТ ДЛЯ ГРАЖДАН  об исполнении бюджета Шебекинского городского округа за 2020 год</vt:lpstr>
      <vt:lpstr>Основные понятия</vt:lpstr>
      <vt:lpstr>Основные понятия</vt:lpstr>
      <vt:lpstr> Что такое бюджет? Какие бывают бюжеты?</vt:lpstr>
      <vt:lpstr>1. Налоговые доходы</vt:lpstr>
      <vt:lpstr>2. Неналоговые доходы</vt:lpstr>
      <vt:lpstr>3. Безвозмездные поступления</vt:lpstr>
      <vt:lpstr>Структура расходов бюджета</vt:lpstr>
      <vt:lpstr>Исполнение доходной части консолидированного бюджета  Шебекинского городского округа за 2018-2020 гг.</vt:lpstr>
      <vt:lpstr>Исполнение доходной части консолидированного бюджета  Шебекинского городского округа за 2020 г.</vt:lpstr>
      <vt:lpstr>Основные характеристики консолидированного бюджета  Шебекинского городского округа </vt:lpstr>
      <vt:lpstr>Динамика налоговых доходов местного бюджета 2018-2020 гг. </vt:lpstr>
      <vt:lpstr>Крупные плательщики налоговых доходов бюджета</vt:lpstr>
      <vt:lpstr>Поступления НДФЛ по категориям плательщиков </vt:lpstr>
      <vt:lpstr>Динамика неналоговых доходов местного бюджета 2018-2020 гг. </vt:lpstr>
      <vt:lpstr>Презентация PowerPoint</vt:lpstr>
      <vt:lpstr>Презентация PowerPoint</vt:lpstr>
      <vt:lpstr>Презентация PowerPoint</vt:lpstr>
      <vt:lpstr>Презентация PowerPoint</vt:lpstr>
      <vt:lpstr>Презентация PowerPoint</vt:lpstr>
      <vt:lpstr>Непрограммные расходы</vt:lpstr>
      <vt:lpstr>Презентация PowerPoint</vt:lpstr>
      <vt:lpstr>Бюджет Шебекинского городского округа  в разрезе отраслей</vt:lpstr>
      <vt:lpstr>Общегосударственные вопросы</vt:lpstr>
      <vt:lpstr>Общегосударственные вопросы</vt:lpstr>
      <vt:lpstr>    Национальная безопасность  и правоохранительная деятельность</vt:lpstr>
      <vt:lpstr>    Национальная экономика  </vt:lpstr>
      <vt:lpstr>Презентация PowerPoint</vt:lpstr>
      <vt:lpstr>Презентация PowerPoint</vt:lpstr>
      <vt:lpstr>Жилищно-коммунальное хозяйство </vt:lpstr>
      <vt:lpstr>   Формирование современной городской среды  на территории  Шебекинского городского округа  </vt:lpstr>
      <vt:lpstr>Детские сады</vt:lpstr>
      <vt:lpstr>Школы</vt:lpstr>
      <vt:lpstr>Дополнительное образование</vt:lpstr>
      <vt:lpstr>Культура</vt:lpstr>
      <vt:lpstr>Организация библиотечного  обслуживания населения</vt:lpstr>
      <vt:lpstr>Социальная политика</vt:lpstr>
      <vt:lpstr>Презентация PowerPoint</vt:lpstr>
      <vt:lpstr>Презентация PowerPoint</vt:lpstr>
      <vt:lpstr>Презентация PowerPoint</vt:lpstr>
      <vt:lpstr>Презентация PowerPoint</vt:lpstr>
      <vt:lpstr>Презентация PowerPoint</vt:lpstr>
      <vt:lpstr>Основные объекты капитального ремонта  за 2020 год</vt:lpstr>
      <vt:lpstr>Основные объекты капитального ремонта  за 2020 год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Журавлева Ольга</dc:creator>
  <cp:lastModifiedBy>Cool_knees</cp:lastModifiedBy>
  <cp:revision>428</cp:revision>
  <cp:lastPrinted>2021-03-19T05:52:38Z</cp:lastPrinted>
  <dcterms:created xsi:type="dcterms:W3CDTF">2019-04-03T08:55:26Z</dcterms:created>
  <dcterms:modified xsi:type="dcterms:W3CDTF">2021-04-15T12:22:06Z</dcterms:modified>
</cp:coreProperties>
</file>