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3.xml" ContentType="application/vnd.openxmlformats-officedocument.themeOverride+xml"/>
  <Override PartName="/ppt/charts/chart10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6"/>
  </p:notesMasterIdLst>
  <p:sldIdLst>
    <p:sldId id="280" r:id="rId4"/>
    <p:sldId id="281" r:id="rId5"/>
    <p:sldId id="258" r:id="rId6"/>
    <p:sldId id="259" r:id="rId7"/>
    <p:sldId id="260" r:id="rId8"/>
    <p:sldId id="261" r:id="rId9"/>
    <p:sldId id="262" r:id="rId10"/>
    <p:sldId id="263" r:id="rId11"/>
    <p:sldId id="267" r:id="rId12"/>
    <p:sldId id="268" r:id="rId13"/>
    <p:sldId id="279" r:id="rId14"/>
    <p:sldId id="269" r:id="rId15"/>
    <p:sldId id="287" r:id="rId16"/>
    <p:sldId id="286" r:id="rId17"/>
    <p:sldId id="272" r:id="rId18"/>
    <p:sldId id="282" r:id="rId19"/>
    <p:sldId id="283" r:id="rId20"/>
    <p:sldId id="284" r:id="rId21"/>
    <p:sldId id="274" r:id="rId22"/>
    <p:sldId id="285" r:id="rId23"/>
    <p:sldId id="278" r:id="rId24"/>
    <p:sldId id="265" r:id="rId2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porkova" initials="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2592744682900694E-2"/>
          <c:y val="0.11490748525138708"/>
          <c:w val="0.55923572432579527"/>
          <c:h val="0.6970057146091772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839775</c:v>
                </c:pt>
              </c:strCache>
            </c:strRef>
          </c:tx>
          <c:explosion val="3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6402-4864-9216-BA75C993772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402-4864-9216-BA75C993772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6402-4864-9216-BA75C993772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402-4864-9216-BA75C993772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6402-4864-9216-BA75C993772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402-4864-9216-BA75C993772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6402-4864-9216-BA75C9937721}"/>
              </c:ext>
            </c:extLst>
          </c:dPt>
          <c:dLbls>
            <c:dLbl>
              <c:idx val="0"/>
              <c:layout>
                <c:manualLayout>
                  <c:x val="-7.8516504015551672E-2"/>
                  <c:y val="-0.11214025689317571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402-4864-9216-BA75C9937721}"/>
                </c:ext>
              </c:extLst>
            </c:dLbl>
            <c:dLbl>
              <c:idx val="1"/>
              <c:layout>
                <c:manualLayout>
                  <c:x val="5.7882920287462482E-2"/>
                  <c:y val="-9.8617389169383951E-2"/>
                </c:manualLayout>
              </c:layout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421446384039893E-2"/>
                      <c:h val="5.3845101258894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402-4864-9216-BA75C9937721}"/>
                </c:ext>
              </c:extLst>
            </c:dLbl>
            <c:dLbl>
              <c:idx val="2"/>
              <c:layout>
                <c:manualLayout>
                  <c:x val="7.1801402006794038E-2"/>
                  <c:y val="1.706270193237339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402-4864-9216-BA75C9937721}"/>
                </c:ext>
              </c:extLst>
            </c:dLbl>
            <c:dLbl>
              <c:idx val="3"/>
              <c:layout>
                <c:manualLayout>
                  <c:x val="5.7022197085438944E-2"/>
                  <c:y val="4.0063619233447985E-2"/>
                </c:manualLayout>
              </c:layout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338083206017147E-2"/>
                      <c:h val="5.470683340482395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402-4864-9216-BA75C9937721}"/>
                </c:ext>
              </c:extLst>
            </c:dLbl>
            <c:dLbl>
              <c:idx val="4"/>
              <c:layout>
                <c:manualLayout>
                  <c:x val="2.1448025619931768E-2"/>
                  <c:y val="4.989089132026407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402-4864-9216-BA75C9937721}"/>
                </c:ext>
              </c:extLst>
            </c:dLbl>
            <c:dLbl>
              <c:idx val="5"/>
              <c:layout>
                <c:manualLayout>
                  <c:x val="-1.9104822834645728E-2"/>
                  <c:y val="-1.586294193756508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02-4864-9216-BA75C9937721}"/>
                </c:ext>
              </c:extLst>
            </c:dLbl>
            <c:dLbl>
              <c:idx val="6"/>
              <c:layout>
                <c:manualLayout>
                  <c:x val="-1.5892101377952755E-2"/>
                  <c:y val="-2.173726490297336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402-4864-9216-BA75C9937721}"/>
                </c:ext>
              </c:extLst>
            </c:dLbl>
            <c:spPr>
              <a:noFill/>
              <a:ln>
                <a:noFill/>
              </a:ln>
              <a:effectLst>
                <a:glow rad="127000">
                  <a:schemeClr val="tx1"/>
                </a:glo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Налоги от спец.режимов</c:v>
                </c:pt>
                <c:pt idx="2">
                  <c:v>Имущественные налоги</c:v>
                </c:pt>
                <c:pt idx="3">
                  <c:v>Прочие налоговые доходы</c:v>
                </c:pt>
                <c:pt idx="4">
                  <c:v>Доходы от использования муниципального имущества</c:v>
                </c:pt>
                <c:pt idx="5">
                  <c:v>Доходы от реализации муниципального имущества</c:v>
                </c:pt>
                <c:pt idx="6">
                  <c:v>Прочие неналоговые доходы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500393</c:v>
                </c:pt>
                <c:pt idx="1">
                  <c:v>35424</c:v>
                </c:pt>
                <c:pt idx="2">
                  <c:v>155459</c:v>
                </c:pt>
                <c:pt idx="3">
                  <c:v>41043</c:v>
                </c:pt>
                <c:pt idx="4">
                  <c:v>68257</c:v>
                </c:pt>
                <c:pt idx="5">
                  <c:v>19661</c:v>
                </c:pt>
                <c:pt idx="6">
                  <c:v>19538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02-4864-9216-BA75C993772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.4101258852529534"/>
          <c:y val="0.71817376836410607"/>
          <c:w val="0.58987411474704665"/>
          <c:h val="0.27999231197774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8014188753793975E-3"/>
                  <c:y val="-6.14147353952549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E24-4C6D-94C0-9266F8D2FD68}"/>
                </c:ext>
              </c:extLst>
            </c:dLbl>
            <c:dLbl>
              <c:idx val="1"/>
              <c:layout>
                <c:manualLayout>
                  <c:x val="-3.9007094376897348E-3"/>
                  <c:y val="-2.02123511188268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24-4C6D-94C0-9266F8D2FD68}"/>
                </c:ext>
              </c:extLst>
            </c:dLbl>
            <c:dLbl>
              <c:idx val="2"/>
              <c:layout>
                <c:manualLayout>
                  <c:x val="-3.9007094376896988E-3"/>
                  <c:y val="-1.83236947389459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24-4C6D-94C0-9266F8D2FD68}"/>
                </c:ext>
              </c:extLst>
            </c:dLbl>
            <c:dLbl>
              <c:idx val="3"/>
              <c:layout>
                <c:manualLayout>
                  <c:x val="1.9503547188447778E-3"/>
                  <c:y val="-2.4296565926638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E24-4C6D-94C0-9266F8D2FD68}"/>
                </c:ext>
              </c:extLst>
            </c:dLbl>
            <c:dLbl>
              <c:idx val="4"/>
              <c:layout>
                <c:manualLayout>
                  <c:x val="-1.9503547188448494E-3"/>
                  <c:y val="-4.19771135594787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E24-4C6D-94C0-9266F8D2FD68}"/>
                </c:ext>
              </c:extLst>
            </c:dLbl>
            <c:dLbl>
              <c:idx val="5"/>
              <c:layout>
                <c:manualLayout>
                  <c:x val="-3.9007094376898419E-3"/>
                  <c:y val="7.5424454021625611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E24-4C6D-94C0-9266F8D2FD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2016</c:v>
                </c:pt>
                <c:pt idx="1">
                  <c:v>2017</c:v>
                </c:pt>
                <c:pt idx="2">
                  <c:v>оценка 2018</c:v>
                </c:pt>
                <c:pt idx="3">
                  <c:v>прогноз 2019</c:v>
                </c:pt>
                <c:pt idx="4">
                  <c:v>прогноз 2020</c:v>
                </c:pt>
                <c:pt idx="5">
                  <c:v>прогноз 2021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793948</c:v>
                </c:pt>
                <c:pt idx="1">
                  <c:v>839775</c:v>
                </c:pt>
                <c:pt idx="2">
                  <c:v>886359</c:v>
                </c:pt>
                <c:pt idx="3">
                  <c:v>883358</c:v>
                </c:pt>
                <c:pt idx="4">
                  <c:v>922190</c:v>
                </c:pt>
                <c:pt idx="5">
                  <c:v>957802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24-4C6D-94C0-9266F8D2FD6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69"/>
        <c:axId val="94066560"/>
        <c:axId val="94068096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кредит банка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2016</c:v>
                </c:pt>
                <c:pt idx="1">
                  <c:v>2017</c:v>
                </c:pt>
                <c:pt idx="2">
                  <c:v>оценка 2018</c:v>
                </c:pt>
                <c:pt idx="3">
                  <c:v>прогноз 2019</c:v>
                </c:pt>
                <c:pt idx="4">
                  <c:v>прогноз 2020</c:v>
                </c:pt>
                <c:pt idx="5">
                  <c:v>прогноз 2021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10000</c:v>
                </c:pt>
                <c:pt idx="1">
                  <c:v>19000</c:v>
                </c:pt>
                <c:pt idx="2">
                  <c:v>7000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E24-4C6D-94C0-9266F8D2FD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087808"/>
        <c:axId val="94086272"/>
      </c:lineChart>
      <c:catAx>
        <c:axId val="9406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068096"/>
        <c:crosses val="autoZero"/>
        <c:auto val="1"/>
        <c:lblAlgn val="ctr"/>
        <c:lblOffset val="100"/>
        <c:noMultiLvlLbl val="0"/>
      </c:catAx>
      <c:valAx>
        <c:axId val="94068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066560"/>
        <c:crosses val="autoZero"/>
        <c:crossBetween val="between"/>
      </c:valAx>
      <c:valAx>
        <c:axId val="94086272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087808"/>
        <c:crosses val="max"/>
        <c:crossBetween val="between"/>
      </c:valAx>
      <c:catAx>
        <c:axId val="940878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40862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8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1429239111814923E-2"/>
          <c:y val="0.12592954065114187"/>
          <c:w val="0.9414119182501246"/>
          <c:h val="0.8740703202466584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15B-4D59-B0A9-F5FF6EFC558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15B-4D59-B0A9-F5FF6EFC558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415B-4D59-B0A9-F5FF6EFC558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15B-4D59-B0A9-F5FF6EFC558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15B-4D59-B0A9-F5FF6EFC558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15B-4D59-B0A9-F5FF6EFC558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15B-4D59-B0A9-F5FF6EFC5588}"/>
              </c:ext>
            </c:extLst>
          </c:dPt>
          <c:dLbls>
            <c:dLbl>
              <c:idx val="1"/>
              <c:layout>
                <c:manualLayout>
                  <c:x val="7.1461695647325407E-2"/>
                  <c:y val="-0.1892094000391581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15B-4D59-B0A9-F5FF6EFC5588}"/>
                </c:ext>
              </c:extLst>
            </c:dLbl>
            <c:dLbl>
              <c:idx val="5"/>
              <c:layout>
                <c:manualLayout>
                  <c:x val="1.9973209687457489E-2"/>
                  <c:y val="-1.34200902177601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221707031073067E-2"/>
                      <c:h val="4.2773434868760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5B-4D59-B0A9-F5FF6EFC5588}"/>
                </c:ext>
              </c:extLst>
            </c:dLbl>
            <c:dLbl>
              <c:idx val="6"/>
              <c:layout>
                <c:manualLayout>
                  <c:x val="-1.1003927959725622E-2"/>
                  <c:y val="-1.14044653417528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5B-4D59-B0A9-F5FF6EFC55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Налоги от спец.режимов</c:v>
                </c:pt>
                <c:pt idx="2">
                  <c:v>Имущественные налоги</c:v>
                </c:pt>
                <c:pt idx="3">
                  <c:v>Прочие налоговые доходы</c:v>
                </c:pt>
                <c:pt idx="4">
                  <c:v>Доходы от использования муниципального имущества</c:v>
                </c:pt>
                <c:pt idx="5">
                  <c:v>Доходы от реализации муниципального имущества</c:v>
                </c:pt>
                <c:pt idx="6">
                  <c:v>Прочие неналоговые доходы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535947</c:v>
                </c:pt>
                <c:pt idx="1">
                  <c:v>32744</c:v>
                </c:pt>
                <c:pt idx="2">
                  <c:v>161078</c:v>
                </c:pt>
                <c:pt idx="3">
                  <c:v>48429</c:v>
                </c:pt>
                <c:pt idx="4">
                  <c:v>66682</c:v>
                </c:pt>
                <c:pt idx="5">
                  <c:v>17109</c:v>
                </c:pt>
                <c:pt idx="6">
                  <c:v>24370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5B-4D59-B0A9-F5FF6EFC55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>
      <a:glow rad="127000">
        <a:schemeClr val="accent1"/>
      </a:glow>
    </a:effectLst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445541777314562E-2"/>
          <c:y val="0.18487707483399479"/>
          <c:w val="0.63499308876301397"/>
          <c:h val="0.7927194659363159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839775</c:v>
                </c:pt>
              </c:strCache>
            </c:strRef>
          </c:tx>
          <c:explosion val="1"/>
          <c:dPt>
            <c:idx val="0"/>
            <c:bubble3D val="0"/>
            <c:explosion val="7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5D5-43EB-9C00-4CB1FEACBF1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5D5-43EB-9C00-4CB1FEACBF1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5D5-43EB-9C00-4CB1FEACBF1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5D5-43EB-9C00-4CB1FEACBF1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5D5-43EB-9C00-4CB1FEACBF1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5D5-43EB-9C00-4CB1FEACBF1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45D5-43EB-9C00-4CB1FEACBF19}"/>
              </c:ext>
            </c:extLst>
          </c:dPt>
          <c:dLbls>
            <c:dLbl>
              <c:idx val="0"/>
              <c:layout>
                <c:manualLayout>
                  <c:x val="-6.1823874282101718E-2"/>
                  <c:y val="-0.1554717657419259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D5-43EB-9C00-4CB1FEACBF19}"/>
                </c:ext>
              </c:extLst>
            </c:dLbl>
            <c:dLbl>
              <c:idx val="1"/>
              <c:layout>
                <c:manualLayout>
                  <c:x val="5.4473493199151353E-2"/>
                  <c:y val="-7.8089883384538566E-2"/>
                </c:manualLayout>
              </c:layout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702690846854068E-2"/>
                      <c:h val="4.88431009251227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5D5-43EB-9C00-4CB1FEACBF19}"/>
                </c:ext>
              </c:extLst>
            </c:dLbl>
            <c:dLbl>
              <c:idx val="2"/>
              <c:layout>
                <c:manualLayout>
                  <c:x val="9.4194412478807277E-2"/>
                  <c:y val="2.7658693916734756E-3"/>
                </c:manualLayout>
              </c:layout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995571095181492E-2"/>
                      <c:h val="5.26185817777318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5D5-43EB-9C00-4CB1FEACBF19}"/>
                </c:ext>
              </c:extLst>
            </c:dLbl>
            <c:dLbl>
              <c:idx val="3"/>
              <c:layout>
                <c:manualLayout>
                  <c:x val="4.8675848931200215E-2"/>
                  <c:y val="6.0589139719604015E-2"/>
                </c:manualLayout>
              </c:layout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338083206017147E-2"/>
                      <c:h val="5.470683340482395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45D5-43EB-9C00-4CB1FEACBF19}"/>
                </c:ext>
              </c:extLst>
            </c:dLbl>
            <c:dLbl>
              <c:idx val="4"/>
              <c:layout>
                <c:manualLayout>
                  <c:x val="4.7554298715389888E-3"/>
                  <c:y val="5.673267134711609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5D5-43EB-9C00-4CB1FEACBF19}"/>
                </c:ext>
              </c:extLst>
            </c:dLbl>
            <c:dLbl>
              <c:idx val="5"/>
              <c:layout>
                <c:manualLayout>
                  <c:x val="-4.0331629974635755E-2"/>
                  <c:y val="-2.7050072610491187E-2"/>
                </c:manualLayout>
              </c:layout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368792631133815E-2"/>
                      <c:h val="3.04513055177807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45D5-43EB-9C00-4CB1FEACBF19}"/>
                </c:ext>
              </c:extLst>
            </c:dLbl>
            <c:dLbl>
              <c:idx val="6"/>
              <c:layout>
                <c:manualLayout>
                  <c:x val="-1.5892101377952755E-2"/>
                  <c:y val="-2.173726490297336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5D5-43EB-9C00-4CB1FEACBF19}"/>
                </c:ext>
              </c:extLst>
            </c:dLbl>
            <c:spPr>
              <a:noFill/>
              <a:ln>
                <a:noFill/>
              </a:ln>
              <a:effectLst>
                <a:glow rad="127000">
                  <a:schemeClr val="tx1"/>
                </a:glo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Налоги от спец.режимов</c:v>
                </c:pt>
                <c:pt idx="2">
                  <c:v>Имущественные налоги</c:v>
                </c:pt>
                <c:pt idx="3">
                  <c:v>Прочие налоговые доходы</c:v>
                </c:pt>
                <c:pt idx="4">
                  <c:v>Доходы от использования муниципального имущества</c:v>
                </c:pt>
                <c:pt idx="5">
                  <c:v>Доходы от реализации муниципального имущества</c:v>
                </c:pt>
                <c:pt idx="6">
                  <c:v>Прочие неналоговые доходы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546490</c:v>
                </c:pt>
                <c:pt idx="1">
                  <c:v>32046</c:v>
                </c:pt>
                <c:pt idx="2">
                  <c:v>167088</c:v>
                </c:pt>
                <c:pt idx="3">
                  <c:v>46485</c:v>
                </c:pt>
                <c:pt idx="4">
                  <c:v>67104</c:v>
                </c:pt>
                <c:pt idx="5">
                  <c:v>3431</c:v>
                </c:pt>
                <c:pt idx="6">
                  <c:v>20714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5D5-43EB-9C00-4CB1FEACBF1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Расходы</a:t>
            </a:r>
            <a:r>
              <a:rPr lang="ru-RU" baseline="0"/>
              <a:t> консолидированного</a:t>
            </a:r>
          </a:p>
          <a:p>
            <a:pPr>
              <a:defRPr/>
            </a:pPr>
            <a:r>
              <a:rPr lang="ru-RU" baseline="0"/>
              <a:t> бюджета</a:t>
            </a:r>
          </a:p>
          <a:p>
            <a:pPr>
              <a:defRPr/>
            </a:pPr>
            <a:endParaRPr lang="ru-RU"/>
          </a:p>
        </c:rich>
      </c:tx>
      <c:layout>
        <c:manualLayout>
          <c:xMode val="edge"/>
          <c:yMode val="edge"/>
          <c:x val="0.22989472469787431"/>
          <c:y val="0"/>
        </c:manualLayout>
      </c:layout>
      <c:overlay val="0"/>
    </c:title>
    <c:autoTitleDeleted val="0"/>
    <c:view3D>
      <c:rotX val="15"/>
      <c:rotY val="10"/>
      <c:rAngAx val="0"/>
    </c:view3D>
    <c:floor>
      <c:thickness val="0"/>
      <c:spPr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595149927232466"/>
          <c:y val="0.13203323604349765"/>
          <c:w val="0.87768163594935245"/>
          <c:h val="0.7169575401176119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'[Исполнение 2017-2018.xlsx]Лист1'!$B$13</c:f>
              <c:strCache>
                <c:ptCount val="1"/>
                <c:pt idx="0">
                  <c:v>местные средства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'[Исполнение 2017-2018.xlsx]Лист1'!$C$3:$D$3</c:f>
              <c:strCache>
                <c:ptCount val="2"/>
                <c:pt idx="0">
                  <c:v>Исполнено за 2017 г.</c:v>
                </c:pt>
                <c:pt idx="1">
                  <c:v>Ожидаемое исполнение 2018 г.</c:v>
                </c:pt>
              </c:strCache>
            </c:strRef>
          </c:cat>
          <c:val>
            <c:numRef>
              <c:f>'[Исполнение 2017-2018.xlsx]Лист1'!$C$7:$D$7</c:f>
              <c:numCache>
                <c:formatCode>#,##0</c:formatCode>
                <c:ptCount val="2"/>
                <c:pt idx="0">
                  <c:v>1141978</c:v>
                </c:pt>
                <c:pt idx="1">
                  <c:v>1333084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E7-4B28-948B-865DFDE4B88F}"/>
            </c:ext>
          </c:extLst>
        </c:ser>
        <c:ser>
          <c:idx val="1"/>
          <c:order val="1"/>
          <c:tx>
            <c:strRef>
              <c:f>'[Исполнение 2017-2018.xlsx]Лист1'!$B$12</c:f>
              <c:strCache>
                <c:ptCount val="1"/>
                <c:pt idx="0">
                  <c:v>областные средства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1 388 512</a:t>
                    </a:r>
                    <a:endParaRPr lang="en-US" sz="18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E7-4B28-948B-865DFDE4B8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'[Исполнение 2017-2018.xlsx]Лист1'!$C$3:$D$3</c:f>
              <c:strCache>
                <c:ptCount val="2"/>
                <c:pt idx="0">
                  <c:v>Исполнено за 2017 г.</c:v>
                </c:pt>
                <c:pt idx="1">
                  <c:v>Ожидаемое исполнение 2018 г.</c:v>
                </c:pt>
              </c:strCache>
            </c:strRef>
          </c:cat>
          <c:val>
            <c:numRef>
              <c:f>'[Исполнение 2017-2018.xlsx]Лист1'!$C$8:$D$8</c:f>
              <c:numCache>
                <c:formatCode>#,##0</c:formatCode>
                <c:ptCount val="2"/>
                <c:pt idx="0">
                  <c:v>1388512</c:v>
                </c:pt>
                <c:pt idx="1">
                  <c:v>1591027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E7-4B28-948B-865DFDE4B8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644928"/>
        <c:axId val="35646464"/>
        <c:axId val="0"/>
      </c:bar3DChart>
      <c:catAx>
        <c:axId val="35644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646464"/>
        <c:crosses val="autoZero"/>
        <c:auto val="1"/>
        <c:lblAlgn val="ctr"/>
        <c:lblOffset val="100"/>
        <c:noMultiLvlLbl val="0"/>
      </c:catAx>
      <c:valAx>
        <c:axId val="3564646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3564492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Основные направления расходов бюджета Шебекинского городского округа на 2019 год</a:t>
            </a:r>
          </a:p>
          <a:p>
            <a:pPr>
              <a:defRPr/>
            </a:pPr>
            <a:endParaRPr lang="ru-RU"/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Лист4!$A$27:$A$35</c:f>
              <c:strCache>
                <c:ptCount val="9"/>
                <c:pt idx="0">
                  <c:v>Организация наружного освещения населенных пунктов</c:v>
                </c:pt>
                <c:pt idx="1">
                  <c:v>Комфортная городская среда</c:v>
                </c:pt>
                <c:pt idx="2">
                  <c:v>Ремонт улично-дорожной сети</c:v>
                </c:pt>
                <c:pt idx="3">
                  <c:v>Налоги и сборы</c:v>
                </c:pt>
                <c:pt idx="4">
                  <c:v>Коммунальные услуги</c:v>
                </c:pt>
                <c:pt idx="5">
                  <c:v>Прочие расходы</c:v>
                </c:pt>
                <c:pt idx="6">
                  <c:v>Капитальные вложения</c:v>
                </c:pt>
                <c:pt idx="7">
                  <c:v>Социальное обеспечение</c:v>
                </c:pt>
                <c:pt idx="8">
                  <c:v>Оплата труда и начисления</c:v>
                </c:pt>
              </c:strCache>
            </c:strRef>
          </c:cat>
          <c:val>
            <c:numRef>
              <c:f>Лист4!$B$27:$B$35</c:f>
            </c:numRef>
          </c:val>
          <c:extLst>
            <c:ext xmlns:c16="http://schemas.microsoft.com/office/drawing/2014/chart" uri="{C3380CC4-5D6E-409C-BE32-E72D297353CC}">
              <c16:uniqueId val="{00000000-8869-4B33-A927-2DF689CBF4AC}"/>
            </c:ext>
          </c:extLst>
        </c:ser>
        <c:ser>
          <c:idx val="1"/>
          <c:order val="1"/>
          <c:invertIfNegative val="0"/>
          <c:dLbls>
            <c:delete val="1"/>
          </c:dLbls>
          <c:cat>
            <c:strRef>
              <c:f>Лист4!$A$27:$A$35</c:f>
              <c:strCache>
                <c:ptCount val="9"/>
                <c:pt idx="0">
                  <c:v>Организация наружного освещения населенных пунктов</c:v>
                </c:pt>
                <c:pt idx="1">
                  <c:v>Комфортная городская среда</c:v>
                </c:pt>
                <c:pt idx="2">
                  <c:v>Ремонт улично-дорожной сети</c:v>
                </c:pt>
                <c:pt idx="3">
                  <c:v>Налоги и сборы</c:v>
                </c:pt>
                <c:pt idx="4">
                  <c:v>Коммунальные услуги</c:v>
                </c:pt>
                <c:pt idx="5">
                  <c:v>Прочие расходы</c:v>
                </c:pt>
                <c:pt idx="6">
                  <c:v>Капитальные вложения</c:v>
                </c:pt>
                <c:pt idx="7">
                  <c:v>Социальное обеспечение</c:v>
                </c:pt>
                <c:pt idx="8">
                  <c:v>Оплата труда и начисления</c:v>
                </c:pt>
              </c:strCache>
            </c:strRef>
          </c:cat>
          <c:val>
            <c:numRef>
              <c:f>Лист4!$C$27:$C$35</c:f>
              <c:numCache>
                <c:formatCode>0</c:formatCode>
                <c:ptCount val="9"/>
                <c:pt idx="0">
                  <c:v>1.223111846261151</c:v>
                </c:pt>
                <c:pt idx="1">
                  <c:v>1.3867080904619429</c:v>
                </c:pt>
                <c:pt idx="2">
                  <c:v>2.0877485410934029</c:v>
                </c:pt>
                <c:pt idx="3">
                  <c:v>2.4498487221434937</c:v>
                </c:pt>
                <c:pt idx="4">
                  <c:v>5.8649622761963771</c:v>
                </c:pt>
                <c:pt idx="5">
                  <c:v>10.751233684849323</c:v>
                </c:pt>
                <c:pt idx="6">
                  <c:v>12.977102567527924</c:v>
                </c:pt>
                <c:pt idx="7">
                  <c:v>13.968883819814545</c:v>
                </c:pt>
                <c:pt idx="8">
                  <c:v>49.290400451651841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69-4B33-A927-2DF689CBF4A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8209408"/>
        <c:axId val="38210944"/>
      </c:barChart>
      <c:catAx>
        <c:axId val="382094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38210944"/>
        <c:crosses val="autoZero"/>
        <c:auto val="1"/>
        <c:lblAlgn val="ctr"/>
        <c:lblOffset val="100"/>
        <c:noMultiLvlLbl val="0"/>
      </c:catAx>
      <c:valAx>
        <c:axId val="38210944"/>
        <c:scaling>
          <c:orientation val="minMax"/>
          <c:max val="60"/>
          <c:min val="0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38209408"/>
        <c:crosses val="autoZero"/>
        <c:crossBetween val="between"/>
        <c:majorUnit val="10"/>
        <c:minorUnit val="2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'[Образование 18-21.xlsx]копия для презентации'!$A$7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'[Образование 18-21.xlsx]копия для презентации'!$B$4:$M$6</c:f>
              <c:strCache>
                <c:ptCount val="4"/>
                <c:pt idx="0">
                  <c:v>ожидаемое исполнение
 2018 год 
(1 156 951)</c:v>
                </c:pt>
                <c:pt idx="1">
                  <c:v>прогноз 2019 год 
(1 222 931)</c:v>
                </c:pt>
                <c:pt idx="2">
                  <c:v>прогноз 2020 год 
(1 274 632)</c:v>
                </c:pt>
                <c:pt idx="3">
                  <c:v>прогноз 2021 год 
(1 323 850)</c:v>
                </c:pt>
              </c:strCache>
            </c:strRef>
          </c:cat>
          <c:val>
            <c:numRef>
              <c:f>'[Образование 18-21.xlsx]копия для презентации'!$B$7:$M$7</c:f>
            </c:numRef>
          </c:val>
          <c:extLst>
            <c:ext xmlns:c16="http://schemas.microsoft.com/office/drawing/2014/chart" uri="{C3380CC4-5D6E-409C-BE32-E72D297353CC}">
              <c16:uniqueId val="{00000000-EF95-4C8A-854F-321582DB2DBA}"/>
            </c:ext>
          </c:extLst>
        </c:ser>
        <c:ser>
          <c:idx val="1"/>
          <c:order val="1"/>
          <c:tx>
            <c:strRef>
              <c:f>'[Образование 18-21.xlsx]копия для презентации'!$A$8</c:f>
              <c:strCache>
                <c:ptCount val="1"/>
                <c:pt idx="0">
                  <c:v>Расходы - 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'[Образование 18-21.xlsx]копия для презентации'!$B$4:$M$6</c:f>
              <c:strCache>
                <c:ptCount val="4"/>
                <c:pt idx="0">
                  <c:v>ожидаемое исполнение
 2018 год 
(1 156 951)</c:v>
                </c:pt>
                <c:pt idx="1">
                  <c:v>прогноз 2019 год 
(1 222 931)</c:v>
                </c:pt>
                <c:pt idx="2">
                  <c:v>прогноз 2020 год 
(1 274 632)</c:v>
                </c:pt>
                <c:pt idx="3">
                  <c:v>прогноз 2021 год 
(1 323 850)</c:v>
                </c:pt>
              </c:strCache>
            </c:strRef>
          </c:cat>
          <c:val>
            <c:numRef>
              <c:f>'[Образование 18-21.xlsx]копия для презентации'!$B$8:$M$8</c:f>
            </c:numRef>
          </c:val>
          <c:extLst>
            <c:ext xmlns:c16="http://schemas.microsoft.com/office/drawing/2014/chart" uri="{C3380CC4-5D6E-409C-BE32-E72D297353CC}">
              <c16:uniqueId val="{00000001-EF95-4C8A-854F-321582DB2DBA}"/>
            </c:ext>
          </c:extLst>
        </c:ser>
        <c:ser>
          <c:idx val="2"/>
          <c:order val="2"/>
          <c:tx>
            <c:strRef>
              <c:f>'[Образование 18-21.xlsx]копия для презентации'!$A$9</c:f>
              <c:strCache>
                <c:ptCount val="1"/>
                <c:pt idx="0">
                  <c:v>в том числе: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'[Образование 18-21.xlsx]копия для презентации'!$B$4:$M$6</c:f>
              <c:strCache>
                <c:ptCount val="4"/>
                <c:pt idx="0">
                  <c:v>ожидаемое исполнение
 2018 год 
(1 156 951)</c:v>
                </c:pt>
                <c:pt idx="1">
                  <c:v>прогноз 2019 год 
(1 222 931)</c:v>
                </c:pt>
                <c:pt idx="2">
                  <c:v>прогноз 2020 год 
(1 274 632)</c:v>
                </c:pt>
                <c:pt idx="3">
                  <c:v>прогноз 2021 год 
(1 323 850)</c:v>
                </c:pt>
              </c:strCache>
            </c:strRef>
          </c:cat>
          <c:val>
            <c:numRef>
              <c:f>'[Образование 18-21.xlsx]копия для презентации'!$B$9:$M$9</c:f>
            </c:numRef>
          </c:val>
          <c:extLst>
            <c:ext xmlns:c16="http://schemas.microsoft.com/office/drawing/2014/chart" uri="{C3380CC4-5D6E-409C-BE32-E72D297353CC}">
              <c16:uniqueId val="{00000002-EF95-4C8A-854F-321582DB2DBA}"/>
            </c:ext>
          </c:extLst>
        </c:ser>
        <c:ser>
          <c:idx val="3"/>
          <c:order val="3"/>
          <c:tx>
            <c:strRef>
              <c:f>'[Образование 18-21.xlsx]копия для презентации'!$A$10</c:f>
              <c:strCache>
                <c:ptCount val="1"/>
                <c:pt idx="0">
                  <c:v>Оплата труда с начислениями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1.7067965444761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95-4C8A-854F-321582DB2DBA}"/>
                </c:ext>
              </c:extLst>
            </c:dLbl>
            <c:dLbl>
              <c:idx val="1"/>
              <c:layout>
                <c:manualLayout>
                  <c:x val="4.1340253538626546E-17"/>
                  <c:y val="-2.2757287259682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95-4C8A-854F-321582DB2DBA}"/>
                </c:ext>
              </c:extLst>
            </c:dLbl>
            <c:dLbl>
              <c:idx val="2"/>
              <c:layout>
                <c:manualLayout>
                  <c:x val="0"/>
                  <c:y val="-1.7067965444761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95-4C8A-854F-321582DB2DBA}"/>
                </c:ext>
              </c:extLst>
            </c:dLbl>
            <c:dLbl>
              <c:idx val="3"/>
              <c:layout>
                <c:manualLayout>
                  <c:x val="-2.2549489693507157E-3"/>
                  <c:y val="-1.9912626352221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F95-4C8A-854F-321582DB2DB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'[Образование 18-21.xlsx]копия для презентации'!$B$4:$M$6</c:f>
              <c:strCache>
                <c:ptCount val="4"/>
                <c:pt idx="0">
                  <c:v>ожидаемое исполнение
 2018 год 
(1 156 951)</c:v>
                </c:pt>
                <c:pt idx="1">
                  <c:v>прогноз 2019 год 
(1 222 931)</c:v>
                </c:pt>
                <c:pt idx="2">
                  <c:v>прогноз 2020 год 
(1 274 632)</c:v>
                </c:pt>
                <c:pt idx="3">
                  <c:v>прогноз 2021 год 
(1 323 850)</c:v>
                </c:pt>
              </c:strCache>
            </c:strRef>
          </c:cat>
          <c:val>
            <c:numRef>
              <c:f>'[Образование 18-21.xlsx]копия для презентации'!$B$10:$M$10</c:f>
              <c:numCache>
                <c:formatCode>#,##0</c:formatCode>
                <c:ptCount val="4"/>
                <c:pt idx="0">
                  <c:v>881964</c:v>
                </c:pt>
                <c:pt idx="1">
                  <c:v>924964</c:v>
                </c:pt>
                <c:pt idx="2">
                  <c:v>974483</c:v>
                </c:pt>
                <c:pt idx="3">
                  <c:v>1018667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F95-4C8A-854F-321582DB2DBA}"/>
            </c:ext>
          </c:extLst>
        </c:ser>
        <c:ser>
          <c:idx val="4"/>
          <c:order val="4"/>
          <c:tx>
            <c:strRef>
              <c:f>'[Образование 18-21.xlsx]копия для презентации'!$A$11</c:f>
              <c:strCache>
                <c:ptCount val="1"/>
                <c:pt idx="0">
                  <c:v>Удельный вес фонда оплаты труда в общем объеме расходов, в %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'[Образование 18-21.xlsx]копия для презентации'!$B$4:$M$6</c:f>
              <c:strCache>
                <c:ptCount val="4"/>
                <c:pt idx="0">
                  <c:v>ожидаемое исполнение
 2018 год 
(1 156 951)</c:v>
                </c:pt>
                <c:pt idx="1">
                  <c:v>прогноз 2019 год 
(1 222 931)</c:v>
                </c:pt>
                <c:pt idx="2">
                  <c:v>прогноз 2020 год 
(1 274 632)</c:v>
                </c:pt>
                <c:pt idx="3">
                  <c:v>прогноз 2021 год 
(1 323 850)</c:v>
                </c:pt>
              </c:strCache>
            </c:strRef>
          </c:cat>
          <c:val>
            <c:numRef>
              <c:f>'[Образование 18-21.xlsx]копия для презентации'!$B$11:$M$11</c:f>
            </c:numRef>
          </c:val>
          <c:extLst>
            <c:ext xmlns:c16="http://schemas.microsoft.com/office/drawing/2014/chart" uri="{C3380CC4-5D6E-409C-BE32-E72D297353CC}">
              <c16:uniqueId val="{00000008-EF95-4C8A-854F-321582DB2DBA}"/>
            </c:ext>
          </c:extLst>
        </c:ser>
        <c:ser>
          <c:idx val="5"/>
          <c:order val="5"/>
          <c:tx>
            <c:strRef>
              <c:f>'[Образование 18-21.xlsx]копия для презентации'!$A$12</c:f>
              <c:strCache>
                <c:ptCount val="1"/>
                <c:pt idx="0">
                  <c:v>Социальные выплаты (стипендии, питание)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3572984749455342E-3"/>
                  <c:y val="3.7602815572500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F95-4C8A-854F-321582DB2DBA}"/>
                </c:ext>
              </c:extLst>
            </c:dLbl>
            <c:dLbl>
              <c:idx val="1"/>
              <c:layout>
                <c:manualLayout>
                  <c:x val="7.2621641249092763E-3"/>
                  <c:y val="5.3270655394375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F95-4C8A-854F-321582DB2DBA}"/>
                </c:ext>
              </c:extLst>
            </c:dLbl>
            <c:dLbl>
              <c:idx val="2"/>
              <c:layout>
                <c:manualLayout>
                  <c:x val="8.7145969498910684E-3"/>
                  <c:y val="3.4469247608125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F95-4C8A-854F-321582DB2DBA}"/>
                </c:ext>
              </c:extLst>
            </c:dLbl>
            <c:dLbl>
              <c:idx val="3"/>
              <c:layout>
                <c:manualLayout>
                  <c:x val="8.7145969498910684E-3"/>
                  <c:y val="3.7602815572500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F95-4C8A-854F-321582DB2DB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'[Образование 18-21.xlsx]копия для презентации'!$B$4:$M$6</c:f>
              <c:strCache>
                <c:ptCount val="4"/>
                <c:pt idx="0">
                  <c:v>ожидаемое исполнение
 2018 год 
(1 156 951)</c:v>
                </c:pt>
                <c:pt idx="1">
                  <c:v>прогноз 2019 год 
(1 222 931)</c:v>
                </c:pt>
                <c:pt idx="2">
                  <c:v>прогноз 2020 год 
(1 274 632)</c:v>
                </c:pt>
                <c:pt idx="3">
                  <c:v>прогноз 2021 год 
(1 323 850)</c:v>
                </c:pt>
              </c:strCache>
            </c:strRef>
          </c:cat>
          <c:val>
            <c:numRef>
              <c:f>'[Образование 18-21.xlsx]копия для презентации'!$B$12:$M$12</c:f>
              <c:numCache>
                <c:formatCode>#,##0</c:formatCode>
                <c:ptCount val="4"/>
                <c:pt idx="0">
                  <c:v>50698</c:v>
                </c:pt>
                <c:pt idx="1">
                  <c:v>57656</c:v>
                </c:pt>
                <c:pt idx="2">
                  <c:v>57507</c:v>
                </c:pt>
                <c:pt idx="3">
                  <c:v>57277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F95-4C8A-854F-321582DB2DBA}"/>
            </c:ext>
          </c:extLst>
        </c:ser>
        <c:ser>
          <c:idx val="6"/>
          <c:order val="6"/>
          <c:tx>
            <c:strRef>
              <c:f>'[Образование 18-21.xlsx]копия для презентации'!$A$13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'[Образование 18-21.xlsx]копия для презентации'!$B$4:$M$6</c:f>
              <c:strCache>
                <c:ptCount val="4"/>
                <c:pt idx="0">
                  <c:v>ожидаемое исполнение
 2018 год 
(1 156 951)</c:v>
                </c:pt>
                <c:pt idx="1">
                  <c:v>прогноз 2019 год 
(1 222 931)</c:v>
                </c:pt>
                <c:pt idx="2">
                  <c:v>прогноз 2020 год 
(1 274 632)</c:v>
                </c:pt>
                <c:pt idx="3">
                  <c:v>прогноз 2021 год 
(1 323 850)</c:v>
                </c:pt>
              </c:strCache>
            </c:strRef>
          </c:cat>
          <c:val>
            <c:numRef>
              <c:f>'[Образование 18-21.xlsx]копия для презентации'!$B$13:$M$13</c:f>
              <c:numCache>
                <c:formatCode>#,##0</c:formatCode>
                <c:ptCount val="4"/>
                <c:pt idx="0">
                  <c:v>115037</c:v>
                </c:pt>
                <c:pt idx="1">
                  <c:v>127618</c:v>
                </c:pt>
                <c:pt idx="2">
                  <c:v>132340</c:v>
                </c:pt>
                <c:pt idx="3">
                  <c:v>137242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F95-4C8A-854F-321582DB2DBA}"/>
            </c:ext>
          </c:extLst>
        </c:ser>
        <c:ser>
          <c:idx val="7"/>
          <c:order val="7"/>
          <c:tx>
            <c:strRef>
              <c:f>'[Образование 18-21.xlsx]копия для презентации'!$A$14</c:f>
              <c:strCache>
                <c:ptCount val="1"/>
                <c:pt idx="0">
                  <c:v>Прочие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8816267247639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F95-4C8A-854F-321582DB2DBA}"/>
                </c:ext>
              </c:extLst>
            </c:dLbl>
            <c:dLbl>
              <c:idx val="1"/>
              <c:layout>
                <c:manualLayout>
                  <c:x val="2.178649237472772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F95-4C8A-854F-321582DB2DBA}"/>
                </c:ext>
              </c:extLst>
            </c:dLbl>
            <c:dLbl>
              <c:idx val="2"/>
              <c:layout>
                <c:manualLayout>
                  <c:x val="1.742919389978213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F95-4C8A-854F-321582DB2DBA}"/>
                </c:ext>
              </c:extLst>
            </c:dLbl>
            <c:dLbl>
              <c:idx val="3"/>
              <c:layout>
                <c:manualLayout>
                  <c:x val="2.17864923747276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F95-4C8A-854F-321582DB2DB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'[Образование 18-21.xlsx]копия для презентации'!$B$4:$M$6</c:f>
              <c:strCache>
                <c:ptCount val="4"/>
                <c:pt idx="0">
                  <c:v>ожидаемое исполнение
 2018 год 
(1 156 951)</c:v>
                </c:pt>
                <c:pt idx="1">
                  <c:v>прогноз 2019 год 
(1 222 931)</c:v>
                </c:pt>
                <c:pt idx="2">
                  <c:v>прогноз 2020 год 
(1 274 632)</c:v>
                </c:pt>
                <c:pt idx="3">
                  <c:v>прогноз 2021 год 
(1 323 850)</c:v>
                </c:pt>
              </c:strCache>
            </c:strRef>
          </c:cat>
          <c:val>
            <c:numRef>
              <c:f>'[Образование 18-21.xlsx]копия для презентации'!$B$14:$M$14</c:f>
              <c:numCache>
                <c:formatCode>#,##0</c:formatCode>
                <c:ptCount val="4"/>
                <c:pt idx="0">
                  <c:v>109252</c:v>
                </c:pt>
                <c:pt idx="1">
                  <c:v>112693</c:v>
                </c:pt>
                <c:pt idx="2">
                  <c:v>110302</c:v>
                </c:pt>
                <c:pt idx="3">
                  <c:v>110664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EF95-4C8A-854F-321582DB2DB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1133824"/>
        <c:axId val="91157248"/>
        <c:axId val="0"/>
      </c:bar3DChart>
      <c:catAx>
        <c:axId val="91133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1157248"/>
        <c:crosses val="autoZero"/>
        <c:auto val="1"/>
        <c:lblAlgn val="ctr"/>
        <c:lblOffset val="100"/>
        <c:noMultiLvlLbl val="0"/>
      </c:catAx>
      <c:valAx>
        <c:axId val="9115724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9113382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35293780890407E-2"/>
                  <c:y val="-0.2743419494852965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 517  782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95F-4514-B709-FB1ADD09263D}"/>
                </c:ext>
              </c:extLst>
            </c:dLbl>
            <c:dLbl>
              <c:idx val="1"/>
              <c:layout>
                <c:manualLayout>
                  <c:x val="2.8529378089040703E-2"/>
                  <c:y val="-0.3261400048037858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 538  169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95F-4514-B709-FB1ADD09263D}"/>
                </c:ext>
              </c:extLst>
            </c:dLbl>
            <c:dLbl>
              <c:idx val="2"/>
              <c:layout>
                <c:manualLayout>
                  <c:x val="1.041670642266028E-2"/>
                  <c:y val="-0.46237779731090206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582  785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95F-4514-B709-FB1ADD09263D}"/>
                </c:ext>
              </c:extLst>
            </c:dLbl>
            <c:dLbl>
              <c:idx val="3"/>
              <c:layout>
                <c:manualLayout>
                  <c:x val="1.8749999999999999E-2"/>
                  <c:y val="-0.42187499999999994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 561 423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95F-4514-B709-FB1ADD0926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517782</c:v>
                </c:pt>
                <c:pt idx="1">
                  <c:v>538169</c:v>
                </c:pt>
                <c:pt idx="2">
                  <c:v>582785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95F-4514-B709-FB1ADD09263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95F-4514-B709-FB1ADD09263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95F-4514-B709-FB1ADD0926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0899584"/>
        <c:axId val="90901120"/>
        <c:axId val="0"/>
      </c:bar3DChart>
      <c:catAx>
        <c:axId val="90899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0901120"/>
        <c:crosses val="autoZero"/>
        <c:auto val="1"/>
        <c:lblAlgn val="ctr"/>
        <c:lblOffset val="100"/>
        <c:noMultiLvlLbl val="0"/>
      </c:catAx>
      <c:valAx>
        <c:axId val="9090112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90899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Содержание автомобильных дорог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Исполнено за 2017 год</c:v>
                </c:pt>
                <c:pt idx="1">
                  <c:v>Оценка 2018 года</c:v>
                </c:pt>
                <c:pt idx="2">
                  <c:v>Проект на 2019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57794</c:v>
                </c:pt>
                <c:pt idx="1">
                  <c:v>69122</c:v>
                </c:pt>
                <c:pt idx="2">
                  <c:v>96750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F0-4CB8-A15B-7F368277914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Капитальный ремонт и ремонт автомобильных дорог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Исполнено за 2017 год</c:v>
                </c:pt>
                <c:pt idx="1">
                  <c:v>Оценка 2018 года</c:v>
                </c:pt>
                <c:pt idx="2">
                  <c:v>Проект на 2019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61288</c:v>
                </c:pt>
                <c:pt idx="1">
                  <c:v>153489</c:v>
                </c:pt>
                <c:pt idx="2">
                  <c:v>62200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F0-4CB8-A15B-7F368277914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 бюджетам поселений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Исполнено за 2017 год</c:v>
                </c:pt>
                <c:pt idx="1">
                  <c:v>Оценка 2018 года</c:v>
                </c:pt>
                <c:pt idx="2">
                  <c:v>Проект на 2019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7913</c:v>
                </c:pt>
                <c:pt idx="1">
                  <c:v>27316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F0-4CB8-A15B-7F368277914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Строительство (реконструкция) автомобильных дорог и мостов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Исполнено за 2017 год</c:v>
                </c:pt>
                <c:pt idx="1">
                  <c:v>Оценка 2018 года</c:v>
                </c:pt>
                <c:pt idx="2">
                  <c:v>Проект на 2019 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8</c:v>
                </c:pt>
                <c:pt idx="1">
                  <c:v>12388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F0-4CB8-A15B-7F36827791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73667712"/>
        <c:axId val="73669248"/>
        <c:axId val="0"/>
      </c:bar3DChart>
      <c:catAx>
        <c:axId val="736677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3669248"/>
        <c:crosses val="autoZero"/>
        <c:auto val="1"/>
        <c:lblAlgn val="ctr"/>
        <c:lblOffset val="100"/>
        <c:noMultiLvlLbl val="0"/>
      </c:catAx>
      <c:valAx>
        <c:axId val="73669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36677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5002507029427034E-2"/>
          <c:y val="0.81824891483537254"/>
          <c:w val="0.9549974929705729"/>
          <c:h val="0.1817510851646274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'[Основные параметры общая таблица - копия.xlsx]Лист1'!$B$20</c:f>
              <c:strCache>
                <c:ptCount val="1"/>
                <c:pt idx="0">
                  <c:v>доходы бюджета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86-40BE-A26A-048CAC28D61F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86-40BE-A26A-048CAC28D61F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86-40BE-A26A-048CAC28D61F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86-40BE-A26A-048CAC28D6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'[Основные параметры общая таблица - копия.xlsx]Лист1'!$D$20:$G$21</c:f>
              <c:strCach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strCache>
            </c:strRef>
          </c:cat>
          <c:val>
            <c:numRef>
              <c:f>'[Основные параметры общая таблица - копия.xlsx]Лист1'!$D$5:$G$5</c:f>
              <c:numCache>
                <c:formatCode>#,##0</c:formatCode>
                <c:ptCount val="4"/>
                <c:pt idx="0">
                  <c:v>2876957</c:v>
                </c:pt>
                <c:pt idx="1">
                  <c:v>2950873</c:v>
                </c:pt>
                <c:pt idx="2">
                  <c:v>2766761.8</c:v>
                </c:pt>
                <c:pt idx="3">
                  <c:v>2829018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586-40BE-A26A-048CAC28D61F}"/>
            </c:ext>
          </c:extLst>
        </c:ser>
        <c:ser>
          <c:idx val="1"/>
          <c:order val="1"/>
          <c:tx>
            <c:strRef>
              <c:f>'[Основные параметры общая таблица - копия.xlsx]Лист1'!$B$21</c:f>
              <c:strCache>
                <c:ptCount val="1"/>
                <c:pt idx="0">
                  <c:v>расходы бюджета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'[Основные параметры общая таблица - копия.xlsx]Лист1'!$D$20:$G$21</c:f>
              <c:strCach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strCache>
            </c:strRef>
          </c:cat>
          <c:val>
            <c:numRef>
              <c:f>'[Основные параметры общая таблица - копия.xlsx]Лист1'!$D$12:$G$12</c:f>
              <c:numCache>
                <c:formatCode>#,##0</c:formatCode>
                <c:ptCount val="4"/>
                <c:pt idx="0">
                  <c:v>2924111</c:v>
                </c:pt>
                <c:pt idx="1">
                  <c:v>2979286</c:v>
                </c:pt>
                <c:pt idx="2">
                  <c:v>2790040</c:v>
                </c:pt>
                <c:pt idx="3">
                  <c:v>2854625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586-40BE-A26A-048CAC28D6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2839296"/>
        <c:axId val="92854528"/>
        <c:axId val="0"/>
      </c:bar3DChart>
      <c:catAx>
        <c:axId val="92839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2854528"/>
        <c:crosses val="autoZero"/>
        <c:auto val="1"/>
        <c:lblAlgn val="ctr"/>
        <c:lblOffset val="100"/>
        <c:noMultiLvlLbl val="0"/>
      </c:catAx>
      <c:valAx>
        <c:axId val="9285452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928392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3138179627282737"/>
          <c:y val="0.94203871627959868"/>
          <c:w val="0.7847296726431624"/>
          <c:h val="4.3520850507404986E-2"/>
        </c:manualLayout>
      </c:layout>
      <c:overlay val="0"/>
      <c:txPr>
        <a:bodyPr/>
        <a:lstStyle/>
        <a:p>
          <a:pPr>
            <a:defRPr sz="14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1-01T12:04:12.151" idx="1">
    <p:pos x="7811" y="765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CA1174-0D75-4AFF-9CC6-3375A3125C8D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94BF5F8-DD38-4B65-A4F4-3BE0EE992929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90000"/>
            </a:lnSpc>
            <a:spcAft>
              <a:spcPts val="504"/>
            </a:spcAft>
          </a:pPr>
          <a:r>
            <a:rPr lang="ru-RU" sz="1400" b="1" dirty="0"/>
            <a:t>Создание условий для развития налоговой базы и стимулирования инвестиционной активности</a:t>
          </a:r>
          <a:endParaRPr lang="ru-RU" sz="1400" dirty="0"/>
        </a:p>
      </dgm:t>
    </dgm:pt>
    <dgm:pt modelId="{5E71353D-7C35-4053-B0CE-4710E670232A}" type="parTrans" cxnId="{CE40F369-F501-442E-A947-59F59E27FFD3}">
      <dgm:prSet/>
      <dgm:spPr/>
      <dgm:t>
        <a:bodyPr/>
        <a:lstStyle/>
        <a:p>
          <a:endParaRPr lang="ru-RU"/>
        </a:p>
      </dgm:t>
    </dgm:pt>
    <dgm:pt modelId="{AF6028BE-AD9D-43D1-975E-68B068384EE6}" type="sibTrans" cxnId="{CE40F369-F501-442E-A947-59F59E27FFD3}">
      <dgm:prSet/>
      <dgm:spPr/>
      <dgm:t>
        <a:bodyPr/>
        <a:lstStyle/>
        <a:p>
          <a:endParaRPr lang="ru-RU"/>
        </a:p>
      </dgm:t>
    </dgm:pt>
    <dgm:pt modelId="{9992D97A-B1D1-4623-B73D-962193528CD8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/>
            <a:t>Расширение действующей налоговой базы с целью увеличения налогового потенциала </a:t>
          </a:r>
          <a:endParaRPr lang="ru-RU" sz="1400" dirty="0"/>
        </a:p>
      </dgm:t>
    </dgm:pt>
    <dgm:pt modelId="{56CCF822-BD84-4A69-BB2F-019A877F80AC}" type="parTrans" cxnId="{C115A2DE-6BCB-417E-9174-E472581A5E38}">
      <dgm:prSet/>
      <dgm:spPr/>
      <dgm:t>
        <a:bodyPr/>
        <a:lstStyle/>
        <a:p>
          <a:endParaRPr lang="ru-RU"/>
        </a:p>
      </dgm:t>
    </dgm:pt>
    <dgm:pt modelId="{A5A93FFA-9B13-4FFE-B2B6-2447F68D358A}" type="sibTrans" cxnId="{C115A2DE-6BCB-417E-9174-E472581A5E38}">
      <dgm:prSet/>
      <dgm:spPr/>
      <dgm:t>
        <a:bodyPr/>
        <a:lstStyle/>
        <a:p>
          <a:endParaRPr lang="ru-RU"/>
        </a:p>
      </dgm:t>
    </dgm:pt>
    <dgm:pt modelId="{BEAD056C-8585-48F2-BB13-063832F19252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dirty="0"/>
            <a:t>Повышение собираемости  налоговых и неналоговых доходов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  </a:t>
          </a:r>
          <a:endParaRPr lang="ru-RU" sz="1400" dirty="0"/>
        </a:p>
      </dgm:t>
    </dgm:pt>
    <dgm:pt modelId="{FB819A22-F601-4FBD-81D4-87AEE0547328}" type="parTrans" cxnId="{25363286-FA90-4723-BFD4-440F64231E44}">
      <dgm:prSet/>
      <dgm:spPr/>
      <dgm:t>
        <a:bodyPr/>
        <a:lstStyle/>
        <a:p>
          <a:endParaRPr lang="ru-RU"/>
        </a:p>
      </dgm:t>
    </dgm:pt>
    <dgm:pt modelId="{E4B140C9-A192-4DE6-A77F-901D6C2AC2DC}" type="sibTrans" cxnId="{25363286-FA90-4723-BFD4-440F64231E44}">
      <dgm:prSet/>
      <dgm:spPr/>
      <dgm:t>
        <a:bodyPr/>
        <a:lstStyle/>
        <a:p>
          <a:endParaRPr lang="ru-RU"/>
        </a:p>
      </dgm:t>
    </dgm:pt>
    <dgm:pt modelId="{6C3248DA-27FE-4C56-B698-16194C44E62A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Мониторинг налогоплательщиков на предмет ведения хозяйственной деятельности с возможными налоговыми рисками, а также применением схем незаконной минимизации налоговых обязательств</a:t>
          </a:r>
        </a:p>
      </dgm:t>
    </dgm:pt>
    <dgm:pt modelId="{8461336B-EFAB-4E47-99D0-52C2E1BE648E}" type="parTrans" cxnId="{F2742D30-994D-43BB-95A1-89E577B9E82B}">
      <dgm:prSet/>
      <dgm:spPr/>
      <dgm:t>
        <a:bodyPr/>
        <a:lstStyle/>
        <a:p>
          <a:endParaRPr lang="ru-RU"/>
        </a:p>
      </dgm:t>
    </dgm:pt>
    <dgm:pt modelId="{6669E50D-70E8-4DF1-9C12-91E0D0942581}" type="sibTrans" cxnId="{F2742D30-994D-43BB-95A1-89E577B9E82B}">
      <dgm:prSet/>
      <dgm:spPr/>
      <dgm:t>
        <a:bodyPr/>
        <a:lstStyle/>
        <a:p>
          <a:endParaRPr lang="ru-RU"/>
        </a:p>
      </dgm:t>
    </dgm:pt>
    <dgm:pt modelId="{88CE6B23-D324-438F-BEE8-F2DE972E01A2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Улучшение собираемости и сокращение задолженности по налоговым платежам</a:t>
          </a:r>
        </a:p>
      </dgm:t>
    </dgm:pt>
    <dgm:pt modelId="{57A63398-1E80-4061-8643-F55BD2B47FA3}" type="parTrans" cxnId="{F19BE3B1-02C8-4C3F-AA32-1F26F991333A}">
      <dgm:prSet/>
      <dgm:spPr/>
      <dgm:t>
        <a:bodyPr/>
        <a:lstStyle/>
        <a:p>
          <a:endParaRPr lang="ru-RU"/>
        </a:p>
      </dgm:t>
    </dgm:pt>
    <dgm:pt modelId="{119F5D6A-F22A-43D7-9ABF-342CF752BE40}" type="sibTrans" cxnId="{F19BE3B1-02C8-4C3F-AA32-1F26F991333A}">
      <dgm:prSet/>
      <dgm:spPr/>
      <dgm:t>
        <a:bodyPr/>
        <a:lstStyle/>
        <a:p>
          <a:endParaRPr lang="ru-RU"/>
        </a:p>
      </dgm:t>
    </dgm:pt>
    <dgm:pt modelId="{CC1041A2-8979-48AE-9BAA-5B3010137E16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Вовлечение в налоговый оборот объектов недвижимости, включая земельные участки; актуализация государственной кадастровой оценки земель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3CA3AA-D88A-411E-8CAA-EE9F8FEA7895}" type="parTrans" cxnId="{CA9CD5F0-0F53-47D0-9096-C37A54939F65}">
      <dgm:prSet/>
      <dgm:spPr/>
      <dgm:t>
        <a:bodyPr/>
        <a:lstStyle/>
        <a:p>
          <a:endParaRPr lang="ru-RU"/>
        </a:p>
      </dgm:t>
    </dgm:pt>
    <dgm:pt modelId="{C035ECCD-0516-470D-8D66-D63A559C2744}" type="sibTrans" cxnId="{CA9CD5F0-0F53-47D0-9096-C37A54939F65}">
      <dgm:prSet/>
      <dgm:spPr/>
      <dgm:t>
        <a:bodyPr/>
        <a:lstStyle/>
        <a:p>
          <a:endParaRPr lang="ru-RU"/>
        </a:p>
      </dgm:t>
    </dgm:pt>
    <dgm:pt modelId="{4C5B301A-44FA-4093-A8E7-88514434D5B4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Актуализация и включение дополнительных объектов торгового и офисного назначения в перечень объектов налогообложения от кадастровой стоимости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4401DF-36A4-4007-A1C3-03C236C85548}" type="parTrans" cxnId="{72E4F500-96AA-4F0A-BA49-548CAEEF01D1}">
      <dgm:prSet/>
      <dgm:spPr/>
      <dgm:t>
        <a:bodyPr/>
        <a:lstStyle/>
        <a:p>
          <a:endParaRPr lang="ru-RU"/>
        </a:p>
      </dgm:t>
    </dgm:pt>
    <dgm:pt modelId="{A132CF0C-81A3-4E57-8ABC-A06D333BD536}" type="sibTrans" cxnId="{72E4F500-96AA-4F0A-BA49-548CAEEF01D1}">
      <dgm:prSet/>
      <dgm:spPr/>
      <dgm:t>
        <a:bodyPr/>
        <a:lstStyle/>
        <a:p>
          <a:endParaRPr lang="ru-RU"/>
        </a:p>
      </dgm:t>
    </dgm:pt>
    <dgm:pt modelId="{E59FCF79-C5AC-4EF2-9889-D33D25DAA6EC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66A28B-48EA-4713-9F09-F878152227F5}" type="parTrans" cxnId="{79F7A89D-70FE-415D-9F21-DCE692A5F941}">
      <dgm:prSet/>
      <dgm:spPr/>
      <dgm:t>
        <a:bodyPr/>
        <a:lstStyle/>
        <a:p>
          <a:endParaRPr lang="ru-RU"/>
        </a:p>
      </dgm:t>
    </dgm:pt>
    <dgm:pt modelId="{77400F56-7B40-4B87-998E-A4675D4B9DDB}" type="sibTrans" cxnId="{79F7A89D-70FE-415D-9F21-DCE692A5F941}">
      <dgm:prSet/>
      <dgm:spPr/>
      <dgm:t>
        <a:bodyPr/>
        <a:lstStyle/>
        <a:p>
          <a:endParaRPr lang="ru-RU"/>
        </a:p>
      </dgm:t>
    </dgm:pt>
    <dgm:pt modelId="{D1A9507D-56F5-4C15-83F5-735BC4600BE3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Противодействие нелегальным трудовым отношениям и доведение средней заработной платы в отраслях экономики до уровня, не ниже установленного в регионе </a:t>
          </a:r>
        </a:p>
      </dgm:t>
    </dgm:pt>
    <dgm:pt modelId="{37CB9667-2E8F-4951-B531-70DE0E4DB8B4}" type="sibTrans" cxnId="{FC6AB964-AEDE-445A-8266-09FAB7346CB1}">
      <dgm:prSet/>
      <dgm:spPr/>
      <dgm:t>
        <a:bodyPr/>
        <a:lstStyle/>
        <a:p>
          <a:endParaRPr lang="ru-RU"/>
        </a:p>
      </dgm:t>
    </dgm:pt>
    <dgm:pt modelId="{04070BF6-4416-4554-85A0-DAA3612A6584}" type="parTrans" cxnId="{FC6AB964-AEDE-445A-8266-09FAB7346CB1}">
      <dgm:prSet/>
      <dgm:spPr/>
      <dgm:t>
        <a:bodyPr/>
        <a:lstStyle/>
        <a:p>
          <a:endParaRPr lang="ru-RU"/>
        </a:p>
      </dgm:t>
    </dgm:pt>
    <dgm:pt modelId="{67FAE312-9F6B-4D70-A1B6-621503E6E941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муниципальной преференции в виде предоставления земельных участков без торгов с размером арендной платы 0,001% от кадастровой стоимости на период строительства (500/10 000)</a:t>
          </a:r>
        </a:p>
      </dgm:t>
    </dgm:pt>
    <dgm:pt modelId="{63C8BAC8-AD04-4A5C-8665-53D16ABBFA4D}" type="parTrans" cxnId="{DD405022-5F68-4178-B4CF-1C6BB188BFE2}">
      <dgm:prSet/>
      <dgm:spPr/>
    </dgm:pt>
    <dgm:pt modelId="{3D4AE58F-B4AA-4451-855C-DD0040D3BC85}" type="sibTrans" cxnId="{DD405022-5F68-4178-B4CF-1C6BB188BFE2}">
      <dgm:prSet/>
      <dgm:spPr/>
    </dgm:pt>
    <dgm:pt modelId="{6D131B95-EDBC-4498-A5ED-D048D6F7FC5F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marL="114300" lvl="1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Усиление межведомственного взаимодействия по улучшению администрирования неналоговых платежей</a:t>
          </a:r>
        </a:p>
      </dgm:t>
    </dgm:pt>
    <dgm:pt modelId="{D75C2BA5-ECD8-493B-B4E0-9C1B69933920}" type="sibTrans" cxnId="{73AD4A32-CFF9-44C7-971C-961E76864ADC}">
      <dgm:prSet/>
      <dgm:spPr/>
      <dgm:t>
        <a:bodyPr/>
        <a:lstStyle/>
        <a:p>
          <a:endParaRPr lang="ru-RU"/>
        </a:p>
      </dgm:t>
    </dgm:pt>
    <dgm:pt modelId="{2E8C233B-43B3-4187-BFB0-9F6E30933DBF}" type="parTrans" cxnId="{73AD4A32-CFF9-44C7-971C-961E76864ADC}">
      <dgm:prSet/>
      <dgm:spPr/>
      <dgm:t>
        <a:bodyPr/>
        <a:lstStyle/>
        <a:p>
          <a:endParaRPr lang="ru-RU"/>
        </a:p>
      </dgm:t>
    </dgm:pt>
    <dgm:pt modelId="{F1D773EB-9DBA-4727-B91C-1A60AEFAC476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marL="114300" lvl="1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эффективных инструментов анализа и управления налогооблагаемой базы по земельному налогу </a:t>
          </a:r>
        </a:p>
      </dgm:t>
    </dgm:pt>
    <dgm:pt modelId="{D1C63D7A-4104-42C4-8014-F1026C419829}" type="parTrans" cxnId="{BED80C6E-49FF-4202-B884-64A94DFF9D83}">
      <dgm:prSet/>
      <dgm:spPr/>
    </dgm:pt>
    <dgm:pt modelId="{7FD4FC23-8741-4BA3-8E2F-A37A5F77F124}" type="sibTrans" cxnId="{BED80C6E-49FF-4202-B884-64A94DFF9D83}">
      <dgm:prSet/>
      <dgm:spPr/>
    </dgm:pt>
    <dgm:pt modelId="{E5E78CCF-C355-474B-8EC6-5CDB1BEB2221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marL="114300" lvl="1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Повешение  эффективности учета земельных участков </a:t>
          </a:r>
        </a:p>
      </dgm:t>
    </dgm:pt>
    <dgm:pt modelId="{F0323923-C280-443E-A39B-DE0E3D42483D}" type="parTrans" cxnId="{0F742992-02C3-418A-953F-9D3458960632}">
      <dgm:prSet/>
      <dgm:spPr/>
    </dgm:pt>
    <dgm:pt modelId="{D1B2F10E-3B81-4A5A-BFF9-C2FBB4B826C3}" type="sibTrans" cxnId="{0F742992-02C3-418A-953F-9D3458960632}">
      <dgm:prSet/>
      <dgm:spPr/>
    </dgm:pt>
    <dgm:pt modelId="{79A6D997-593A-45D5-B7E9-7BCDB512E837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Увеличение налогового потенциала юридических лиц и индивидуальных предпринимателей </a:t>
          </a:r>
        </a:p>
      </dgm:t>
    </dgm:pt>
    <dgm:pt modelId="{3FD578F9-8760-4C10-B76C-191B191F966C}" type="sibTrans" cxnId="{EE6216BC-D837-46B7-9D05-2A83F5A11B2A}">
      <dgm:prSet/>
      <dgm:spPr/>
      <dgm:t>
        <a:bodyPr/>
        <a:lstStyle/>
        <a:p>
          <a:endParaRPr lang="ru-RU"/>
        </a:p>
      </dgm:t>
    </dgm:pt>
    <dgm:pt modelId="{A437F3D9-5662-47CF-8760-070E9A1C59D7}" type="parTrans" cxnId="{EE6216BC-D837-46B7-9D05-2A83F5A11B2A}">
      <dgm:prSet/>
      <dgm:spPr/>
      <dgm:t>
        <a:bodyPr/>
        <a:lstStyle/>
        <a:p>
          <a:endParaRPr lang="ru-RU"/>
        </a:p>
      </dgm:t>
    </dgm:pt>
    <dgm:pt modelId="{A476D825-A0F2-4304-AEDF-589D73A2C316}" type="pres">
      <dgm:prSet presAssocID="{91CA1174-0D75-4AFF-9CC6-3375A3125C8D}" presName="Name0" presStyleCnt="0">
        <dgm:presLayoutVars>
          <dgm:chMax val="7"/>
          <dgm:chPref val="7"/>
          <dgm:dir/>
        </dgm:presLayoutVars>
      </dgm:prSet>
      <dgm:spPr/>
    </dgm:pt>
    <dgm:pt modelId="{438A2FF3-E9F2-4A5F-A8DD-70CB53ACE8C1}" type="pres">
      <dgm:prSet presAssocID="{91CA1174-0D75-4AFF-9CC6-3375A3125C8D}" presName="Name1" presStyleCnt="0"/>
      <dgm:spPr/>
    </dgm:pt>
    <dgm:pt modelId="{CB0345DA-3D60-4080-A02C-A4C13CBABDFE}" type="pres">
      <dgm:prSet presAssocID="{91CA1174-0D75-4AFF-9CC6-3375A3125C8D}" presName="cycle" presStyleCnt="0"/>
      <dgm:spPr/>
    </dgm:pt>
    <dgm:pt modelId="{D39E61FF-0CF0-4265-A9FC-9148BF4413B4}" type="pres">
      <dgm:prSet presAssocID="{91CA1174-0D75-4AFF-9CC6-3375A3125C8D}" presName="srcNode" presStyleLbl="node1" presStyleIdx="0" presStyleCnt="3"/>
      <dgm:spPr/>
    </dgm:pt>
    <dgm:pt modelId="{474B0959-7E9A-4996-9BB9-8B6E23453965}" type="pres">
      <dgm:prSet presAssocID="{91CA1174-0D75-4AFF-9CC6-3375A3125C8D}" presName="conn" presStyleLbl="parChTrans1D2" presStyleIdx="0" presStyleCnt="1"/>
      <dgm:spPr/>
    </dgm:pt>
    <dgm:pt modelId="{F3BFFB8E-C8A9-4CC4-9B46-96D633A08F95}" type="pres">
      <dgm:prSet presAssocID="{91CA1174-0D75-4AFF-9CC6-3375A3125C8D}" presName="extraNode" presStyleLbl="node1" presStyleIdx="0" presStyleCnt="3"/>
      <dgm:spPr/>
    </dgm:pt>
    <dgm:pt modelId="{C7F3C69B-3EB8-49BF-88AA-9FBDB95C9AA9}" type="pres">
      <dgm:prSet presAssocID="{91CA1174-0D75-4AFF-9CC6-3375A3125C8D}" presName="dstNode" presStyleLbl="node1" presStyleIdx="0" presStyleCnt="3"/>
      <dgm:spPr/>
    </dgm:pt>
    <dgm:pt modelId="{CDA04424-6D00-45F4-A08C-A3438BEBEB2F}" type="pres">
      <dgm:prSet presAssocID="{294BF5F8-DD38-4B65-A4F4-3BE0EE992929}" presName="text_1" presStyleLbl="node1" presStyleIdx="0" presStyleCnt="3" custScaleX="97764" custScaleY="106826" custLinFactNeighborX="948" custLinFactNeighborY="-10819">
        <dgm:presLayoutVars>
          <dgm:bulletEnabled val="1"/>
        </dgm:presLayoutVars>
      </dgm:prSet>
      <dgm:spPr/>
    </dgm:pt>
    <dgm:pt modelId="{EA510A47-D6F5-4B89-934A-8ACC2BF9E07E}" type="pres">
      <dgm:prSet presAssocID="{294BF5F8-DD38-4B65-A4F4-3BE0EE992929}" presName="accent_1" presStyleCnt="0"/>
      <dgm:spPr/>
    </dgm:pt>
    <dgm:pt modelId="{4F19A71C-A45C-471C-9A60-DA32B853636E}" type="pres">
      <dgm:prSet presAssocID="{294BF5F8-DD38-4B65-A4F4-3BE0EE992929}" presName="accentRepeatNode" presStyleLbl="solidFgAcc1" presStyleIdx="0" presStyleCnt="3" custLinFactNeighborX="-4569" custLinFactNeighborY="-13180"/>
      <dgm:spPr>
        <a:solidFill>
          <a:schemeClr val="accent5">
            <a:lumMod val="20000"/>
            <a:lumOff val="80000"/>
          </a:schemeClr>
        </a:solidFill>
      </dgm:spPr>
    </dgm:pt>
    <dgm:pt modelId="{E2C6C559-BE34-4D3F-81A3-5FAD94AB2981}" type="pres">
      <dgm:prSet presAssocID="{9992D97A-B1D1-4623-B73D-962193528CD8}" presName="text_2" presStyleLbl="node1" presStyleIdx="1" presStyleCnt="3" custScaleY="218772" custLinFactNeighborX="-677" custLinFactNeighborY="10346">
        <dgm:presLayoutVars>
          <dgm:bulletEnabled val="1"/>
        </dgm:presLayoutVars>
      </dgm:prSet>
      <dgm:spPr/>
    </dgm:pt>
    <dgm:pt modelId="{D362B3E8-EA34-4951-8314-E887DF57B329}" type="pres">
      <dgm:prSet presAssocID="{9992D97A-B1D1-4623-B73D-962193528CD8}" presName="accent_2" presStyleCnt="0"/>
      <dgm:spPr/>
    </dgm:pt>
    <dgm:pt modelId="{DC860E95-4BB0-41BF-826F-081FFEF01088}" type="pres">
      <dgm:prSet presAssocID="{9992D97A-B1D1-4623-B73D-962193528CD8}" presName="accentRepeatNode" presStyleLbl="solidFgAcc1" presStyleIdx="1" presStyleCnt="3" custLinFactNeighborX="2451" custLinFactNeighborY="-3850"/>
      <dgm:spPr>
        <a:solidFill>
          <a:schemeClr val="accent5">
            <a:lumMod val="20000"/>
            <a:lumOff val="80000"/>
          </a:schemeClr>
        </a:solidFill>
      </dgm:spPr>
    </dgm:pt>
    <dgm:pt modelId="{A1A3AB0F-46B1-4240-9480-948E09A31100}" type="pres">
      <dgm:prSet presAssocID="{BEAD056C-8585-48F2-BB13-063832F19252}" presName="text_3" presStyleLbl="node1" presStyleIdx="2" presStyleCnt="3" custScaleY="118664" custLinFactNeighborX="-418" custLinFactNeighborY="40668">
        <dgm:presLayoutVars>
          <dgm:bulletEnabled val="1"/>
        </dgm:presLayoutVars>
      </dgm:prSet>
      <dgm:spPr/>
    </dgm:pt>
    <dgm:pt modelId="{5343E82B-91B4-4FB2-B2DD-4F3B4D9F3E92}" type="pres">
      <dgm:prSet presAssocID="{BEAD056C-8585-48F2-BB13-063832F19252}" presName="accent_3" presStyleCnt="0"/>
      <dgm:spPr/>
    </dgm:pt>
    <dgm:pt modelId="{06358010-246E-4502-82CD-9FD4CB6C919C}" type="pres">
      <dgm:prSet presAssocID="{BEAD056C-8585-48F2-BB13-063832F19252}" presName="accentRepeatNode" presStyleLbl="solidFgAcc1" presStyleIdx="2" presStyleCnt="3" custLinFactNeighborX="-8223" custLinFactNeighborY="27297"/>
      <dgm:spPr>
        <a:solidFill>
          <a:schemeClr val="accent5">
            <a:lumMod val="20000"/>
            <a:lumOff val="80000"/>
          </a:schemeClr>
        </a:solidFill>
      </dgm:spPr>
    </dgm:pt>
  </dgm:ptLst>
  <dgm:cxnLst>
    <dgm:cxn modelId="{72E4F500-96AA-4F0A-BA49-548CAEEF01D1}" srcId="{9992D97A-B1D1-4623-B73D-962193528CD8}" destId="{4C5B301A-44FA-4093-A8E7-88514434D5B4}" srcOrd="4" destOrd="0" parTransId="{234401DF-36A4-4007-A1C3-03C236C85548}" sibTransId="{A132CF0C-81A3-4E57-8ABC-A06D333BD536}"/>
    <dgm:cxn modelId="{F39ED40F-4C10-4FB5-A37D-621CED2AD022}" type="presOf" srcId="{6C3248DA-27FE-4C56-B698-16194C44E62A}" destId="{E2C6C559-BE34-4D3F-81A3-5FAD94AB2981}" srcOrd="0" destOrd="2" presId="urn:microsoft.com/office/officeart/2008/layout/VerticalCurvedList"/>
    <dgm:cxn modelId="{CDC53012-9C21-4A55-ADC7-D5A212C6AB32}" type="presOf" srcId="{4C5B301A-44FA-4093-A8E7-88514434D5B4}" destId="{E2C6C559-BE34-4D3F-81A3-5FAD94AB2981}" srcOrd="0" destOrd="5" presId="urn:microsoft.com/office/officeart/2008/layout/VerticalCurvedList"/>
    <dgm:cxn modelId="{4BE89C20-CEE0-4BA2-AE12-3246FD7B6B6D}" type="presOf" srcId="{BEAD056C-8585-48F2-BB13-063832F19252}" destId="{A1A3AB0F-46B1-4240-9480-948E09A31100}" srcOrd="0" destOrd="0" presId="urn:microsoft.com/office/officeart/2008/layout/VerticalCurvedList"/>
    <dgm:cxn modelId="{DD405022-5F68-4178-B4CF-1C6BB188BFE2}" srcId="{294BF5F8-DD38-4B65-A4F4-3BE0EE992929}" destId="{67FAE312-9F6B-4D70-A1B6-621503E6E941}" srcOrd="0" destOrd="0" parTransId="{63C8BAC8-AD04-4A5C-8665-53D16ABBFA4D}" sibTransId="{3D4AE58F-B4AA-4451-855C-DD0040D3BC85}"/>
    <dgm:cxn modelId="{F2742D30-994D-43BB-95A1-89E577B9E82B}" srcId="{9992D97A-B1D1-4623-B73D-962193528CD8}" destId="{6C3248DA-27FE-4C56-B698-16194C44E62A}" srcOrd="1" destOrd="0" parTransId="{8461336B-EFAB-4E47-99D0-52C2E1BE648E}" sibTransId="{6669E50D-70E8-4DF1-9C12-91E0D0942581}"/>
    <dgm:cxn modelId="{73AD4A32-CFF9-44C7-971C-961E76864ADC}" srcId="{BEAD056C-8585-48F2-BB13-063832F19252}" destId="{6D131B95-EDBC-4498-A5ED-D048D6F7FC5F}" srcOrd="0" destOrd="0" parTransId="{2E8C233B-43B3-4187-BFB0-9F6E30933DBF}" sibTransId="{D75C2BA5-ECD8-493B-B4E0-9C1B69933920}"/>
    <dgm:cxn modelId="{DEB1355F-BFFF-4FFA-A6EC-391196D42753}" type="presOf" srcId="{91CA1174-0D75-4AFF-9CC6-3375A3125C8D}" destId="{A476D825-A0F2-4304-AEDF-589D73A2C316}" srcOrd="0" destOrd="0" presId="urn:microsoft.com/office/officeart/2008/layout/VerticalCurvedList"/>
    <dgm:cxn modelId="{38B59B42-BBA3-4F08-8096-073D5C62016D}" type="presOf" srcId="{67FAE312-9F6B-4D70-A1B6-621503E6E941}" destId="{CDA04424-6D00-45F4-A08C-A3438BEBEB2F}" srcOrd="0" destOrd="1" presId="urn:microsoft.com/office/officeart/2008/layout/VerticalCurvedList"/>
    <dgm:cxn modelId="{FC6AB964-AEDE-445A-8266-09FAB7346CB1}" srcId="{9992D97A-B1D1-4623-B73D-962193528CD8}" destId="{D1A9507D-56F5-4C15-83F5-735BC4600BE3}" srcOrd="0" destOrd="0" parTransId="{04070BF6-4416-4554-85A0-DAA3612A6584}" sibTransId="{37CB9667-2E8F-4951-B531-70DE0E4DB8B4}"/>
    <dgm:cxn modelId="{D15FDF49-87AC-4582-A37A-2814FCAAEC52}" type="presOf" srcId="{CC1041A2-8979-48AE-9BAA-5B3010137E16}" destId="{E2C6C559-BE34-4D3F-81A3-5FAD94AB2981}" srcOrd="0" destOrd="4" presId="urn:microsoft.com/office/officeart/2008/layout/VerticalCurvedList"/>
    <dgm:cxn modelId="{CE40F369-F501-442E-A947-59F59E27FFD3}" srcId="{91CA1174-0D75-4AFF-9CC6-3375A3125C8D}" destId="{294BF5F8-DD38-4B65-A4F4-3BE0EE992929}" srcOrd="0" destOrd="0" parTransId="{5E71353D-7C35-4053-B0CE-4710E670232A}" sibTransId="{AF6028BE-AD9D-43D1-975E-68B068384EE6}"/>
    <dgm:cxn modelId="{BED80C6E-49FF-4202-B884-64A94DFF9D83}" srcId="{BEAD056C-8585-48F2-BB13-063832F19252}" destId="{F1D773EB-9DBA-4727-B91C-1A60AEFAC476}" srcOrd="1" destOrd="0" parTransId="{D1C63D7A-4104-42C4-8014-F1026C419829}" sibTransId="{7FD4FC23-8741-4BA3-8E2F-A37A5F77F124}"/>
    <dgm:cxn modelId="{4F708058-DEE5-4CCE-912C-B85D6E98C933}" type="presOf" srcId="{E5E78CCF-C355-474B-8EC6-5CDB1BEB2221}" destId="{A1A3AB0F-46B1-4240-9480-948E09A31100}" srcOrd="0" destOrd="3" presId="urn:microsoft.com/office/officeart/2008/layout/VerticalCurvedList"/>
    <dgm:cxn modelId="{7E3AAB59-C5CB-4A4E-A231-ACB8C9A5DB5C}" type="presOf" srcId="{E59FCF79-C5AC-4EF2-9889-D33D25DAA6EC}" destId="{E2C6C559-BE34-4D3F-81A3-5FAD94AB2981}" srcOrd="0" destOrd="6" presId="urn:microsoft.com/office/officeart/2008/layout/VerticalCurvedList"/>
    <dgm:cxn modelId="{82E2F87E-A369-40B9-AD80-86DA5770763C}" type="presOf" srcId="{79A6D997-593A-45D5-B7E9-7BCDB512E837}" destId="{CDA04424-6D00-45F4-A08C-A3438BEBEB2F}" srcOrd="0" destOrd="2" presId="urn:microsoft.com/office/officeart/2008/layout/VerticalCurvedList"/>
    <dgm:cxn modelId="{25363286-FA90-4723-BFD4-440F64231E44}" srcId="{91CA1174-0D75-4AFF-9CC6-3375A3125C8D}" destId="{BEAD056C-8585-48F2-BB13-063832F19252}" srcOrd="2" destOrd="0" parTransId="{FB819A22-F601-4FBD-81D4-87AEE0547328}" sibTransId="{E4B140C9-A192-4DE6-A77F-901D6C2AC2DC}"/>
    <dgm:cxn modelId="{0F742992-02C3-418A-953F-9D3458960632}" srcId="{BEAD056C-8585-48F2-BB13-063832F19252}" destId="{E5E78CCF-C355-474B-8EC6-5CDB1BEB2221}" srcOrd="2" destOrd="0" parTransId="{F0323923-C280-443E-A39B-DE0E3D42483D}" sibTransId="{D1B2F10E-3B81-4A5A-BFF9-C2FBB4B826C3}"/>
    <dgm:cxn modelId="{C5FF649A-03BB-4AE3-9928-615C2B2627EF}" type="presOf" srcId="{D1A9507D-56F5-4C15-83F5-735BC4600BE3}" destId="{E2C6C559-BE34-4D3F-81A3-5FAD94AB2981}" srcOrd="0" destOrd="1" presId="urn:microsoft.com/office/officeart/2008/layout/VerticalCurvedList"/>
    <dgm:cxn modelId="{79F7A89D-70FE-415D-9F21-DCE692A5F941}" srcId="{9992D97A-B1D1-4623-B73D-962193528CD8}" destId="{E59FCF79-C5AC-4EF2-9889-D33D25DAA6EC}" srcOrd="5" destOrd="0" parTransId="{6766A28B-48EA-4713-9F09-F878152227F5}" sibTransId="{77400F56-7B40-4B87-998E-A4675D4B9DDB}"/>
    <dgm:cxn modelId="{70AF86AE-6FB8-4D67-8835-8D042C0AF160}" type="presOf" srcId="{88CE6B23-D324-438F-BEE8-F2DE972E01A2}" destId="{E2C6C559-BE34-4D3F-81A3-5FAD94AB2981}" srcOrd="0" destOrd="3" presId="urn:microsoft.com/office/officeart/2008/layout/VerticalCurvedList"/>
    <dgm:cxn modelId="{BD00CAB1-09DB-4F54-A954-16701521972B}" type="presOf" srcId="{9992D97A-B1D1-4623-B73D-962193528CD8}" destId="{E2C6C559-BE34-4D3F-81A3-5FAD94AB2981}" srcOrd="0" destOrd="0" presId="urn:microsoft.com/office/officeart/2008/layout/VerticalCurvedList"/>
    <dgm:cxn modelId="{F19BE3B1-02C8-4C3F-AA32-1F26F991333A}" srcId="{9992D97A-B1D1-4623-B73D-962193528CD8}" destId="{88CE6B23-D324-438F-BEE8-F2DE972E01A2}" srcOrd="2" destOrd="0" parTransId="{57A63398-1E80-4061-8643-F55BD2B47FA3}" sibTransId="{119F5D6A-F22A-43D7-9ABF-342CF752BE40}"/>
    <dgm:cxn modelId="{1B78CBB5-B0AB-408B-A426-B853AA61C0E7}" type="presOf" srcId="{294BF5F8-DD38-4B65-A4F4-3BE0EE992929}" destId="{CDA04424-6D00-45F4-A08C-A3438BEBEB2F}" srcOrd="0" destOrd="0" presId="urn:microsoft.com/office/officeart/2008/layout/VerticalCurvedList"/>
    <dgm:cxn modelId="{EE6216BC-D837-46B7-9D05-2A83F5A11B2A}" srcId="{294BF5F8-DD38-4B65-A4F4-3BE0EE992929}" destId="{79A6D997-593A-45D5-B7E9-7BCDB512E837}" srcOrd="1" destOrd="0" parTransId="{A437F3D9-5662-47CF-8760-070E9A1C59D7}" sibTransId="{3FD578F9-8760-4C10-B76C-191B191F966C}"/>
    <dgm:cxn modelId="{02F73ACD-2BC3-4ED6-BD52-DFA432AD4456}" type="presOf" srcId="{3D4AE58F-B4AA-4451-855C-DD0040D3BC85}" destId="{474B0959-7E9A-4996-9BB9-8B6E23453965}" srcOrd="0" destOrd="0" presId="urn:microsoft.com/office/officeart/2008/layout/VerticalCurvedList"/>
    <dgm:cxn modelId="{1A9031DA-03E6-49BD-ACC9-B96968EB0C3E}" type="presOf" srcId="{6D131B95-EDBC-4498-A5ED-D048D6F7FC5F}" destId="{A1A3AB0F-46B1-4240-9480-948E09A31100}" srcOrd="0" destOrd="1" presId="urn:microsoft.com/office/officeart/2008/layout/VerticalCurvedList"/>
    <dgm:cxn modelId="{C60698DB-3604-45AB-B75D-C2F26F8D8576}" type="presOf" srcId="{F1D773EB-9DBA-4727-B91C-1A60AEFAC476}" destId="{A1A3AB0F-46B1-4240-9480-948E09A31100}" srcOrd="0" destOrd="2" presId="urn:microsoft.com/office/officeart/2008/layout/VerticalCurvedList"/>
    <dgm:cxn modelId="{C115A2DE-6BCB-417E-9174-E472581A5E38}" srcId="{91CA1174-0D75-4AFF-9CC6-3375A3125C8D}" destId="{9992D97A-B1D1-4623-B73D-962193528CD8}" srcOrd="1" destOrd="0" parTransId="{56CCF822-BD84-4A69-BB2F-019A877F80AC}" sibTransId="{A5A93FFA-9B13-4FFE-B2B6-2447F68D358A}"/>
    <dgm:cxn modelId="{CA9CD5F0-0F53-47D0-9096-C37A54939F65}" srcId="{9992D97A-B1D1-4623-B73D-962193528CD8}" destId="{CC1041A2-8979-48AE-9BAA-5B3010137E16}" srcOrd="3" destOrd="0" parTransId="{713CA3AA-D88A-411E-8CAA-EE9F8FEA7895}" sibTransId="{C035ECCD-0516-470D-8D66-D63A559C2744}"/>
    <dgm:cxn modelId="{46B207B3-12D5-4362-8028-E5CC2440961E}" type="presParOf" srcId="{A476D825-A0F2-4304-AEDF-589D73A2C316}" destId="{438A2FF3-E9F2-4A5F-A8DD-70CB53ACE8C1}" srcOrd="0" destOrd="0" presId="urn:microsoft.com/office/officeart/2008/layout/VerticalCurvedList"/>
    <dgm:cxn modelId="{3E8CEB56-5290-483E-88BA-47628A04B565}" type="presParOf" srcId="{438A2FF3-E9F2-4A5F-A8DD-70CB53ACE8C1}" destId="{CB0345DA-3D60-4080-A02C-A4C13CBABDFE}" srcOrd="0" destOrd="0" presId="urn:microsoft.com/office/officeart/2008/layout/VerticalCurvedList"/>
    <dgm:cxn modelId="{02444B6A-0944-474B-8832-5CE1CA5284D9}" type="presParOf" srcId="{CB0345DA-3D60-4080-A02C-A4C13CBABDFE}" destId="{D39E61FF-0CF0-4265-A9FC-9148BF4413B4}" srcOrd="0" destOrd="0" presId="urn:microsoft.com/office/officeart/2008/layout/VerticalCurvedList"/>
    <dgm:cxn modelId="{EE0187B6-ED34-48D8-AB46-6C06D6FADE0F}" type="presParOf" srcId="{CB0345DA-3D60-4080-A02C-A4C13CBABDFE}" destId="{474B0959-7E9A-4996-9BB9-8B6E23453965}" srcOrd="1" destOrd="0" presId="urn:microsoft.com/office/officeart/2008/layout/VerticalCurvedList"/>
    <dgm:cxn modelId="{1660433C-0E58-4330-8841-F22D330948EA}" type="presParOf" srcId="{CB0345DA-3D60-4080-A02C-A4C13CBABDFE}" destId="{F3BFFB8E-C8A9-4CC4-9B46-96D633A08F95}" srcOrd="2" destOrd="0" presId="urn:microsoft.com/office/officeart/2008/layout/VerticalCurvedList"/>
    <dgm:cxn modelId="{18796F96-E310-4E9D-A9CA-5E13EECF2517}" type="presParOf" srcId="{CB0345DA-3D60-4080-A02C-A4C13CBABDFE}" destId="{C7F3C69B-3EB8-49BF-88AA-9FBDB95C9AA9}" srcOrd="3" destOrd="0" presId="urn:microsoft.com/office/officeart/2008/layout/VerticalCurvedList"/>
    <dgm:cxn modelId="{FC986E66-B95E-4D17-A54B-433D3E108DFD}" type="presParOf" srcId="{438A2FF3-E9F2-4A5F-A8DD-70CB53ACE8C1}" destId="{CDA04424-6D00-45F4-A08C-A3438BEBEB2F}" srcOrd="1" destOrd="0" presId="urn:microsoft.com/office/officeart/2008/layout/VerticalCurvedList"/>
    <dgm:cxn modelId="{009E0A0F-AB08-4FBD-A17E-8A66C74D701A}" type="presParOf" srcId="{438A2FF3-E9F2-4A5F-A8DD-70CB53ACE8C1}" destId="{EA510A47-D6F5-4B89-934A-8ACC2BF9E07E}" srcOrd="2" destOrd="0" presId="urn:microsoft.com/office/officeart/2008/layout/VerticalCurvedList"/>
    <dgm:cxn modelId="{522D6BF7-939F-4586-B80B-CE83FADF829F}" type="presParOf" srcId="{EA510A47-D6F5-4B89-934A-8ACC2BF9E07E}" destId="{4F19A71C-A45C-471C-9A60-DA32B853636E}" srcOrd="0" destOrd="0" presId="urn:microsoft.com/office/officeart/2008/layout/VerticalCurvedList"/>
    <dgm:cxn modelId="{2F767FC3-5546-4D1D-9A84-A7B968BED5D5}" type="presParOf" srcId="{438A2FF3-E9F2-4A5F-A8DD-70CB53ACE8C1}" destId="{E2C6C559-BE34-4D3F-81A3-5FAD94AB2981}" srcOrd="3" destOrd="0" presId="urn:microsoft.com/office/officeart/2008/layout/VerticalCurvedList"/>
    <dgm:cxn modelId="{CB54BF24-A39B-4D74-AE5E-C42E9BFDBCFB}" type="presParOf" srcId="{438A2FF3-E9F2-4A5F-A8DD-70CB53ACE8C1}" destId="{D362B3E8-EA34-4951-8314-E887DF57B329}" srcOrd="4" destOrd="0" presId="urn:microsoft.com/office/officeart/2008/layout/VerticalCurvedList"/>
    <dgm:cxn modelId="{0F40D81B-1B3A-4101-8F6C-C0FDACDA477A}" type="presParOf" srcId="{D362B3E8-EA34-4951-8314-E887DF57B329}" destId="{DC860E95-4BB0-41BF-826F-081FFEF01088}" srcOrd="0" destOrd="0" presId="urn:microsoft.com/office/officeart/2008/layout/VerticalCurvedList"/>
    <dgm:cxn modelId="{511C2ED7-2E44-40DA-BD84-05531698FD64}" type="presParOf" srcId="{438A2FF3-E9F2-4A5F-A8DD-70CB53ACE8C1}" destId="{A1A3AB0F-46B1-4240-9480-948E09A31100}" srcOrd="5" destOrd="0" presId="urn:microsoft.com/office/officeart/2008/layout/VerticalCurvedList"/>
    <dgm:cxn modelId="{01207D40-FEDF-4AA9-B4FD-45C2F484797A}" type="presParOf" srcId="{438A2FF3-E9F2-4A5F-A8DD-70CB53ACE8C1}" destId="{5343E82B-91B4-4FB2-B2DD-4F3B4D9F3E92}" srcOrd="6" destOrd="0" presId="urn:microsoft.com/office/officeart/2008/layout/VerticalCurvedList"/>
    <dgm:cxn modelId="{60D55CFC-8A4C-4F41-881D-B554B0103C70}" type="presParOf" srcId="{5343E82B-91B4-4FB2-B2DD-4F3B4D9F3E92}" destId="{06358010-246E-4502-82CD-9FD4CB6C919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4B0959-7E9A-4996-9BB9-8B6E23453965}">
      <dsp:nvSpPr>
        <dsp:cNvPr id="0" name=""/>
        <dsp:cNvSpPr/>
      </dsp:nvSpPr>
      <dsp:spPr>
        <a:xfrm>
          <a:off x="-6267419" y="-959073"/>
          <a:ext cx="7462761" cy="7462761"/>
        </a:xfrm>
        <a:prstGeom prst="blockArc">
          <a:avLst>
            <a:gd name="adj1" fmla="val 18900000"/>
            <a:gd name="adj2" fmla="val 2700000"/>
            <a:gd name="adj3" fmla="val 28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04424-6D00-45F4-A08C-A3438BEBEB2F}">
      <dsp:nvSpPr>
        <dsp:cNvPr id="0" name=""/>
        <dsp:cNvSpPr/>
      </dsp:nvSpPr>
      <dsp:spPr>
        <a:xfrm>
          <a:off x="965361" y="396639"/>
          <a:ext cx="9263892" cy="1184617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0207" tIns="35560" rIns="35560" bIns="3556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504"/>
            </a:spcAft>
            <a:buNone/>
          </a:pPr>
          <a:r>
            <a:rPr lang="ru-RU" sz="1400" b="1" kern="1200" dirty="0"/>
            <a:t>Создание условий для развития налоговой базы и стимулирования инвестиционной активности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муниципальной преференции в виде предоставления земельных участков без торгов с размером арендной платы 0,001% от кадастровой стоимости на период строительства (500/10 000)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Увеличение налогового потенциала юридических лиц и индивидуальных предпринимателей </a:t>
          </a:r>
        </a:p>
      </dsp:txBody>
      <dsp:txXfrm>
        <a:off x="965361" y="396639"/>
        <a:ext cx="9263892" cy="1184617"/>
      </dsp:txXfrm>
    </dsp:sp>
    <dsp:sp modelId="{4F19A71C-A45C-471C-9A60-DA32B853636E}">
      <dsp:nvSpPr>
        <dsp:cNvPr id="0" name=""/>
        <dsp:cNvSpPr/>
      </dsp:nvSpPr>
      <dsp:spPr>
        <a:xfrm>
          <a:off x="13182" y="233151"/>
          <a:ext cx="1386153" cy="1386153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2C6C559-BE34-4D3F-81A3-5FAD94AB2981}">
      <dsp:nvSpPr>
        <dsp:cNvPr id="0" name=""/>
        <dsp:cNvSpPr/>
      </dsp:nvSpPr>
      <dsp:spPr>
        <a:xfrm>
          <a:off x="1111263" y="1674029"/>
          <a:ext cx="9072677" cy="2426012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0207" tIns="35560" rIns="35560" bIns="3556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Расширение действующей налоговой базы с целью увеличения налогового потенциала 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Противодействие нелегальным трудовым отношениям и доведение средней заработной платы в отраслях экономики до уровня, не ниже установленного в регионе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Мониторинг налогоплательщиков на предмет ведения хозяйственной деятельности с возможными налоговыми рисками, а также применением схем незаконной минимизации налоговых обязательств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Улучшение собираемости и сокращение задолженности по налоговым платежам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Вовлечение в налоговый оборот объектов недвижимости, включая земельные участки; актуализация государственной кадастровой оценки земель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Актуализация и включение дополнительных объектов торгового и офисного назначения в перечень объектов налогообложения от кадастровой стоимости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11263" y="1674029"/>
        <a:ext cx="9072677" cy="2426012"/>
      </dsp:txXfrm>
    </dsp:sp>
    <dsp:sp modelId="{DC860E95-4BB0-41BF-826F-081FFEF01088}">
      <dsp:nvSpPr>
        <dsp:cNvPr id="0" name=""/>
        <dsp:cNvSpPr/>
      </dsp:nvSpPr>
      <dsp:spPr>
        <a:xfrm>
          <a:off x="513583" y="2025863"/>
          <a:ext cx="1386153" cy="1386153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1A3AB0F-46B1-4240-9480-948E09A31100}">
      <dsp:nvSpPr>
        <dsp:cNvPr id="0" name=""/>
        <dsp:cNvSpPr/>
      </dsp:nvSpPr>
      <dsp:spPr>
        <a:xfrm>
          <a:off x="729983" y="4228721"/>
          <a:ext cx="9475770" cy="1315892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0207" tIns="35560" rIns="35560" bIns="3556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Повышение собираемости  налоговых и неналоговых доходов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 </a:t>
          </a:r>
          <a:endParaRPr lang="ru-RU" sz="1400" kern="1200" dirty="0"/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Усиление межведомственного взаимодействия по улучшению администрирования неналоговых платежей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эффективных инструментов анализа и управления налогооблагаемой базы по земельному налогу 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Повешение  эффективности учета земельных участков </a:t>
          </a:r>
        </a:p>
      </dsp:txBody>
      <dsp:txXfrm>
        <a:off x="729983" y="4228721"/>
        <a:ext cx="9475770" cy="1315892"/>
      </dsp:txXfrm>
    </dsp:sp>
    <dsp:sp modelId="{06358010-246E-4502-82CD-9FD4CB6C919C}">
      <dsp:nvSpPr>
        <dsp:cNvPr id="0" name=""/>
        <dsp:cNvSpPr/>
      </dsp:nvSpPr>
      <dsp:spPr>
        <a:xfrm>
          <a:off x="0" y="4120992"/>
          <a:ext cx="1386153" cy="1386153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0.88137</cdr:x>
      <cdr:y>0.1412</cdr:y>
    </cdr:from>
    <cdr:to>
      <cdr:x>0.99301</cdr:x>
      <cdr:y>0.18165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 rot="10800000" flipV="1">
          <a:off x="9629172" y="855389"/>
          <a:ext cx="1219653" cy="2450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aseline="0">
              <a:solidFill>
                <a:sysClr val="windowText" lastClr="000000"/>
              </a:solidFill>
            </a:rPr>
            <a:t>1 469 (49%)</a:t>
          </a:r>
          <a:endParaRPr lang="ru-RU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0.55182</cdr:x>
      <cdr:y>0.23554</cdr:y>
    </cdr:from>
    <cdr:to>
      <cdr:x>0.66346</cdr:x>
      <cdr:y>0.27599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 rot="10800000" flipV="1">
          <a:off x="6028722" y="1426889"/>
          <a:ext cx="1219653" cy="2450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aseline="0">
              <a:solidFill>
                <a:sysClr val="windowText" lastClr="000000"/>
              </a:solidFill>
            </a:rPr>
            <a:t>416 (14%)</a:t>
          </a:r>
          <a:endParaRPr lang="ru-RU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0.5431</cdr:x>
      <cdr:y>0.3239</cdr:y>
    </cdr:from>
    <cdr:to>
      <cdr:x>0.65474</cdr:x>
      <cdr:y>0.37264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 rot="10800000" flipV="1">
          <a:off x="5933469" y="1962149"/>
          <a:ext cx="1219653" cy="2952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aseline="0">
              <a:solidFill>
                <a:sysClr val="windowText" lastClr="000000"/>
              </a:solidFill>
            </a:rPr>
            <a:t>387 (13%)</a:t>
          </a:r>
          <a:endParaRPr lang="ru-RU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0.52305</cdr:x>
      <cdr:y>0.41793</cdr:y>
    </cdr:from>
    <cdr:to>
      <cdr:x>0.63469</cdr:x>
      <cdr:y>0.45838</cdr:y>
    </cdr:to>
    <cdr:sp macro="" textlink="">
      <cdr:nvSpPr>
        <cdr:cNvPr id="6" name="Прямоугольник 5"/>
        <cdr:cNvSpPr/>
      </cdr:nvSpPr>
      <cdr:spPr>
        <a:xfrm xmlns:a="http://schemas.openxmlformats.org/drawingml/2006/main" rot="10800000" flipV="1">
          <a:off x="5714397" y="2531789"/>
          <a:ext cx="1219653" cy="2450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aseline="0">
              <a:solidFill>
                <a:sysClr val="windowText" lastClr="000000"/>
              </a:solidFill>
            </a:rPr>
            <a:t>320 (11%)</a:t>
          </a:r>
          <a:endParaRPr lang="ru-RU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0.47771</cdr:x>
      <cdr:y>0.50913</cdr:y>
    </cdr:from>
    <cdr:to>
      <cdr:x>0.58935</cdr:x>
      <cdr:y>0.54957</cdr:y>
    </cdr:to>
    <cdr:sp macro="" textlink="">
      <cdr:nvSpPr>
        <cdr:cNvPr id="7" name="Прямоугольник 6"/>
        <cdr:cNvSpPr/>
      </cdr:nvSpPr>
      <cdr:spPr>
        <a:xfrm xmlns:a="http://schemas.openxmlformats.org/drawingml/2006/main" rot="10800000" flipV="1">
          <a:off x="5219097" y="3084239"/>
          <a:ext cx="1219653" cy="2450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aseline="0">
              <a:solidFill>
                <a:sysClr val="windowText" lastClr="000000"/>
              </a:solidFill>
            </a:rPr>
            <a:t>175 (6%)</a:t>
          </a:r>
          <a:endParaRPr lang="ru-RU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0.44807</cdr:x>
      <cdr:y>0.59718</cdr:y>
    </cdr:from>
    <cdr:to>
      <cdr:x>0.55971</cdr:x>
      <cdr:y>0.63762</cdr:y>
    </cdr:to>
    <cdr:sp macro="" textlink="">
      <cdr:nvSpPr>
        <cdr:cNvPr id="8" name="Прямоугольник 7"/>
        <cdr:cNvSpPr/>
      </cdr:nvSpPr>
      <cdr:spPr>
        <a:xfrm xmlns:a="http://schemas.openxmlformats.org/drawingml/2006/main" rot="10800000" flipV="1">
          <a:off x="4895247" y="3617639"/>
          <a:ext cx="1219653" cy="2450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aseline="0">
              <a:solidFill>
                <a:sysClr val="windowText" lastClr="000000"/>
              </a:solidFill>
            </a:rPr>
            <a:t>73 (2%)</a:t>
          </a:r>
          <a:endParaRPr lang="ru-RU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0.4411</cdr:x>
      <cdr:y>0.68523</cdr:y>
    </cdr:from>
    <cdr:to>
      <cdr:x>0.55273</cdr:x>
      <cdr:y>0.72567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 rot="10800000" flipV="1">
          <a:off x="4819047" y="4151039"/>
          <a:ext cx="1219653" cy="2450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aseline="0">
              <a:solidFill>
                <a:sysClr val="windowText" lastClr="000000"/>
              </a:solidFill>
            </a:rPr>
            <a:t>62 (2%)</a:t>
          </a:r>
          <a:endParaRPr lang="ru-RU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0.43674</cdr:x>
      <cdr:y>0.78428</cdr:y>
    </cdr:from>
    <cdr:to>
      <cdr:x>0.54837</cdr:x>
      <cdr:y>0.82473</cdr:y>
    </cdr:to>
    <cdr:sp macro="" textlink="">
      <cdr:nvSpPr>
        <cdr:cNvPr id="10" name="Прямоугольник 9"/>
        <cdr:cNvSpPr/>
      </cdr:nvSpPr>
      <cdr:spPr>
        <a:xfrm xmlns:a="http://schemas.openxmlformats.org/drawingml/2006/main" rot="10800000" flipV="1">
          <a:off x="4771422" y="4751114"/>
          <a:ext cx="1219653" cy="2450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aseline="0">
              <a:solidFill>
                <a:sysClr val="windowText" lastClr="000000"/>
              </a:solidFill>
            </a:rPr>
            <a:t>41 (1%)</a:t>
          </a:r>
          <a:endParaRPr lang="ru-RU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0.43325</cdr:x>
      <cdr:y>0.86447</cdr:y>
    </cdr:from>
    <cdr:to>
      <cdr:x>0.54489</cdr:x>
      <cdr:y>0.90492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 rot="10800000" flipV="1">
          <a:off x="4733322" y="5236889"/>
          <a:ext cx="1219653" cy="2450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aseline="0">
              <a:solidFill>
                <a:sysClr val="windowText" lastClr="000000"/>
              </a:solidFill>
            </a:rPr>
            <a:t>36 (1%)</a:t>
          </a:r>
          <a:endParaRPr lang="ru-RU">
            <a:solidFill>
              <a:sysClr val="windowText" lastClr="0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69E07-A153-455A-B3C7-214C56872D8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7362"/>
            <a:ext cx="5438775" cy="39106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219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0219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5FE234-8E62-42B4-B446-3B213637FC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13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721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157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157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157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157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3235A9-2D4D-4545-9994-A3CB4D28ED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E017606-F360-492D-8B0B-72998A563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C55392-A50B-480E-9CD4-DDB723209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E610-793B-48FD-8E63-4FA20CC90584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E8F668-8192-4ABD-A59A-F4CB909D8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D06755-A100-4004-8095-1CC86AAB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3CF0-7EBE-451B-9F97-29501D8FE4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14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2CD624-6E5B-4651-A465-315822D11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C8715B3-AC77-4C34-9D30-F9B104228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B0BE17-DCC3-45F5-AE51-AF8934576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E610-793B-48FD-8E63-4FA20CC90584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DDC55C-4523-4557-8421-764A42BB7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5FC446-FB2D-4952-B420-8198A2451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3CF0-7EBE-451B-9F97-29501D8FE4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71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06BF1C1-0A9B-4FCC-A6A4-805E4D3BE4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F89C676-9DDE-4A8E-8866-FDF2BDD934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B260C9-CB14-4539-8B7B-C85EC60F6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E610-793B-48FD-8E63-4FA20CC90584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B25A77-18DC-44C9-B120-C13770F36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1D71EC-19EE-4876-8B7C-4A307A573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3CF0-7EBE-451B-9F97-29501D8FE4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677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36F7-D5D9-4747-BBE4-0EECD874E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465B-CB05-4ED8-A893-8FA396CC58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831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36F7-D5D9-4747-BBE4-0EECD874E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465B-CB05-4ED8-A893-8FA396CC58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951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36F7-D5D9-4747-BBE4-0EECD874E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465B-CB05-4ED8-A893-8FA396CC58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103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36F7-D5D9-4747-BBE4-0EECD874E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465B-CB05-4ED8-A893-8FA396CC58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669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36F7-D5D9-4747-BBE4-0EECD874E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465B-CB05-4ED8-A893-8FA396CC58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941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36F7-D5D9-4747-BBE4-0EECD874E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465B-CB05-4ED8-A893-8FA396CC58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2949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36F7-D5D9-4747-BBE4-0EECD874E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465B-CB05-4ED8-A893-8FA396CC58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8972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36F7-D5D9-4747-BBE4-0EECD874E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465B-CB05-4ED8-A893-8FA396CC58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18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57E14D-E6C6-4903-BD03-FB9FD6704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8295A5-6434-4F64-BA2A-3432C8137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531E8C-C83E-4DE4-8180-F0F37D2B1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E610-793B-48FD-8E63-4FA20CC90584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B3D9B3-3419-4EB5-AB80-D055FDB75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C9EEC7-BA01-4BA1-8C72-604D23E0D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3CF0-7EBE-451B-9F97-29501D8FE4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9110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36F7-D5D9-4747-BBE4-0EECD874E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465B-CB05-4ED8-A893-8FA396CC58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104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36F7-D5D9-4747-BBE4-0EECD874E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465B-CB05-4ED8-A893-8FA396CC58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8901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36F7-D5D9-4747-BBE4-0EECD874E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465B-CB05-4ED8-A893-8FA396CC58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4821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66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752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2878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4290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4201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969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991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BC81F-EF3E-4912-88AB-C9880C42F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F83880-3C10-4D2C-B1B7-CC0FD8B74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858530-E3C0-446D-8D46-5D8BFE7E2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E610-793B-48FD-8E63-4FA20CC90584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498C7F-2112-4849-B753-03E0B1DB8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7EC8E3-2D01-43C7-93D9-B92EF25F6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3CF0-7EBE-451B-9F97-29501D8FE4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5306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3996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5433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0046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751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1112A4-F4DB-417B-A6A6-575C219FA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701660-E46A-428F-B81B-269E07901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A23CA59-ED93-4576-9FD8-7E9161C63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F1CE365-DD26-49DF-9E4A-94EAA6E85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E610-793B-48FD-8E63-4FA20CC90584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64B788-27E0-48D0-83DE-0174029AB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09FDCF-9072-4233-A453-1166E83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3CF0-7EBE-451B-9F97-29501D8FE4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201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14D08F-86A2-4B10-B322-D247AE26D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4975A50-F047-4B34-A2D3-A827D0A60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D534582-6963-43DD-B4DB-7DE98E0E9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8E806E5-234A-4796-9604-0A105FEC5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0619679-2C13-41B8-88A7-9095E208A3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3CFE10A-3284-4E5B-80AF-38CDF41E8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E610-793B-48FD-8E63-4FA20CC90584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B53A0B-ECA1-4670-A15E-0A67C48B2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9FDAFCA-D626-4D93-92B4-8BC252A48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3CF0-7EBE-451B-9F97-29501D8FE4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75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C45E3E-6DD8-4425-8D7E-85E2D90C2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5E22FF5-412C-4DD9-A327-F7E29CBF5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E610-793B-48FD-8E63-4FA20CC90584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F0742DE-73E7-4D94-8F81-0677586F6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A619EAF-533B-406B-8B82-1D35C0740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3CF0-7EBE-451B-9F97-29501D8FE4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58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36ACF76-73BA-4CE6-86A4-A24F3B1CB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E610-793B-48FD-8E63-4FA20CC90584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79F60F8-03BF-41C7-9EFF-960D60869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FD3E636-FBEB-41F5-A72D-C88951912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3CF0-7EBE-451B-9F97-29501D8FE4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97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830176-E193-410F-97D7-0E993EEE9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13A702-ABAE-4132-BE99-7700E9358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9BE481D-3252-482D-9477-6AA2C70BF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48595C-A161-4966-AC67-68B0B2152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E610-793B-48FD-8E63-4FA20CC90584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3789F2B-248F-4FDB-A966-5F2D282E8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55851D8-DF57-4EDC-AAF8-1AF5AD690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3CF0-7EBE-451B-9F97-29501D8FE4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74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5365E-ED7B-451F-A6D4-58D11A710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EF72600-0095-4964-9DA7-F22EED221B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3CB0C2A-17A0-44FA-A541-60F703CD5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68406C1-C499-452C-A750-F993EA7D7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E610-793B-48FD-8E63-4FA20CC90584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6553DA8-0EDB-42F1-AAAD-C8038C518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2B22CD-ED3A-4830-92AF-178118699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3CF0-7EBE-451B-9F97-29501D8FE4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477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E1A660-5108-4F7E-AD15-23EB98F7B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A10CEE-FE92-4DA7-8BC7-FB391EDCA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C0C41B-77A7-436C-92DE-30CDE7C97A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EE610-793B-48FD-8E63-4FA20CC90584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8658B3-58F7-4542-BD61-3E0B69EFB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FCEDCA-890F-4A13-A036-B2AB87144D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43CF0-7EBE-451B-9F97-29501D8FE4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08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436F7-D5D9-4747-BBE4-0EECD874E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1465B-CB05-4ED8-A893-8FA396CC58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336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38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38790"/>
            <a:ext cx="8892480" cy="2700300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основных параметрах бюджета</a:t>
            </a:r>
            <a:b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Шебекинского городского округа на 2019 год и на плановый период  2020 и 2021 годов </a:t>
            </a:r>
            <a:br>
              <a:rPr lang="ru-RU" sz="2700" b="1" dirty="0"/>
            </a:br>
            <a:endParaRPr lang="ru-RU" sz="2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3801" y="4105276"/>
            <a:ext cx="6388100" cy="1753995"/>
          </a:xfrm>
        </p:spPr>
        <p:txBody>
          <a:bodyPr>
            <a:normAutofit fontScale="62500" lnSpcReduction="20000"/>
          </a:bodyPr>
          <a:lstStyle/>
          <a:p>
            <a:endParaRPr lang="ru-RU" sz="135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35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25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Травенко</a:t>
            </a:r>
            <a:r>
              <a:rPr lang="ru-RU" sz="225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Марина Александровна</a:t>
            </a:r>
          </a:p>
          <a:p>
            <a:pPr>
              <a:lnSpc>
                <a:spcPct val="120000"/>
              </a:lnSpc>
            </a:pPr>
            <a:r>
              <a:rPr lang="ru-RU" sz="225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Заместитель главы администрации Шебекинского района по финансам и экономическому развитию</a:t>
            </a:r>
          </a:p>
          <a:p>
            <a:pPr>
              <a:lnSpc>
                <a:spcPct val="120000"/>
              </a:lnSpc>
            </a:pPr>
            <a:r>
              <a:rPr lang="ru-RU" sz="225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ru-RU" sz="225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2250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9415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51" y="175689"/>
            <a:ext cx="1139825" cy="14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932268"/>
              </p:ext>
            </p:extLst>
          </p:nvPr>
        </p:nvGraphicFramePr>
        <p:xfrm>
          <a:off x="1979803" y="285230"/>
          <a:ext cx="9798341" cy="822121"/>
        </p:xfrm>
        <a:graphic>
          <a:graphicData uri="http://schemas.openxmlformats.org/drawingml/2006/table">
            <a:tbl>
              <a:tblPr/>
              <a:tblGrid>
                <a:gridCol w="9798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21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Информация о расходах на реализацию муниципальных программ Шебекинского района за 2017-2018 годы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307215"/>
              </p:ext>
            </p:extLst>
          </p:nvPr>
        </p:nvGraphicFramePr>
        <p:xfrm>
          <a:off x="939567" y="1577451"/>
          <a:ext cx="10192625" cy="5119113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657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8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9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12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6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муниципальных программ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2017 г.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 за 2018 г.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2017 году, 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5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0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«Развитие информационного общества в Шебекинском районе на 2014-2020 годы»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18 293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24 786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0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Шебекинского района на 2014-2020 годы»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1 190 106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1 369 228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6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«Реализация мероприятий государственной программы «Развитие сельского хозяйства и рыбоводства в Белгородской области на 2014-2020 годы» в Шебекинском районе на 2014-2020 годы»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2 842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0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поддержка граждан Шебекинского района на 2014-2020 годы»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417 668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537 332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0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«Культура и искусство Шебекинского района на 2014-2020 годы»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109 165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78 825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0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физической культуры и спорта Шебекинского района на 2014-2020 годы»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92 929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102 568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«Совершенствование и развитие транспортной системы и дорожной сети Шебекинского района на 2014-2020 годы»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126 922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203 024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5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«Обеспечение безопасности жизнедеятельности населения и территории Шебекинского района на 2015-2020 годы»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8 087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6 468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5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«Обеспечение доступным и комфортным жильем и коммунальными услугами жителей Шебекинского района на 2014-2020 годы»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139 051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102 246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41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экономического потенциала и формирование благоприятного предпринимательского климата в Шебекинском районе на 2017-2020 годы»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5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городской среды на территории Шебекинского района на 2018-2022 гг.»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8533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2 103 215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2 428 337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9" marR="6069" marT="606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949343" y="1359017"/>
            <a:ext cx="1124126" cy="2184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939245" y="-201336"/>
            <a:ext cx="1140902" cy="7214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9</a:t>
            </a:r>
          </a:p>
        </p:txBody>
      </p:sp>
    </p:spTree>
    <p:extLst>
      <p:ext uri="{BB962C8B-B14F-4D97-AF65-F5344CB8AC3E}">
        <p14:creationId xmlns:p14="http://schemas.microsoft.com/office/powerpoint/2010/main" val="2362962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08" y="367310"/>
            <a:ext cx="1139825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836090"/>
              </p:ext>
            </p:extLst>
          </p:nvPr>
        </p:nvGraphicFramePr>
        <p:xfrm>
          <a:off x="1861374" y="641268"/>
          <a:ext cx="9040174" cy="617518"/>
        </p:xfrm>
        <a:graphic>
          <a:graphicData uri="http://schemas.openxmlformats.org/drawingml/2006/table">
            <a:tbl>
              <a:tblPr/>
              <a:tblGrid>
                <a:gridCol w="9040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75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расходов бюджета городского округа на 2019-2021 годы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244669"/>
              </p:ext>
            </p:extLst>
          </p:nvPr>
        </p:nvGraphicFramePr>
        <p:xfrm>
          <a:off x="644757" y="2490183"/>
          <a:ext cx="11008423" cy="3768004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202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3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2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2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28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77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32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432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000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2019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2020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2021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Темпы роста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2019 год к оценке 2018 года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2020 год к прогнозу 2019 года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2021 год к прогнозу на 2020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2 979 286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2 790 040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2 854 625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счет собственных доходных источников с учетом дотаций из областного бюджета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1 342 771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1 286</a:t>
                      </a:r>
                      <a:r>
                        <a:rPr lang="ru-RU" sz="14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468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1 321</a:t>
                      </a:r>
                      <a:r>
                        <a:rPr lang="ru-RU" sz="14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5053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счет межбюджетных трансфертов из областного бюджета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1 636 515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1 503</a:t>
                      </a:r>
                      <a:r>
                        <a:rPr lang="ru-RU" sz="14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572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1 533</a:t>
                      </a:r>
                      <a:r>
                        <a:rPr lang="ru-RU" sz="14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226180" y="2105638"/>
            <a:ext cx="1384182" cy="4278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687575" y="1"/>
            <a:ext cx="1350628" cy="4781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10</a:t>
            </a:r>
          </a:p>
        </p:txBody>
      </p:sp>
    </p:spTree>
    <p:extLst>
      <p:ext uri="{BB962C8B-B14F-4D97-AF65-F5344CB8AC3E}">
        <p14:creationId xmlns:p14="http://schemas.microsoft.com/office/powerpoint/2010/main" val="4239802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51" y="175689"/>
            <a:ext cx="1139825" cy="14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064156"/>
              </p:ext>
            </p:extLst>
          </p:nvPr>
        </p:nvGraphicFramePr>
        <p:xfrm>
          <a:off x="1786859" y="343950"/>
          <a:ext cx="9521505" cy="838898"/>
        </p:xfrm>
        <a:graphic>
          <a:graphicData uri="http://schemas.openxmlformats.org/drawingml/2006/table">
            <a:tbl>
              <a:tblPr/>
              <a:tblGrid>
                <a:gridCol w="952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388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поступления межбюджетных трансфертов из областного бюджета бюджету городского округа по отраслевым направлениям за 2017-2019 гг.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423726"/>
              </p:ext>
            </p:extLst>
          </p:nvPr>
        </p:nvGraphicFramePr>
        <p:xfrm>
          <a:off x="486563" y="2046913"/>
          <a:ext cx="11123806" cy="4244824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4034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04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4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0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81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5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10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2017 г.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 за 2018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2017 году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с учетом ожидаемой помощи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2018 году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безвозмездных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1 388 512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1 591 027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1 636 515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на поддержку АПК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2 532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2 806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3 498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55 830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44 925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42 820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656 946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684 249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731 849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и кинематография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12 567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16 054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421 052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483 007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455 222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Капстроительство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190 312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204 112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336 366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143 440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377,5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452683" y="1677798"/>
            <a:ext cx="1291904" cy="402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679185" y="1"/>
            <a:ext cx="1409352" cy="4362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11</a:t>
            </a:r>
          </a:p>
        </p:txBody>
      </p:sp>
    </p:spTree>
    <p:extLst>
      <p:ext uri="{BB962C8B-B14F-4D97-AF65-F5344CB8AC3E}">
        <p14:creationId xmlns:p14="http://schemas.microsoft.com/office/powerpoint/2010/main" val="1992563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51" y="213381"/>
            <a:ext cx="1139825" cy="14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577414"/>
              </p:ext>
            </p:extLst>
          </p:nvPr>
        </p:nvGraphicFramePr>
        <p:xfrm>
          <a:off x="1988192" y="276837"/>
          <a:ext cx="9181459" cy="1006679"/>
        </p:xfrm>
        <a:graphic>
          <a:graphicData uri="http://schemas.openxmlformats.org/drawingml/2006/table">
            <a:tbl>
              <a:tblPr/>
              <a:tblGrid>
                <a:gridCol w="9181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66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Удельный вес расходов бюджета Шебекинского городского округа на 2018-2021 годы в отраслевом разрезе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951977"/>
              </p:ext>
            </p:extLst>
          </p:nvPr>
        </p:nvGraphicFramePr>
        <p:xfrm>
          <a:off x="469786" y="1812026"/>
          <a:ext cx="11140583" cy="4647496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571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6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57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1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3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31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02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035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512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 за 2018 г.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общем объем расходов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2019 год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общем объем расходов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2020 год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общем объем расходов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Проноз на 2021 год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общем объем расходов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8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8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203 961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205 929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216 954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224 160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8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9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10 449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8 864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9 137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8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77 882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69 959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59 395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61 773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8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148 914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115 158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98 421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91 631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8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8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1 156 951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39,44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1 222 931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1 274 632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45,69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1 323 850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8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и кинематография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211 440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218 748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221 234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231 875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8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538 324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18,35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473 842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486 932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17,45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500 439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8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102 802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112 356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114 624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116 839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8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8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муниципального долга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1 660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8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Капвложения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213 860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386 625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224 647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209 147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8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262 315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158 950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82 850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84 250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5226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 по бюджету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2 933 568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2 979 286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2 790 040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2 854 625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13" marR="8413" marT="841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494628" y="1510018"/>
            <a:ext cx="1090568" cy="3103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897299" y="1"/>
            <a:ext cx="1132513" cy="4362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12</a:t>
            </a:r>
          </a:p>
        </p:txBody>
      </p:sp>
    </p:spTree>
    <p:extLst>
      <p:ext uri="{BB962C8B-B14F-4D97-AF65-F5344CB8AC3E}">
        <p14:creationId xmlns:p14="http://schemas.microsoft.com/office/powerpoint/2010/main" val="948472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9173428"/>
              </p:ext>
            </p:extLst>
          </p:nvPr>
        </p:nvGraphicFramePr>
        <p:xfrm>
          <a:off x="633413" y="764274"/>
          <a:ext cx="11090014" cy="5693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549719" y="341194"/>
            <a:ext cx="1392072" cy="2797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13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59" y="232960"/>
            <a:ext cx="1139825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863618" y="1146412"/>
            <a:ext cx="1173707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</a:p>
        </p:txBody>
      </p:sp>
    </p:spTree>
    <p:extLst>
      <p:ext uri="{BB962C8B-B14F-4D97-AF65-F5344CB8AC3E}">
        <p14:creationId xmlns:p14="http://schemas.microsoft.com/office/powerpoint/2010/main" val="2855919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51" y="154658"/>
            <a:ext cx="1139825" cy="14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659594"/>
              </p:ext>
            </p:extLst>
          </p:nvPr>
        </p:nvGraphicFramePr>
        <p:xfrm>
          <a:off x="2017671" y="604010"/>
          <a:ext cx="9684975" cy="710565"/>
        </p:xfrm>
        <a:graphic>
          <a:graphicData uri="http://schemas.openxmlformats.org/drawingml/2006/table">
            <a:tbl>
              <a:tblPr/>
              <a:tblGrid>
                <a:gridCol w="968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56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Информация о расходах на реализацию муниципальных программ городского округа за 2019-2021 годы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463434"/>
              </p:ext>
            </p:extLst>
          </p:nvPr>
        </p:nvGraphicFramePr>
        <p:xfrm>
          <a:off x="1032004" y="1594433"/>
          <a:ext cx="10796632" cy="5188325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519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0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9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8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1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6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91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694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муниципальных программ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2019 год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2020 год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2021 год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Темп роста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9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прогноза на 2020 к прогнозу на 2019 г.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прогноза на 2021 г. к прогнозу на 2020 г.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4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091"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«Развитие информационного общества в Шебекинском районе на 2014-2020 годы»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7 315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7 315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7 315,0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90"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Шебекинского района на 2014-2020 годы»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1 411 331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1 476 804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1 471 348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2683"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«Реализация мероприятий государственной программы «Развитие сельского хозяйства и рыбоводства в Белгородской области на 2014-2020 годы» в Шебекинском районе на 2014-2020 годы»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2 642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2 642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2 642,0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690"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поддержка граждан Шебекинского района на 2014-2020 годы»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430 596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442 864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455 537,0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102,8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102,9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690"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«Культура и искусство Шебекинского района на 2014-2020 годы»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269 797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221 683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232 324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104,8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690"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физической культуры и спорта Шебекинского района на 2014-2020 годы»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113 158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139 625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181 840,0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123,4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130,2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4966"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«Совершенствование и развитие транспортной системы и дорожной сети </a:t>
                      </a:r>
                      <a:r>
                        <a:rPr lang="ru-RU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Шебекинского</a:t>
                      </a:r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 на 2014-2020 годы» 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168 239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92 282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93 822,0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101,7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4966"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«Обеспечение безопасности жизнедеятельности населения и территории Шебекинского района на 2015-2020 годы»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12 740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8 864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9 137,0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0201"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«Обеспечение доступным и комфортным жильем и коммунальными услугами жителей Шебекинского района на 2014-2020 годы»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259 433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102 561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104 365,0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90201"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экономического потенциала и формирование благоприятного предпринимательского климата в Шебекинском районе на 2017-2020 годы»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4966"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городской среды на территории Шебекинского района на 2018-2022 гг.»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41 314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32 112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23 518,0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77,7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498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2 716 615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2 526 802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2 581 898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9" marR="5619" marT="56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536571" y="1350629"/>
            <a:ext cx="1291905" cy="268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821797" y="0"/>
            <a:ext cx="1174459" cy="4278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14</a:t>
            </a:r>
          </a:p>
        </p:txBody>
      </p:sp>
    </p:spTree>
    <p:extLst>
      <p:ext uri="{BB962C8B-B14F-4D97-AF65-F5344CB8AC3E}">
        <p14:creationId xmlns:p14="http://schemas.microsoft.com/office/powerpoint/2010/main" val="4101983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735632" y="101387"/>
            <a:ext cx="8881057" cy="1104106"/>
          </a:xfrm>
        </p:spPr>
        <p:txBody>
          <a:bodyPr>
            <a:normAutofit/>
          </a:bodyPr>
          <a:lstStyle/>
          <a:p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темпов роста средней заработной платы по категориям работников, согласно реализации положений "майских" Указов Президента РФ, % к предыдущему году 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9456373" y="0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435911"/>
              </p:ext>
            </p:extLst>
          </p:nvPr>
        </p:nvGraphicFramePr>
        <p:xfrm>
          <a:off x="400674" y="1772820"/>
          <a:ext cx="11521281" cy="4418137"/>
        </p:xfrm>
        <a:graphic>
          <a:graphicData uri="http://schemas.openxmlformats.org/drawingml/2006/table">
            <a:tbl>
              <a:tblPr/>
              <a:tblGrid>
                <a:gridCol w="3126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8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82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82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10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82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10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82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4108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Категории работников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 год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Темп роста, % 2017 года к 2016 году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Темп роста, % 2018 года к 2017 году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год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Темп роста, % 2019 года к 2018 году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год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Темп роста, % 2020 года к 2019 году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Темп роста, % 2021 года  к 2020 году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7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Педагогические работники образовательных учреждений общего образования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25 035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25 575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102,2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26 608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104,0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28 173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29 842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31 598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Педагогические работники дошкольных образовательных учреждений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20 740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21 342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22 730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106,5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24 649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108,4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26 507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107,5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28 069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Педагогические работники дополнительного образования детей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23 609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24 395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103,3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27 063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29 053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107,4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30 768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32 584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9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Педагогические работники музыкальных школ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24 878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26 308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105,7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28 856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109,7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30 572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32 384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34 289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0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Работники учреждений культуры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20 906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23 423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112,0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27 550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117,6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29 200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106,0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30 930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32 750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6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Педагогические работники детско - юношеских спортивных школ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23 359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22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Социальные работники комплексного центра социального обслуживания населения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20 508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21 728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27 550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126,8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29 200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106,0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30 930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32 750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105,9</a:t>
                      </a:r>
                    </a:p>
                  </a:txBody>
                  <a:tcPr marL="11336" marR="11336" marT="8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28721" y="1404150"/>
            <a:ext cx="1248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(рублей)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51" y="154658"/>
            <a:ext cx="1139825" cy="14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28721" y="11480"/>
            <a:ext cx="1436588" cy="475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15</a:t>
            </a:r>
          </a:p>
        </p:txBody>
      </p:sp>
    </p:spTree>
    <p:extLst>
      <p:ext uri="{BB962C8B-B14F-4D97-AF65-F5344CB8AC3E}">
        <p14:creationId xmlns:p14="http://schemas.microsoft.com/office/powerpoint/2010/main" val="1637490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39617" y="101387"/>
            <a:ext cx="8977067" cy="1104106"/>
          </a:xfrm>
        </p:spPr>
        <p:txBody>
          <a:bodyPr>
            <a:norm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по отрасли "Образование" по источникам финансирования (без учета капитальных вложений)  на 2018-2021 гг. 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9456373" y="0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32437" y="1419539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51" y="154658"/>
            <a:ext cx="1139825" cy="14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846229" y="58723"/>
            <a:ext cx="1202432" cy="4208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16</a:t>
            </a: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7528974"/>
              </p:ext>
            </p:extLst>
          </p:nvPr>
        </p:nvGraphicFramePr>
        <p:xfrm>
          <a:off x="485522" y="1727316"/>
          <a:ext cx="11264113" cy="4464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79679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24174" y="373000"/>
            <a:ext cx="8026599" cy="1071027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Расходы консолидированного бюджета муниципального района на социальную политику                                                                                            в 2017 – 2019 годах 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128449" y="-42629"/>
            <a:ext cx="2159563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444D26">
                  <a:lumMod val="50000"/>
                </a:srgbClr>
              </a:solidFill>
            </a:endParaRPr>
          </a:p>
          <a:p>
            <a:pPr algn="ctr"/>
            <a:endParaRPr lang="ru-RU" sz="1400" b="1" dirty="0">
              <a:solidFill>
                <a:srgbClr val="444D26">
                  <a:lumMod val="50000"/>
                </a:srgbClr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635128773"/>
              </p:ext>
            </p:extLst>
          </p:nvPr>
        </p:nvGraphicFramePr>
        <p:xfrm>
          <a:off x="2159563" y="1844824"/>
          <a:ext cx="8384480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365687" y="1573427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51" y="154658"/>
            <a:ext cx="1139825" cy="14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578517" y="1"/>
            <a:ext cx="1432569" cy="5201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17</a:t>
            </a:r>
          </a:p>
        </p:txBody>
      </p:sp>
    </p:spTree>
    <p:extLst>
      <p:ext uri="{BB962C8B-B14F-4D97-AF65-F5344CB8AC3E}">
        <p14:creationId xmlns:p14="http://schemas.microsoft.com/office/powerpoint/2010/main" val="610869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86000" y="752204"/>
            <a:ext cx="8880400" cy="66331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Расходы бюджета на строительство, реконструкцию, капитальный ремонт и переселение граждан из аварийного жилищного фонда  в 2018 году и на 2019 год (в разрезе наименований объектов)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101532"/>
              </p:ext>
            </p:extLst>
          </p:nvPr>
        </p:nvGraphicFramePr>
        <p:xfrm>
          <a:off x="143341" y="1772816"/>
          <a:ext cx="11905323" cy="4824949"/>
        </p:xfrm>
        <a:graphic>
          <a:graphicData uri="http://schemas.openxmlformats.org/drawingml/2006/table">
            <a:tbl>
              <a:tblPr/>
              <a:tblGrid>
                <a:gridCol w="456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9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3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70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31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60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Ожидаемое исполнение 2018</a:t>
                      </a:r>
                      <a:r>
                        <a:rPr lang="ru-RU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год,                     </a:t>
                      </a:r>
                    </a:p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тыс. рублей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2019 год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федеральный бюджет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областной бюджет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местный бюджет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федеральный бюджет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областной бюджет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местный бюджет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78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строительство, реконструкция и капитальный ремонт объектов социальной сферы и жилищно-коммунальной инфраструктуры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223 141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1 114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197 067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24 960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386 625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336 366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50 259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5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Капитальный ремонт МАДОУ "Детский сад комбинированного вида №1"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г.Шебекино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17 316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15 584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732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6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Капитальный ремонт МАДОУ "Детский сад комбинированного вида №7"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г.Шебекино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16 414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14 773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1 641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9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</a:rPr>
                        <a:t>Капитальный ремонт МАДОУ "Детский сад комбинированного вида №12" </a:t>
                      </a:r>
                      <a:r>
                        <a:rPr kumimoji="0" lang="ru-RU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</a:rPr>
                        <a:t>г.Шебекино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17 128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15 415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1 713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Капитальный ремонт МАДОУ "Детский сад комбинированного вида №13"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г.Шебекино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16 815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15 133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682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0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Реконструкция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школы №3 </a:t>
                      </a:r>
                      <a:r>
                        <a:rPr lang="ru-RU" sz="9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г.Шебекино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100 000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90 000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10 000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18 287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18 287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68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Капитальный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ремонт школы </a:t>
                      </a:r>
                      <a:r>
                        <a:rPr lang="ru-RU" sz="9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с.Ржевка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Шебекинского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43 319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987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4 332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Реконструкция сетей центрального холодного водоснабжения с. Новая Таволжанка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860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860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5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Капитальный ремонт МБДОУ детский сад "Родничок" п. Батрацкая Дача</a:t>
                      </a:r>
                    </a:p>
                  </a:txBody>
                  <a:tcPr marL="10160" marR="1016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22 515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20 263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2 252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0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Капитальный ремонт ДОУ №10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г.Шебекино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160" marR="1016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21 558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19 402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2 156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3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Реконструкция МБОУ "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Новотаволжанская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СОШ"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Шебекинского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 с размещением дошкольного блока</a:t>
                      </a:r>
                    </a:p>
                  </a:txBody>
                  <a:tcPr marL="10160" marR="1016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192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65 873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7 319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3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Капитальный ремонт детской школы искусств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г.Шебекино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160" marR="1016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10 372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335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1 037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33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Строительство ЦКР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с.Красная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Поляна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Шебекинского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10160" marR="1016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5 600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5 600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33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Выкуп оздоровительно-культурного центра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г.Шебекино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160" marR="1016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40 500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4 500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68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Строительство объектов водоотведения с. Новая Таволжанка</a:t>
                      </a:r>
                    </a:p>
                  </a:txBody>
                  <a:tcPr marL="10160" marR="1016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81 158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73 042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8 116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1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Проведение государственной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экспертизы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2 008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2 008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12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Жилье детям-сиротам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5 810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810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104 814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104 814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10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Жилье молодым семьям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3 471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1 114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1 365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992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4 129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3 137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992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105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</a:t>
                      </a:r>
                      <a:r>
                        <a:rPr lang="ru-RU" sz="140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переселение граждан из аварийного жилищного фонда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34 524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26 415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8 109</a:t>
                      </a: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5" marR="7335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456373" y="0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0590" y="1495429"/>
            <a:ext cx="1103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51" y="154658"/>
            <a:ext cx="1139825" cy="14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637240" y="-58722"/>
            <a:ext cx="1411421" cy="6123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18</a:t>
            </a:r>
          </a:p>
        </p:txBody>
      </p:sp>
    </p:spTree>
    <p:extLst>
      <p:ext uri="{BB962C8B-B14F-4D97-AF65-F5344CB8AC3E}">
        <p14:creationId xmlns:p14="http://schemas.microsoft.com/office/powerpoint/2010/main" val="589540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C:\Users\Польз\Desktop\Shebekinon.jpg">
            <a:extLst>
              <a:ext uri="{FF2B5EF4-FFF2-40B4-BE49-F238E27FC236}">
                <a16:creationId xmlns:a16="http://schemas.microsoft.com/office/drawing/2014/main" id="{C065C12D-4A3F-425B-B7CD-AA125BE5F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6" y="226125"/>
            <a:ext cx="1139825" cy="140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D2AADA1-ACE8-424B-B5C3-319778B08305}"/>
              </a:ext>
            </a:extLst>
          </p:cNvPr>
          <p:cNvSpPr txBox="1"/>
          <p:nvPr/>
        </p:nvSpPr>
        <p:spPr>
          <a:xfrm>
            <a:off x="2171592" y="654746"/>
            <a:ext cx="92362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собственных доходов консолидированного бюджета </a:t>
            </a:r>
          </a:p>
          <a:p>
            <a:pPr algn="ctr"/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Шебекинского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в 2017-2018 годах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10A75E-88F2-4A09-AC53-8F0F3E89E451}"/>
              </a:ext>
            </a:extLst>
          </p:cNvPr>
          <p:cNvSpPr txBox="1"/>
          <p:nvPr/>
        </p:nvSpPr>
        <p:spPr>
          <a:xfrm>
            <a:off x="10255907" y="2068497"/>
            <a:ext cx="1058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28043D7-716A-4DD9-A07C-A141809855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92647"/>
              </p:ext>
            </p:extLst>
          </p:nvPr>
        </p:nvGraphicFramePr>
        <p:xfrm>
          <a:off x="710218" y="2505994"/>
          <a:ext cx="10697593" cy="3589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4443">
                  <a:extLst>
                    <a:ext uri="{9D8B030D-6E8A-4147-A177-3AD203B41FA5}">
                      <a16:colId xmlns:a16="http://schemas.microsoft.com/office/drawing/2014/main" val="3845881630"/>
                    </a:ext>
                  </a:extLst>
                </a:gridCol>
                <a:gridCol w="1799307">
                  <a:extLst>
                    <a:ext uri="{9D8B030D-6E8A-4147-A177-3AD203B41FA5}">
                      <a16:colId xmlns:a16="http://schemas.microsoft.com/office/drawing/2014/main" val="1611639186"/>
                    </a:ext>
                  </a:extLst>
                </a:gridCol>
                <a:gridCol w="1617375">
                  <a:extLst>
                    <a:ext uri="{9D8B030D-6E8A-4147-A177-3AD203B41FA5}">
                      <a16:colId xmlns:a16="http://schemas.microsoft.com/office/drawing/2014/main" val="2009718691"/>
                    </a:ext>
                  </a:extLst>
                </a:gridCol>
                <a:gridCol w="1626468">
                  <a:extLst>
                    <a:ext uri="{9D8B030D-6E8A-4147-A177-3AD203B41FA5}">
                      <a16:colId xmlns:a16="http://schemas.microsoft.com/office/drawing/2014/main" val="2718767897"/>
                    </a:ext>
                  </a:extLst>
                </a:gridCol>
              </a:tblGrid>
              <a:tr h="976669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2017 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2018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оценки 2018 к факту 2017, %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896602"/>
                  </a:ext>
                </a:extLst>
              </a:tr>
              <a:tr h="493076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648893"/>
                  </a:ext>
                </a:extLst>
              </a:tr>
              <a:tr h="493076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Собственные налоговые и неналоговые доходы консолидированного бюджета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839 775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886 359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181652"/>
                  </a:ext>
                </a:extLst>
              </a:tr>
              <a:tr h="493076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301151"/>
                  </a:ext>
                </a:extLst>
              </a:tr>
              <a:tr h="493076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муниципального района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581 265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617 391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029471"/>
                  </a:ext>
                </a:extLst>
              </a:tr>
              <a:tr h="493076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бюджеты поселений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258 510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268 968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5486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1140358" y="35794"/>
            <a:ext cx="967725" cy="327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1 </a:t>
            </a:r>
          </a:p>
        </p:txBody>
      </p:sp>
    </p:spTree>
    <p:extLst>
      <p:ext uri="{BB962C8B-B14F-4D97-AF65-F5344CB8AC3E}">
        <p14:creationId xmlns:p14="http://schemas.microsoft.com/office/powerpoint/2010/main" val="26855269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1372" y="260648"/>
            <a:ext cx="11425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Источники формирования и расходы на обеспечение дорожной деятельности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468493"/>
              </p:ext>
            </p:extLst>
          </p:nvPr>
        </p:nvGraphicFramePr>
        <p:xfrm>
          <a:off x="143342" y="1700807"/>
          <a:ext cx="7104790" cy="4663792"/>
        </p:xfrm>
        <a:graphic>
          <a:graphicData uri="http://schemas.openxmlformats.org/drawingml/2006/table">
            <a:tbl>
              <a:tblPr/>
              <a:tblGrid>
                <a:gridCol w="432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показателей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Исполнено                 за 2017 год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Оценка 2018 года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 на 2019 год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Темпы роста,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%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2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127 003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262 315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158 950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60,5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1.1.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Акцизы на нефтепродукты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24 939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30 147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34 274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113,6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18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1.2.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Субсидии из областного бюджета на капитальный ремонт, строительство (реконструкцию) автомобильных дорог общего пользования  местного значения 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38 000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143 440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  <a:r>
                        <a:rPr lang="ru-RU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48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1.3.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трансферты, передаваемые бюджетам поселений на осуществление части полномочий по решению вопросов местного значения в соответствии с заключенными соглашениями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7 913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27 316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0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1.4.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Часть общего объема доходов  бюджета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56 151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</a:t>
                      </a:r>
                      <a:r>
                        <a:rPr lang="ru-RU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412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74 676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121,5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16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02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127 003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262 315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950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60,5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2.1.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Содержание автомобильных дорог общего пользования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57 794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69 122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96 750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139,9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2.2.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Капитальный</a:t>
                      </a:r>
                      <a:r>
                        <a:rPr lang="ru-RU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емонт и ремонт автомобильных дорог общего пользования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61 288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153 489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</a:t>
                      </a:r>
                      <a:r>
                        <a:rPr lang="ru-RU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40,5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52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2.3.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межбюджетные трансферты бюджетам поселений 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7 913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27 316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40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2.4.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Строительство (реконструкция) автомобильных дорог общего пользования и мостов</a:t>
                      </a:r>
                    </a:p>
                  </a:txBody>
                  <a:tcPr marL="9753" marR="9753" marT="7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12 388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753" marR="9753" marT="7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141788192"/>
              </p:ext>
            </p:extLst>
          </p:nvPr>
        </p:nvGraphicFramePr>
        <p:xfrm>
          <a:off x="7905750" y="1095375"/>
          <a:ext cx="3950891" cy="5289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144008" y="1487929"/>
            <a:ext cx="11041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0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0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r>
              <a:rPr lang="ru-RU" sz="10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51" y="154658"/>
            <a:ext cx="1139825" cy="14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46297" y="0"/>
            <a:ext cx="1300294" cy="5201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19</a:t>
            </a:r>
          </a:p>
        </p:txBody>
      </p:sp>
    </p:spTree>
    <p:extLst>
      <p:ext uri="{BB962C8B-B14F-4D97-AF65-F5344CB8AC3E}">
        <p14:creationId xmlns:p14="http://schemas.microsoft.com/office/powerpoint/2010/main" val="33881185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55" y="237506"/>
            <a:ext cx="1241261" cy="1615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174634"/>
              </p:ext>
            </p:extLst>
          </p:nvPr>
        </p:nvGraphicFramePr>
        <p:xfrm>
          <a:off x="2014927" y="344384"/>
          <a:ext cx="9991026" cy="700644"/>
        </p:xfrm>
        <a:graphic>
          <a:graphicData uri="http://schemas.openxmlformats.org/drawingml/2006/table">
            <a:tbl>
              <a:tblPr/>
              <a:tblGrid>
                <a:gridCol w="9991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006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параметры бюджета на 2017-2021 годы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0930854" y="1476462"/>
            <a:ext cx="1124126" cy="376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79852" y="67113"/>
            <a:ext cx="1275127" cy="289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20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156755"/>
              </p:ext>
            </p:extLst>
          </p:nvPr>
        </p:nvGraphicFramePr>
        <p:xfrm>
          <a:off x="5654180" y="1824831"/>
          <a:ext cx="6400800" cy="4309110"/>
        </p:xfrm>
        <a:graphic>
          <a:graphicData uri="http://schemas.openxmlformats.org/drawingml/2006/table">
            <a:tbl>
              <a:tblPr/>
              <a:tblGrid>
                <a:gridCol w="460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5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17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89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Исполнено за 2017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Ожидаемое исполнение за 2018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2019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2020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2021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ДОХОДЫ, 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2 557 210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2 876 957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2 950 873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2 766 762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2 829 018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собственные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839 775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886 359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883 358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922 190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957 802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1 717 435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1 990 598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2 067 515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1 844 572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1 871 216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9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дотации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285 067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359 390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431 000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341 000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338 000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субсидии, субвенции, иные межбюджетные трансферты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1 432 368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1 631 208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1 636 515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1 503 572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1 533 216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Расходы,всего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2 530 490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2 924 111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2 979 286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2 790 040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2 854 625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собственные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1 141 978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1 333 084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1 342 771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1 286 468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1 321 409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областные средства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1 388 512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1 591 027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1 636 515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1 503 572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1 533 216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Дефицит(-), профицит (+)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-47 154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-28 413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-23 278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-25 607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дефицита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8486070"/>
              </p:ext>
            </p:extLst>
          </p:nvPr>
        </p:nvGraphicFramePr>
        <p:xfrm>
          <a:off x="485600" y="1971412"/>
          <a:ext cx="4925299" cy="4471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57695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2AADA1-ACE8-424B-B5C3-319778B08305}"/>
              </a:ext>
            </a:extLst>
          </p:cNvPr>
          <p:cNvSpPr txBox="1"/>
          <p:nvPr/>
        </p:nvSpPr>
        <p:spPr>
          <a:xfrm>
            <a:off x="1319341" y="226129"/>
            <a:ext cx="10114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и источники финансирования дефицита бюджета на 2019 год</a:t>
            </a:r>
          </a:p>
        </p:txBody>
      </p:sp>
      <p:pic>
        <p:nvPicPr>
          <p:cNvPr id="2" name="Picture 8" descr="C:\Users\Польз\Desktop\Shebekinon.jpg">
            <a:extLst>
              <a:ext uri="{FF2B5EF4-FFF2-40B4-BE49-F238E27FC236}">
                <a16:creationId xmlns:a16="http://schemas.microsoft.com/office/drawing/2014/main" id="{C065C12D-4A3F-425B-B7CD-AA125BE5F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6" y="226125"/>
            <a:ext cx="1139825" cy="140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875EE52-41DC-43CB-B36B-D406EB3A114B}"/>
              </a:ext>
            </a:extLst>
          </p:cNvPr>
          <p:cNvSpPr txBox="1"/>
          <p:nvPr/>
        </p:nvSpPr>
        <p:spPr>
          <a:xfrm>
            <a:off x="11133312" y="1254667"/>
            <a:ext cx="1058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4FF44EAE-C6F1-4AF7-9178-71B2708F26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805856"/>
              </p:ext>
            </p:extLst>
          </p:nvPr>
        </p:nvGraphicFramePr>
        <p:xfrm>
          <a:off x="341748" y="2013526"/>
          <a:ext cx="4654877" cy="3583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73">
                  <a:extLst>
                    <a:ext uri="{9D8B030D-6E8A-4147-A177-3AD203B41FA5}">
                      <a16:colId xmlns:a16="http://schemas.microsoft.com/office/drawing/2014/main" val="2494682457"/>
                    </a:ext>
                  </a:extLst>
                </a:gridCol>
                <a:gridCol w="3333601">
                  <a:extLst>
                    <a:ext uri="{9D8B030D-6E8A-4147-A177-3AD203B41FA5}">
                      <a16:colId xmlns:a16="http://schemas.microsoft.com/office/drawing/2014/main" val="2761227156"/>
                    </a:ext>
                  </a:extLst>
                </a:gridCol>
                <a:gridCol w="1093003">
                  <a:extLst>
                    <a:ext uri="{9D8B030D-6E8A-4147-A177-3AD203B41FA5}">
                      <a16:colId xmlns:a16="http://schemas.microsoft.com/office/drawing/2014/main" val="2804563944"/>
                    </a:ext>
                  </a:extLst>
                </a:gridCol>
              </a:tblGrid>
              <a:tr h="606060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28 413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963090"/>
                  </a:ext>
                </a:extLst>
              </a:tr>
              <a:tr h="744412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Собственные источники, всего, в т.ч.: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35 413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778970"/>
                  </a:ext>
                </a:extLst>
              </a:tr>
              <a:tr h="744412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Остатки средств бюджета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35 413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7342"/>
                  </a:ext>
                </a:extLst>
              </a:tr>
              <a:tr h="744412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Заемные источники, всего, в т.ч.: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7 000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379903"/>
                  </a:ext>
                </a:extLst>
              </a:tr>
              <a:tr h="744412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Кредиты банков (погашение)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7 000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088482"/>
                  </a:ext>
                </a:extLst>
              </a:tr>
            </a:tbl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A0300700-327C-4645-9D80-16CF185C31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6290796"/>
              </p:ext>
            </p:extLst>
          </p:nvPr>
        </p:nvGraphicFramePr>
        <p:xfrm>
          <a:off x="5209310" y="1439333"/>
          <a:ext cx="6511636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430B00E8-055B-45EA-8E81-B49710652F31}"/>
              </a:ext>
            </a:extLst>
          </p:cNvPr>
          <p:cNvSpPr txBox="1"/>
          <p:nvPr/>
        </p:nvSpPr>
        <p:spPr>
          <a:xfrm>
            <a:off x="7222837" y="828121"/>
            <a:ext cx="3521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муниципального долга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287110" y="-4708"/>
            <a:ext cx="904890" cy="461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913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2AADA1-ACE8-424B-B5C3-319778B08305}"/>
              </a:ext>
            </a:extLst>
          </p:cNvPr>
          <p:cNvSpPr txBox="1"/>
          <p:nvPr/>
        </p:nvSpPr>
        <p:spPr>
          <a:xfrm>
            <a:off x="1141021" y="49782"/>
            <a:ext cx="10222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и неналоговых доходов консолидированного бюджета за 2017-2018 годы в разрезе доходных источников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10A75E-88F2-4A09-AC53-8F0F3E89E451}"/>
              </a:ext>
            </a:extLst>
          </p:cNvPr>
          <p:cNvSpPr txBox="1"/>
          <p:nvPr/>
        </p:nvSpPr>
        <p:spPr>
          <a:xfrm>
            <a:off x="10832955" y="432729"/>
            <a:ext cx="1058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28043D7-716A-4DD9-A07C-A141809855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554269"/>
              </p:ext>
            </p:extLst>
          </p:nvPr>
        </p:nvGraphicFramePr>
        <p:xfrm>
          <a:off x="828344" y="802061"/>
          <a:ext cx="10697593" cy="601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4443">
                  <a:extLst>
                    <a:ext uri="{9D8B030D-6E8A-4147-A177-3AD203B41FA5}">
                      <a16:colId xmlns:a16="http://schemas.microsoft.com/office/drawing/2014/main" val="3845881630"/>
                    </a:ext>
                  </a:extLst>
                </a:gridCol>
                <a:gridCol w="1799307">
                  <a:extLst>
                    <a:ext uri="{9D8B030D-6E8A-4147-A177-3AD203B41FA5}">
                      <a16:colId xmlns:a16="http://schemas.microsoft.com/office/drawing/2014/main" val="1611639186"/>
                    </a:ext>
                  </a:extLst>
                </a:gridCol>
                <a:gridCol w="1617375">
                  <a:extLst>
                    <a:ext uri="{9D8B030D-6E8A-4147-A177-3AD203B41FA5}">
                      <a16:colId xmlns:a16="http://schemas.microsoft.com/office/drawing/2014/main" val="2009718691"/>
                    </a:ext>
                  </a:extLst>
                </a:gridCol>
                <a:gridCol w="1626468">
                  <a:extLst>
                    <a:ext uri="{9D8B030D-6E8A-4147-A177-3AD203B41FA5}">
                      <a16:colId xmlns:a16="http://schemas.microsoft.com/office/drawing/2014/main" val="2718767897"/>
                    </a:ext>
                  </a:extLst>
                </a:gridCol>
              </a:tblGrid>
              <a:tr h="45161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2017 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2018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оценки 2018 к факту 2017, %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896602"/>
                  </a:ext>
                </a:extLst>
              </a:tr>
              <a:tr h="27096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839 775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886 359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181652"/>
                  </a:ext>
                </a:extLst>
              </a:tr>
              <a:tr h="27096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732 319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778 199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301151"/>
                  </a:ext>
                </a:extLst>
              </a:tr>
              <a:tr h="27096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500 393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535 947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029471"/>
                  </a:ext>
                </a:extLst>
              </a:tr>
              <a:tr h="27096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24 939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30 423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54864"/>
                  </a:ext>
                </a:extLst>
              </a:tr>
              <a:tr h="27233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вмененный доход, патент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32 315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31 045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597909"/>
                  </a:ext>
                </a:extLst>
              </a:tr>
              <a:tr h="27096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3 109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1 699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520539"/>
                  </a:ext>
                </a:extLst>
              </a:tr>
              <a:tr h="27096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127 233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127 193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137538"/>
                  </a:ext>
                </a:extLst>
              </a:tr>
              <a:tr h="27096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28 226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33 885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500075"/>
                  </a:ext>
                </a:extLst>
              </a:tr>
              <a:tr h="27096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Госпошлина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16 104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18 006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808577"/>
                  </a:ext>
                </a:extLst>
              </a:tr>
              <a:tr h="27096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107 456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108 161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369640"/>
                  </a:ext>
                </a:extLst>
              </a:tr>
              <a:tr h="27096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 земли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63 075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61 360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075658"/>
                  </a:ext>
                </a:extLst>
              </a:tr>
              <a:tr h="27096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 имущества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5 182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5 322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211974"/>
                  </a:ext>
                </a:extLst>
              </a:tr>
              <a:tr h="279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земельных участков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17 300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11 023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331910"/>
                  </a:ext>
                </a:extLst>
              </a:tr>
              <a:tr h="28490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1 357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6 086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449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445284"/>
                  </a:ext>
                </a:extLst>
              </a:tr>
              <a:tr h="27096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Прибыль МУП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549061"/>
                  </a:ext>
                </a:extLst>
              </a:tr>
              <a:tr h="27096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негативное воздействие на окружающую природную среду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5 098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5 268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325892"/>
                  </a:ext>
                </a:extLst>
              </a:tr>
              <a:tr h="27096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8 054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9 588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827560"/>
                  </a:ext>
                </a:extLst>
              </a:tr>
              <a:tr h="27096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6 167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6 335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090776"/>
                  </a:ext>
                </a:extLst>
              </a:tr>
              <a:tr h="27096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поступления от использования имущества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188094"/>
                  </a:ext>
                </a:extLst>
              </a:tr>
              <a:tr h="33023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предпринимательской деятельности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447275"/>
                  </a:ext>
                </a:extLst>
              </a:tr>
            </a:tbl>
          </a:graphicData>
        </a:graphic>
      </p:graphicFrame>
      <p:pic>
        <p:nvPicPr>
          <p:cNvPr id="2" name="Picture 8" descr="C:\Users\Польз\Desktop\Shebekinon.jpg">
            <a:extLst>
              <a:ext uri="{FF2B5EF4-FFF2-40B4-BE49-F238E27FC236}">
                <a16:creationId xmlns:a16="http://schemas.microsoft.com/office/drawing/2014/main" id="{C065C12D-4A3F-425B-B7CD-AA125BE5F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6" y="226125"/>
            <a:ext cx="1139825" cy="140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1181384" y="5391"/>
            <a:ext cx="989901" cy="3829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2</a:t>
            </a:r>
          </a:p>
        </p:txBody>
      </p:sp>
    </p:spTree>
    <p:extLst>
      <p:ext uri="{BB962C8B-B14F-4D97-AF65-F5344CB8AC3E}">
        <p14:creationId xmlns:p14="http://schemas.microsoft.com/office/powerpoint/2010/main" val="383558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2AADA1-ACE8-424B-B5C3-319778B08305}"/>
              </a:ext>
            </a:extLst>
          </p:cNvPr>
          <p:cNvSpPr txBox="1"/>
          <p:nvPr/>
        </p:nvSpPr>
        <p:spPr>
          <a:xfrm>
            <a:off x="1555697" y="5228"/>
            <a:ext cx="92362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льгот и вычетов по налогам, зачисляемым в консолидированный бюджет района, за 2017-2018 годы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10A75E-88F2-4A09-AC53-8F0F3E89E451}"/>
              </a:ext>
            </a:extLst>
          </p:cNvPr>
          <p:cNvSpPr txBox="1"/>
          <p:nvPr/>
        </p:nvSpPr>
        <p:spPr>
          <a:xfrm>
            <a:off x="10791910" y="581339"/>
            <a:ext cx="1058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742F2E5F-57C5-44B5-8777-5B0789845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377721"/>
              </p:ext>
            </p:extLst>
          </p:nvPr>
        </p:nvGraphicFramePr>
        <p:xfrm>
          <a:off x="847081" y="1040857"/>
          <a:ext cx="10929895" cy="4495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2903">
                  <a:extLst>
                    <a:ext uri="{9D8B030D-6E8A-4147-A177-3AD203B41FA5}">
                      <a16:colId xmlns:a16="http://schemas.microsoft.com/office/drawing/2014/main" val="1436701141"/>
                    </a:ext>
                  </a:extLst>
                </a:gridCol>
                <a:gridCol w="992215">
                  <a:extLst>
                    <a:ext uri="{9D8B030D-6E8A-4147-A177-3AD203B41FA5}">
                      <a16:colId xmlns:a16="http://schemas.microsoft.com/office/drawing/2014/main" val="1510357709"/>
                    </a:ext>
                  </a:extLst>
                </a:gridCol>
                <a:gridCol w="1078913">
                  <a:extLst>
                    <a:ext uri="{9D8B030D-6E8A-4147-A177-3AD203B41FA5}">
                      <a16:colId xmlns:a16="http://schemas.microsoft.com/office/drawing/2014/main" val="1795581954"/>
                    </a:ext>
                  </a:extLst>
                </a:gridCol>
                <a:gridCol w="1050015">
                  <a:extLst>
                    <a:ext uri="{9D8B030D-6E8A-4147-A177-3AD203B41FA5}">
                      <a16:colId xmlns:a16="http://schemas.microsoft.com/office/drawing/2014/main" val="2879972862"/>
                    </a:ext>
                  </a:extLst>
                </a:gridCol>
                <a:gridCol w="992215">
                  <a:extLst>
                    <a:ext uri="{9D8B030D-6E8A-4147-A177-3AD203B41FA5}">
                      <a16:colId xmlns:a16="http://schemas.microsoft.com/office/drawing/2014/main" val="3508101726"/>
                    </a:ext>
                  </a:extLst>
                </a:gridCol>
                <a:gridCol w="992215">
                  <a:extLst>
                    <a:ext uri="{9D8B030D-6E8A-4147-A177-3AD203B41FA5}">
                      <a16:colId xmlns:a16="http://schemas.microsoft.com/office/drawing/2014/main" val="3751353456"/>
                    </a:ext>
                  </a:extLst>
                </a:gridCol>
                <a:gridCol w="944049">
                  <a:extLst>
                    <a:ext uri="{9D8B030D-6E8A-4147-A177-3AD203B41FA5}">
                      <a16:colId xmlns:a16="http://schemas.microsoft.com/office/drawing/2014/main" val="2901144409"/>
                    </a:ext>
                  </a:extLst>
                </a:gridCol>
                <a:gridCol w="953685">
                  <a:extLst>
                    <a:ext uri="{9D8B030D-6E8A-4147-A177-3AD203B41FA5}">
                      <a16:colId xmlns:a16="http://schemas.microsoft.com/office/drawing/2014/main" val="696262680"/>
                    </a:ext>
                  </a:extLst>
                </a:gridCol>
                <a:gridCol w="953685">
                  <a:extLst>
                    <a:ext uri="{9D8B030D-6E8A-4147-A177-3AD203B41FA5}">
                      <a16:colId xmlns:a16="http://schemas.microsoft.com/office/drawing/2014/main" val="1938296623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категория налоговой льготы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льгот в консолидированном бюджете района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льготы, предоставленные в соответствии 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251020"/>
                  </a:ext>
                </a:extLst>
              </a:tr>
              <a:tr h="575544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федеральным законодательством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решением городского и земских собраний, городского округа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461890"/>
                  </a:ext>
                </a:extLst>
              </a:tr>
              <a:tr h="575544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</a:t>
                      </a:r>
                    </a:p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(факт)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</a:t>
                      </a:r>
                    </a:p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(оценка)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 </a:t>
                      </a:r>
                    </a:p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(факт)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(оценка)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(прогноз)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 </a:t>
                      </a:r>
                    </a:p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(факт)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(оценка)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(прогноз)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506856"/>
                  </a:ext>
                </a:extLst>
              </a:tr>
              <a:tr h="40999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241644"/>
                  </a:ext>
                </a:extLst>
              </a:tr>
              <a:tr h="404381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льгот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27 214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38 539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20 756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29 062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29 515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6 458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9 477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3 491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881435"/>
                  </a:ext>
                </a:extLst>
              </a:tr>
              <a:tr h="409998">
                <a:tc>
                  <a:txBody>
                    <a:bodyPr/>
                    <a:lstStyle/>
                    <a:p>
                      <a:r>
                        <a:rPr lang="ru-RU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384968"/>
                  </a:ext>
                </a:extLst>
              </a:tr>
              <a:tr h="575544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Социальные 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22 521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30 798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18 117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27 027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27 480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4 404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3 771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139835"/>
                  </a:ext>
                </a:extLst>
              </a:tr>
              <a:tr h="409998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4 693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7 741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2 639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5 706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627846"/>
                  </a:ext>
                </a:extLst>
              </a:tr>
              <a:tr h="312572">
                <a:tc>
                  <a:txBody>
                    <a:bodyPr/>
                    <a:lstStyle/>
                    <a:p>
                      <a:r>
                        <a:rPr lang="ru-RU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льгот в собственных доходах консолидированного бюджета, %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</a:p>
                    <a:p>
                      <a:pPr algn="ctr"/>
                      <a:endParaRPr lang="ru-RU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806101"/>
                  </a:ext>
                </a:extLst>
              </a:tr>
            </a:tbl>
          </a:graphicData>
        </a:graphic>
      </p:graphicFrame>
      <p:pic>
        <p:nvPicPr>
          <p:cNvPr id="2" name="Picture 8" descr="C:\Users\Польз\Desktop\Shebekinon.jpg">
            <a:extLst>
              <a:ext uri="{FF2B5EF4-FFF2-40B4-BE49-F238E27FC236}">
                <a16:creationId xmlns:a16="http://schemas.microsoft.com/office/drawing/2014/main" id="{C065C12D-4A3F-425B-B7CD-AA125BE5F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6" y="226125"/>
            <a:ext cx="1139825" cy="140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271FF054-62A9-4472-90B4-83AF90F0C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642303"/>
              </p:ext>
            </p:extLst>
          </p:nvPr>
        </p:nvGraphicFramePr>
        <p:xfrm>
          <a:off x="847081" y="5765668"/>
          <a:ext cx="1092989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3195">
                  <a:extLst>
                    <a:ext uri="{9D8B030D-6E8A-4147-A177-3AD203B41FA5}">
                      <a16:colId xmlns:a16="http://schemas.microsoft.com/office/drawing/2014/main" val="3452415258"/>
                    </a:ext>
                  </a:extLst>
                </a:gridCol>
                <a:gridCol w="1996361">
                  <a:extLst>
                    <a:ext uri="{9D8B030D-6E8A-4147-A177-3AD203B41FA5}">
                      <a16:colId xmlns:a16="http://schemas.microsoft.com/office/drawing/2014/main" val="776695155"/>
                    </a:ext>
                  </a:extLst>
                </a:gridCol>
                <a:gridCol w="1961965">
                  <a:extLst>
                    <a:ext uri="{9D8B030D-6E8A-4147-A177-3AD203B41FA5}">
                      <a16:colId xmlns:a16="http://schemas.microsoft.com/office/drawing/2014/main" val="1546343381"/>
                    </a:ext>
                  </a:extLst>
                </a:gridCol>
                <a:gridCol w="1878374">
                  <a:extLst>
                    <a:ext uri="{9D8B030D-6E8A-4147-A177-3AD203B41FA5}">
                      <a16:colId xmlns:a16="http://schemas.microsoft.com/office/drawing/2014/main" val="90506921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Социальные и имущественные налоговые вычеты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Оценка 2018 года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2019 года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0296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53 063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58 390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61 309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124159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1218876" y="15131"/>
            <a:ext cx="973124" cy="4638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3</a:t>
            </a:r>
          </a:p>
        </p:txBody>
      </p:sp>
    </p:spTree>
    <p:extLst>
      <p:ext uri="{BB962C8B-B14F-4D97-AF65-F5344CB8AC3E}">
        <p14:creationId xmlns:p14="http://schemas.microsoft.com/office/powerpoint/2010/main" val="4216202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2AADA1-ACE8-424B-B5C3-319778B08305}"/>
              </a:ext>
            </a:extLst>
          </p:cNvPr>
          <p:cNvSpPr txBox="1"/>
          <p:nvPr/>
        </p:nvSpPr>
        <p:spPr>
          <a:xfrm>
            <a:off x="1803896" y="688668"/>
            <a:ext cx="92362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 бюджетной политики городского округа на 2019 год и на плановый период 2020 и 2021 годов</a:t>
            </a:r>
          </a:p>
        </p:txBody>
      </p:sp>
      <p:pic>
        <p:nvPicPr>
          <p:cNvPr id="2" name="Picture 8" descr="C:\Users\Польз\Desktop\Shebekinon.jpg">
            <a:extLst>
              <a:ext uri="{FF2B5EF4-FFF2-40B4-BE49-F238E27FC236}">
                <a16:creationId xmlns:a16="http://schemas.microsoft.com/office/drawing/2014/main" id="{C065C12D-4A3F-425B-B7CD-AA125BE5F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6" y="226125"/>
            <a:ext cx="1139825" cy="140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F44753-C255-4058-AC8B-1690F845858F}"/>
              </a:ext>
            </a:extLst>
          </p:cNvPr>
          <p:cNvSpPr txBox="1"/>
          <p:nvPr/>
        </p:nvSpPr>
        <p:spPr>
          <a:xfrm>
            <a:off x="2986061" y="2148247"/>
            <a:ext cx="646657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майских Указов Президента Российской Федерации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9751B0-9BF9-42DA-9DCC-6ED6EB6934F9}"/>
              </a:ext>
            </a:extLst>
          </p:cNvPr>
          <p:cNvSpPr txBox="1"/>
          <p:nvPr/>
        </p:nvSpPr>
        <p:spPr>
          <a:xfrm>
            <a:off x="1803899" y="2930307"/>
            <a:ext cx="858420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Наращивание налогового потенциала и стимулирование инвестиционной активности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8A663C-7DBA-49C8-911A-56AD00565DB9}"/>
              </a:ext>
            </a:extLst>
          </p:cNvPr>
          <p:cNvSpPr txBox="1"/>
          <p:nvPr/>
        </p:nvSpPr>
        <p:spPr>
          <a:xfrm>
            <a:off x="2237767" y="6296607"/>
            <a:ext cx="7716471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достигнутых в 2018 году индикаторов повышения оплаты труда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1A7697-05BA-4700-AF3B-9CAD5D5A7D35}"/>
              </a:ext>
            </a:extLst>
          </p:cNvPr>
          <p:cNvSpPr txBox="1"/>
          <p:nvPr/>
        </p:nvSpPr>
        <p:spPr>
          <a:xfrm>
            <a:off x="749424" y="4848022"/>
            <a:ext cx="1083726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полноты уплаты налогов и пресечение схем незаконной минимизации налоговых обязательств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355DA3-D120-4933-AC02-70D93D943DC0}"/>
              </a:ext>
            </a:extLst>
          </p:cNvPr>
          <p:cNvSpPr txBox="1"/>
          <p:nvPr/>
        </p:nvSpPr>
        <p:spPr>
          <a:xfrm>
            <a:off x="1187172" y="3750665"/>
            <a:ext cx="10064358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 межведомственного взаимодействия по мобилизации имеющихся резервов и повышению 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собираемости платежей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F3AFDC-A9A2-4EB7-9E99-DDFB0D7C5A89}"/>
              </a:ext>
            </a:extLst>
          </p:cNvPr>
          <p:cNvSpPr txBox="1"/>
          <p:nvPr/>
        </p:nvSpPr>
        <p:spPr>
          <a:xfrm>
            <a:off x="2237766" y="5572314"/>
            <a:ext cx="8416663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гибкой и комплексной системы управления бюджетными расходами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007845" y="-56497"/>
            <a:ext cx="1157681" cy="5652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4</a:t>
            </a:r>
          </a:p>
        </p:txBody>
      </p:sp>
    </p:spTree>
    <p:extLst>
      <p:ext uri="{BB962C8B-B14F-4D97-AF65-F5344CB8AC3E}">
        <p14:creationId xmlns:p14="http://schemas.microsoft.com/office/powerpoint/2010/main" val="1685849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2AADA1-ACE8-424B-B5C3-319778B08305}"/>
              </a:ext>
            </a:extLst>
          </p:cNvPr>
          <p:cNvSpPr txBox="1"/>
          <p:nvPr/>
        </p:nvSpPr>
        <p:spPr>
          <a:xfrm>
            <a:off x="1767680" y="226128"/>
            <a:ext cx="92362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налоговых и неналоговых доходов бюджета городского округа на 2019-2021 годы в разрезе доходных источников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26F0FA-3481-4698-9F27-AC7D31AACCAD}"/>
              </a:ext>
            </a:extLst>
          </p:cNvPr>
          <p:cNvSpPr txBox="1"/>
          <p:nvPr/>
        </p:nvSpPr>
        <p:spPr>
          <a:xfrm>
            <a:off x="10503403" y="928197"/>
            <a:ext cx="1058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907F7BB6-B308-4A42-A67C-4573E196B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144327"/>
              </p:ext>
            </p:extLst>
          </p:nvPr>
        </p:nvGraphicFramePr>
        <p:xfrm>
          <a:off x="1233997" y="1297529"/>
          <a:ext cx="10058401" cy="50802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6278">
                  <a:extLst>
                    <a:ext uri="{9D8B030D-6E8A-4147-A177-3AD203B41FA5}">
                      <a16:colId xmlns:a16="http://schemas.microsoft.com/office/drawing/2014/main" val="2853856310"/>
                    </a:ext>
                  </a:extLst>
                </a:gridCol>
                <a:gridCol w="1302234">
                  <a:extLst>
                    <a:ext uri="{9D8B030D-6E8A-4147-A177-3AD203B41FA5}">
                      <a16:colId xmlns:a16="http://schemas.microsoft.com/office/drawing/2014/main" val="2121761728"/>
                    </a:ext>
                  </a:extLst>
                </a:gridCol>
                <a:gridCol w="1169976">
                  <a:extLst>
                    <a:ext uri="{9D8B030D-6E8A-4147-A177-3AD203B41FA5}">
                      <a16:colId xmlns:a16="http://schemas.microsoft.com/office/drawing/2014/main" val="1007912181"/>
                    </a:ext>
                  </a:extLst>
                </a:gridCol>
                <a:gridCol w="1129281">
                  <a:extLst>
                    <a:ext uri="{9D8B030D-6E8A-4147-A177-3AD203B41FA5}">
                      <a16:colId xmlns:a16="http://schemas.microsoft.com/office/drawing/2014/main" val="1725216418"/>
                    </a:ext>
                  </a:extLst>
                </a:gridCol>
                <a:gridCol w="1125890">
                  <a:extLst>
                    <a:ext uri="{9D8B030D-6E8A-4147-A177-3AD203B41FA5}">
                      <a16:colId xmlns:a16="http://schemas.microsoft.com/office/drawing/2014/main" val="2966737436"/>
                    </a:ext>
                  </a:extLst>
                </a:gridCol>
                <a:gridCol w="1017371">
                  <a:extLst>
                    <a:ext uri="{9D8B030D-6E8A-4147-A177-3AD203B41FA5}">
                      <a16:colId xmlns:a16="http://schemas.microsoft.com/office/drawing/2014/main" val="3751272665"/>
                    </a:ext>
                  </a:extLst>
                </a:gridCol>
                <a:gridCol w="1017371">
                  <a:extLst>
                    <a:ext uri="{9D8B030D-6E8A-4147-A177-3AD203B41FA5}">
                      <a16:colId xmlns:a16="http://schemas.microsoft.com/office/drawing/2014/main" val="3715249068"/>
                    </a:ext>
                  </a:extLst>
                </a:gridCol>
              </a:tblGrid>
              <a:tr h="2042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,%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186904"/>
                  </a:ext>
                </a:extLst>
              </a:tr>
              <a:tr h="4171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2019 к 2018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2020 к 2019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 к 2020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ctr"/>
                </a:tc>
                <a:extLst>
                  <a:ext uri="{0D108BD9-81ED-4DB2-BD59-A6C34878D82A}">
                    <a16:rowId xmlns:a16="http://schemas.microsoft.com/office/drawing/2014/main" val="1307806541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883 358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922 190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957 802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1391395988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792 109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828 967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864 638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557834147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546 490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573 813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602 505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2094305081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34 274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35 919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40 396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3200640839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вмененный доход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29 850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29 850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29 850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573363073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1 745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1 832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904296412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134 719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141 455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141 455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2822144282"/>
                  </a:ext>
                </a:extLst>
              </a:tr>
              <a:tr h="2298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32 369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33 520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35 372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1987096725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Госпошлина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12 211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12 127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12 685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3236433810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Патент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2656812749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91 249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93 223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93 164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1143502606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 земли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62 230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63 668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62 929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208490258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 имущества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1821667760"/>
                  </a:ext>
                </a:extLst>
              </a:tr>
              <a:tr h="2042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земельных участков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3819269485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1225668378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Прибыль МУП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4048529157"/>
                  </a:ext>
                </a:extLst>
              </a:tr>
              <a:tr h="3999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негативное воздействие на окружающую природную среду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6 784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6 987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7 197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3823980308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9 846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10 177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10 645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3761097892"/>
                  </a:ext>
                </a:extLst>
              </a:tr>
              <a:tr h="2042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4 034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4 034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4 034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2389614882"/>
                  </a:ext>
                </a:extLst>
              </a:tr>
              <a:tr h="3575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предпринимательской деятельности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5" marR="7955" marT="7955" marB="0" anchor="b"/>
                </a:tc>
                <a:extLst>
                  <a:ext uri="{0D108BD9-81ED-4DB2-BD59-A6C34878D82A}">
                    <a16:rowId xmlns:a16="http://schemas.microsoft.com/office/drawing/2014/main" val="708326836"/>
                  </a:ext>
                </a:extLst>
              </a:tr>
            </a:tbl>
          </a:graphicData>
        </a:graphic>
      </p:graphicFrame>
      <p:pic>
        <p:nvPicPr>
          <p:cNvPr id="2" name="Picture 8" descr="C:\Users\Польз\Desktop\Shebekinon.jpg">
            <a:extLst>
              <a:ext uri="{FF2B5EF4-FFF2-40B4-BE49-F238E27FC236}">
                <a16:creationId xmlns:a16="http://schemas.microsoft.com/office/drawing/2014/main" id="{C065C12D-4A3F-425B-B7CD-AA125BE5F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6" y="226125"/>
            <a:ext cx="1139825" cy="140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292398" y="41459"/>
            <a:ext cx="838081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5</a:t>
            </a:r>
          </a:p>
        </p:txBody>
      </p:sp>
    </p:spTree>
    <p:extLst>
      <p:ext uri="{BB962C8B-B14F-4D97-AF65-F5344CB8AC3E}">
        <p14:creationId xmlns:p14="http://schemas.microsoft.com/office/powerpoint/2010/main" val="324263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2AADA1-ACE8-424B-B5C3-319778B08305}"/>
              </a:ext>
            </a:extLst>
          </p:cNvPr>
          <p:cNvSpPr txBox="1"/>
          <p:nvPr/>
        </p:nvSpPr>
        <p:spPr>
          <a:xfrm>
            <a:off x="1677798" y="210296"/>
            <a:ext cx="8984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и неналоговых доходов бюджета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2017-2019 годах </a:t>
            </a:r>
          </a:p>
        </p:txBody>
      </p:sp>
      <p:pic>
        <p:nvPicPr>
          <p:cNvPr id="2" name="Picture 8" descr="C:\Users\Польз\Desktop\Shebekinon.jpg">
            <a:extLst>
              <a:ext uri="{FF2B5EF4-FFF2-40B4-BE49-F238E27FC236}">
                <a16:creationId xmlns:a16="http://schemas.microsoft.com/office/drawing/2014/main" id="{C065C12D-4A3F-425B-B7CD-AA125BE5F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6" y="226125"/>
            <a:ext cx="1139825" cy="140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87904DD0-8185-4D99-9648-3886C81FBD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3694479"/>
              </p:ext>
            </p:extLst>
          </p:nvPr>
        </p:nvGraphicFramePr>
        <p:xfrm>
          <a:off x="566949" y="2143273"/>
          <a:ext cx="6581311" cy="4354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5E1D16F-CC2F-4645-B1FC-C2DC9B4D4550}"/>
              </a:ext>
            </a:extLst>
          </p:cNvPr>
          <p:cNvSpPr txBox="1"/>
          <p:nvPr/>
        </p:nvSpPr>
        <p:spPr>
          <a:xfrm>
            <a:off x="1121924" y="2143277"/>
            <a:ext cx="30616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2017 года  - 839 775 тыс. рублей</a:t>
            </a: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FEADF86F-0BA4-4577-8D10-CA1B31C427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6999693"/>
              </p:ext>
            </p:extLst>
          </p:nvPr>
        </p:nvGraphicFramePr>
        <p:xfrm>
          <a:off x="5064776" y="1146355"/>
          <a:ext cx="3846991" cy="2686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3432E184-1A29-4916-B22A-0861A06D54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1513362"/>
              </p:ext>
            </p:extLst>
          </p:nvPr>
        </p:nvGraphicFramePr>
        <p:xfrm>
          <a:off x="7239468" y="2037850"/>
          <a:ext cx="6581311" cy="5676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747BFB7C-ABCC-4EFC-B1E5-81C0B5E3D3EE}"/>
              </a:ext>
            </a:extLst>
          </p:cNvPr>
          <p:cNvSpPr txBox="1"/>
          <p:nvPr/>
        </p:nvSpPr>
        <p:spPr>
          <a:xfrm>
            <a:off x="8449682" y="3275115"/>
            <a:ext cx="33172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2019 года  - 883 358 тыс. рублей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BAE7B2-82BD-47A4-A493-D0F06D1A21D2}"/>
              </a:ext>
            </a:extLst>
          </p:cNvPr>
          <p:cNvSpPr txBox="1"/>
          <p:nvPr/>
        </p:nvSpPr>
        <p:spPr>
          <a:xfrm>
            <a:off x="5518652" y="1045641"/>
            <a:ext cx="32440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2018 года  - 886 359 тыс. рублей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166507" y="0"/>
            <a:ext cx="1025493" cy="456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6</a:t>
            </a:r>
          </a:p>
        </p:txBody>
      </p:sp>
    </p:spTree>
    <p:extLst>
      <p:ext uri="{BB962C8B-B14F-4D97-AF65-F5344CB8AC3E}">
        <p14:creationId xmlns:p14="http://schemas.microsoft.com/office/powerpoint/2010/main" val="2141865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2AADA1-ACE8-424B-B5C3-319778B08305}"/>
              </a:ext>
            </a:extLst>
          </p:cNvPr>
          <p:cNvSpPr txBox="1"/>
          <p:nvPr/>
        </p:nvSpPr>
        <p:spPr>
          <a:xfrm>
            <a:off x="2215356" y="340758"/>
            <a:ext cx="8564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дополнительного роста доходного потенциала </a:t>
            </a:r>
          </a:p>
        </p:txBody>
      </p:sp>
      <p:pic>
        <p:nvPicPr>
          <p:cNvPr id="2" name="Picture 8" descr="C:\Users\Польз\Desktop\Shebekinon.jpg">
            <a:extLst>
              <a:ext uri="{FF2B5EF4-FFF2-40B4-BE49-F238E27FC236}">
                <a16:creationId xmlns:a16="http://schemas.microsoft.com/office/drawing/2014/main" id="{C065C12D-4A3F-425B-B7CD-AA125BE5F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6" y="226125"/>
            <a:ext cx="1139825" cy="140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4437A236-200A-44CB-8367-9A88D45CBF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7553435"/>
              </p:ext>
            </p:extLst>
          </p:nvPr>
        </p:nvGraphicFramePr>
        <p:xfrm>
          <a:off x="1391936" y="1113008"/>
          <a:ext cx="10321879" cy="5544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Левая фигурная скобка 6">
            <a:extLst>
              <a:ext uri="{FF2B5EF4-FFF2-40B4-BE49-F238E27FC236}">
                <a16:creationId xmlns:a16="http://schemas.microsoft.com/office/drawing/2014/main" id="{EE592E21-7D09-4421-9A4B-11140A0945A6}"/>
              </a:ext>
            </a:extLst>
          </p:cNvPr>
          <p:cNvSpPr/>
          <p:nvPr/>
        </p:nvSpPr>
        <p:spPr>
          <a:xfrm>
            <a:off x="1083715" y="2327333"/>
            <a:ext cx="432048" cy="3417663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B2C0FEF-EDC9-4025-8538-799430C6A1AE}"/>
              </a:ext>
            </a:extLst>
          </p:cNvPr>
          <p:cNvSpPr/>
          <p:nvPr/>
        </p:nvSpPr>
        <p:spPr>
          <a:xfrm>
            <a:off x="-68415" y="3499651"/>
            <a:ext cx="1368152" cy="136815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6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r>
              <a:rPr lang="ru-RU" sz="16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EF4979-2ACF-424D-B66F-DB4A6F0B838E}"/>
              </a:ext>
            </a:extLst>
          </p:cNvPr>
          <p:cNvSpPr txBox="1"/>
          <p:nvPr/>
        </p:nvSpPr>
        <p:spPr>
          <a:xfrm>
            <a:off x="1515766" y="1895311"/>
            <a:ext cx="1019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млн. руб.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E173EB-1F1F-41D7-B89A-0C155DD2AA45}"/>
              </a:ext>
            </a:extLst>
          </p:cNvPr>
          <p:cNvSpPr txBox="1"/>
          <p:nvPr/>
        </p:nvSpPr>
        <p:spPr>
          <a:xfrm>
            <a:off x="2068033" y="3713097"/>
            <a:ext cx="1109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 млн. руб.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B290B99-45E9-4A70-85C5-FF8058A565A3}"/>
              </a:ext>
            </a:extLst>
          </p:cNvPr>
          <p:cNvSpPr txBox="1"/>
          <p:nvPr/>
        </p:nvSpPr>
        <p:spPr>
          <a:xfrm>
            <a:off x="1588366" y="5744998"/>
            <a:ext cx="1019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млн. руб.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972800" y="73932"/>
            <a:ext cx="1101890" cy="2528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7</a:t>
            </a:r>
          </a:p>
        </p:txBody>
      </p:sp>
    </p:spTree>
    <p:extLst>
      <p:ext uri="{BB962C8B-B14F-4D97-AF65-F5344CB8AC3E}">
        <p14:creationId xmlns:p14="http://schemas.microsoft.com/office/powerpoint/2010/main" val="3101552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51" y="175689"/>
            <a:ext cx="1139825" cy="14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1236143"/>
              </p:ext>
            </p:extLst>
          </p:nvPr>
        </p:nvGraphicFramePr>
        <p:xfrm>
          <a:off x="461396" y="1904300"/>
          <a:ext cx="4135773" cy="4169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609829"/>
              </p:ext>
            </p:extLst>
          </p:nvPr>
        </p:nvGraphicFramePr>
        <p:xfrm>
          <a:off x="2038525" y="335560"/>
          <a:ext cx="9160779" cy="780176"/>
        </p:xfrm>
        <a:graphic>
          <a:graphicData uri="http://schemas.openxmlformats.org/drawingml/2006/table">
            <a:tbl>
              <a:tblPr/>
              <a:tblGrid>
                <a:gridCol w="9160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017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Исполнение расходов консолидированного бюджета муниципального района за 2017-2018 год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933253"/>
              </p:ext>
            </p:extLst>
          </p:nvPr>
        </p:nvGraphicFramePr>
        <p:xfrm>
          <a:off x="4924340" y="1879140"/>
          <a:ext cx="6786695" cy="4144159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458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3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9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0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28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№ п/п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Наименование показателей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Исполнено за 2017 г.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Ожидаемое исполнение 2018 г.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 Темп роста к исполнению за 2017 г.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ВСЕГО расходов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2 530 490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2 924 111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115,6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из них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02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1.1.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за счет собственных доходных источников с учетом дотаций из областного бюджета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1 141 978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1 333 084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116,7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81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1.2.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За счет межбюджетных трансфертов из областного бюджета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1 388 512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1 591 027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114,6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838575" y="58723"/>
            <a:ext cx="1191237" cy="3061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8</a:t>
            </a:r>
          </a:p>
        </p:txBody>
      </p:sp>
    </p:spTree>
    <p:extLst>
      <p:ext uri="{BB962C8B-B14F-4D97-AF65-F5344CB8AC3E}">
        <p14:creationId xmlns:p14="http://schemas.microsoft.com/office/powerpoint/2010/main" val="25386664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2575</TotalTime>
  <Words>3496</Words>
  <Application>Microsoft Office PowerPoint</Application>
  <PresentationFormat>Широкоэкранный</PresentationFormat>
  <Paragraphs>1349</Paragraphs>
  <Slides>22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Тема Office</vt:lpstr>
      <vt:lpstr>3_Тема Office</vt:lpstr>
      <vt:lpstr>1_Тема Office</vt:lpstr>
      <vt:lpstr>Об основных параметрах бюджета Шебекинского городского округа на 2019 год и на плановый период  2020 и 2021 годов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План темпов роста средней заработной платы по категориям работников, согласно реализации положений "майских" Указов Президента РФ, % к предыдущему году </vt:lpstr>
      <vt:lpstr>Структура расходов консолидированного бюджета по отрасли "Образование" по источникам финансирования (без учета капитальных вложений)  на 2018-2021 гг. </vt:lpstr>
      <vt:lpstr>            Расходы консолидированного бюджета муниципального района на социальную политику                                                                                            в 2017 – 2019 годах   </vt:lpstr>
      <vt:lpstr>              Расходы бюджета на строительство, реконструкцию, капитальный ремонт и переселение граждан из аварийного жилищного фонда  в 2018 году и на 2019 год (в разрезе наименований объектов)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Toporkova</dc:creator>
  <cp:lastModifiedBy>Toporkova</cp:lastModifiedBy>
  <cp:revision>175</cp:revision>
  <cp:lastPrinted>2018-12-06T11:01:11Z</cp:lastPrinted>
  <dcterms:created xsi:type="dcterms:W3CDTF">2018-10-24T13:28:37Z</dcterms:created>
  <dcterms:modified xsi:type="dcterms:W3CDTF">2018-12-10T07:49:32Z</dcterms:modified>
</cp:coreProperties>
</file>