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3" r:id="rId2"/>
    <p:sldId id="284" r:id="rId3"/>
    <p:sldId id="285" r:id="rId4"/>
    <p:sldId id="286" r:id="rId5"/>
    <p:sldId id="287" r:id="rId6"/>
    <p:sldId id="288" r:id="rId7"/>
    <p:sldId id="278" r:id="rId8"/>
    <p:sldId id="275" r:id="rId9"/>
    <p:sldId id="280" r:id="rId10"/>
    <p:sldId id="281" r:id="rId11"/>
    <p:sldId id="282" r:id="rId12"/>
    <p:sldId id="268" r:id="rId1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2F8C28"/>
    <a:srgbClr val="003300"/>
    <a:srgbClr val="7F0528"/>
    <a:srgbClr val="117360"/>
    <a:srgbClr val="200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0" y="26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D15B9-C91B-445B-9A83-87626C370144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97E81-8295-4D28-B625-3BC6C1246C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40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08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107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97E81-8295-4D28-B625-3BC6C1246C8B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08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D07BC7-6852-C864-CCEE-C5759041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5F6097E-8E20-8D42-85DF-87E48C318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A06742-59A7-3723-4812-55B7DE04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25B0F4-3DFD-46A0-D51B-0B1C2914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104DAA-81FE-8A5E-A1E2-CBC4A22CC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07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0DCB53-63FE-051A-E819-9124D08BF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F98036C-CBA0-A07B-E4CC-B396F23B7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ACC661-7878-D0B0-60A6-6FE94620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08B76E-A23B-68F3-57D6-B6C604B5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79BA9F-D06E-A327-F5B7-138BEC2D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E84619E-EF31-6AB9-49D9-7661E2710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53A5C4E-497F-EDBD-47FB-1C41882F3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9512E3-F64D-8717-CE1D-271E9242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E5E3B1-E8B6-87F1-4231-93B498917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C34C258-07E3-0CC5-96F6-12EECA76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96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69F124-0746-03C0-535C-C6101D44D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B734A8-52E8-8956-F98E-3D8EA2524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8527B0-6A88-EBD3-05C2-E1198956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5B120D-7BE6-A5EC-DA7A-01C68A4F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C6E1AF-2666-394C-7598-6EB37C3A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223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2B2936-81AD-666E-A599-21221636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5628121-8971-176E-4625-78B8A5321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96B442-A390-E318-99AF-82AB4C5A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54D84E-A904-8895-F24F-CB37D1F3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EBAEEE-7458-835C-44CC-8B69D8ED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EC9412-2188-DBF0-07EC-A59DCC590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1C1519-DCD6-3D9C-244D-9BCC1C71B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2841825-2F92-35ED-6B96-07DF04535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D214B3-4018-F90C-5DF3-996C6C08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8722020-AC3F-49D6-3BDD-25A45EAC6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078E58-FE48-A271-7BF1-4B6E2857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47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A0FBC5-D005-FB5B-A0D5-44EE95D80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0E6BF4A-564E-D8CE-2B85-EDC9CB259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1403981-F500-E787-23F1-471ADBF71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85D305C-8EFC-9906-00E4-4F34F8917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A736C15-84C7-6500-D12F-D7B17FDA9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31F3D9F-696A-DBF1-0FEF-0D9ABFE1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B3B362-6CFD-66D5-1E11-9AA37A25B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499F917-3CAB-7789-A518-C2810F75F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57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4E0AF9-880F-FC60-B764-F597908C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B036A90-10E2-6437-C3D8-BBE4B876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ED7B503-8CEC-6E40-EEC4-D1BF909B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D6170C-66C0-E74B-6D64-5E782F4DE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19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149BF1C-0F78-1FDC-14BF-5EB69787C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57249AB-0D2B-9F20-17CB-CBE61100D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847CBA3-EAA2-27A0-349B-EBE24E51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719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2AEBC-54E0-1737-CFEE-8557B5FD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D6F4A6-13B3-2665-4441-CF7EB0F12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3A13A49-7608-BD09-E1CA-560AE20A5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881B596-4116-AB31-B7D1-06482045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E20A02-36A9-B743-C7C4-1B4096654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87C3FE-F46F-6C6B-BE37-F6BA6999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01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233BBD-A8FD-4225-276A-7029530A1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A27FF2A-04EB-6D00-F493-1391D3AED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31D3E68-54F4-B0F7-9F31-A6F43F02B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6BA0E66-5535-8B02-D9CC-1FB56C852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A07D5D-EB25-0FAB-FF28-265B16525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C486B8-3717-D565-FCD1-DB7EC0249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28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3CD468-D146-0F9E-52C1-CE07EFD7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3FE443-6A63-154A-2E9C-43385B3EA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972AA8-2835-63DB-2EEF-39E79F40F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46BC0-DABA-411D-8B33-1C1FC10B9D43}" type="datetimeFigureOut">
              <a:rPr lang="ru-RU" smtClean="0"/>
              <a:t>03.03.2026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3A98C6-C277-E7F5-BC7B-E1EFBD45D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4FD1BD-BA5D-F8AE-FD85-8764517E9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7AB25-9FCE-4953-A6A6-FBF54582354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69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2.xml"/><Relationship Id="rId7" Type="http://schemas.openxmlformats.org/officeDocument/2006/relationships/package" Target="../embeddings/Microsoft_Excel_Worksheet2.xlsx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C771E-B66B-88B3-0C86-365AE5A2454D}"/>
              </a:ext>
            </a:extLst>
          </p:cNvPr>
          <p:cNvSpPr txBox="1"/>
          <p:nvPr/>
        </p:nvSpPr>
        <p:spPr>
          <a:xfrm>
            <a:off x="750331" y="325688"/>
            <a:ext cx="109829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b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 </a:t>
            </a:r>
            <a:b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12096E-9914-6C3C-E114-8D04A02EAD5A}"/>
              </a:ext>
            </a:extLst>
          </p:cNvPr>
          <p:cNvSpPr txBox="1"/>
          <p:nvPr/>
        </p:nvSpPr>
        <p:spPr>
          <a:xfrm>
            <a:off x="5232091" y="6488668"/>
            <a:ext cx="172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49309" y="2763234"/>
            <a:ext cx="47796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решения Совета депутатов Шебекинского муниципального округа </a:t>
            </a:r>
            <a:endParaRPr lang="ru-RU" sz="16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декабря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 № 41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бюджете Шебекинского муниципального округа на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 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плановый период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и 2028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годов» 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577" y="4117451"/>
            <a:ext cx="4329112" cy="230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673735" y="5423907"/>
            <a:ext cx="3367272" cy="124942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финансов и бюджетной политики администрации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</a:p>
        </p:txBody>
      </p:sp>
    </p:spTree>
    <p:extLst>
      <p:ext uri="{BB962C8B-B14F-4D97-AF65-F5344CB8AC3E}">
        <p14:creationId xmlns:p14="http://schemas.microsoft.com/office/powerpoint/2010/main" val="3466626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485032"/>
              </p:ext>
            </p:extLst>
          </p:nvPr>
        </p:nvGraphicFramePr>
        <p:xfrm>
          <a:off x="614994" y="1003413"/>
          <a:ext cx="10335259" cy="5646026"/>
        </p:xfrm>
        <a:graphic>
          <a:graphicData uri="http://schemas.openxmlformats.org/drawingml/2006/table">
            <a:tbl>
              <a:tblPr/>
              <a:tblGrid>
                <a:gridCol w="103352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97400">
                <a:tc>
                  <a:txBody>
                    <a:bodyPr/>
                    <a:lstStyle/>
                    <a:p>
                      <a:pPr algn="ctr" fontAlgn="ctr"/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20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"ЦРР ДС № 12 ИСКОРКА",  г. Шебекино Белгородской области - 128,2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комбинированного вида № 1 г. Шебекино Белгородской области" - 97,4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61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 "Центр развития ребенка - детский сад № 2 города Шебекино Белгородской области" - 92,1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3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 МБОУ "Средняя общеобразовательная школа №3" г. Шебекино Белгородской области -  9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Масловопристанская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СОШ Шебекинский муниципальный округ Белгородская область" - 10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5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"М-Михайловская ООШ Шебекинского района Белгородской области" - 6,7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68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Капитальный ремонт МБОУ «Средняя общеобразовательная школа №4  г. Шебекино Белгородской области» - 73,8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40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общеразвивающего вида № 14 г. Шебекино Белгородской области" - 2,9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39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"Центр развития ребенка - детский сад № 6 города Шебекино Белгородской области" - 1,8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комбинированного вида № 8 г. Шебекино" - 1,1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8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комбинированного вида № 9 г. Шебекино Белгородской области" - 0,7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8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комбинированного вида № 10 г. Шебекино Белгородской области" - 0,8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8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Капитальный ремонт МБОУ «Средняя общеобразовательная школа № 2 г. Шебекино Белгородской области» - 1,4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4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«Средняя общеобразовательная школа № 5 с углубленным изучением отдельных предметов г. Шебекино Белгородской области» - 0,5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Капитальный ремонт МБОУ "Прогимназия № 8 г. Шебекино Белгородской области" - 1,7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ctr" fontAlgn="ctr"/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Спортивный комплекс "Дельфин" - 74,7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Ледовая арена - 74,7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74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Реконструкция Физкультурно-оздоровительный комплекс "Пристань Спорта" - 74,7 млн. руб.</a:t>
                      </a:r>
                    </a:p>
                  </a:txBody>
                  <a:tcPr marL="4614" marR="4614" marT="46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49663" y="598818"/>
            <a:ext cx="10940431" cy="623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КАПИТАЛЬНОГО РЕМОНТА (ВОССТАНОВЛЕНИЕ ПОСЛЕ ОБСТРЕЛОВ) В 2026 ГОДУ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230234" cy="685737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093739" y="23404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5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7" y="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19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31290"/>
              </p:ext>
            </p:extLst>
          </p:nvPr>
        </p:nvGraphicFramePr>
        <p:xfrm>
          <a:off x="107725" y="1393797"/>
          <a:ext cx="11914342" cy="3013110"/>
        </p:xfrm>
        <a:graphic>
          <a:graphicData uri="http://schemas.openxmlformats.org/drawingml/2006/table">
            <a:tbl>
              <a:tblPr/>
              <a:tblGrid>
                <a:gridCol w="119143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4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2027 год</a:t>
                      </a: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МАДОУ "Детский сад общеразвивающего вида № 11 г. Шебекино Белгородской области" - 23,8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89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МБДОУ "Детский сад "Звездочка" села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Маломихайловка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Шебекинского района Белгородской области" - 3,8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2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Капитальный ремонт МБУ "ДЮЦ "Развитие" в г. Шебекино - 2,6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МБУ "ДЮЦ "Развитие" в г. Шебекино - 71,5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45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Капитальный ремонт МБОУ «Средняя общеобразовательная школа №4  г. Шебекино Белгородской области» - 392,6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"СОШ № 6 г. Шебекино Белгородской области" - 196,4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Зиборовская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начальная школа-детский сад" - 5,5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73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Вознесеновская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СОШ" - 490,5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66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МБОУ "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Новотаволжанская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СОШ", с. Новая Таволжанка Шебекинского городского округа Белгородской обл. - 1,3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11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Реконструкция Физкультурно-оздоровительный комплекс "Пристань Спорта" - 115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41" marR="9141" marT="91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567086"/>
              </p:ext>
            </p:extLst>
          </p:nvPr>
        </p:nvGraphicFramePr>
        <p:xfrm>
          <a:off x="169933" y="4442526"/>
          <a:ext cx="11191285" cy="1901630"/>
        </p:xfrm>
        <a:graphic>
          <a:graphicData uri="http://schemas.openxmlformats.org/drawingml/2006/table">
            <a:tbl>
              <a:tblPr/>
              <a:tblGrid>
                <a:gridCol w="11191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81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2028 год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78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ШМБУК "Центр культурного развития" - 0,09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78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Новотаволжанского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ЦКР - 7,8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78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Муромского ЦКР - 8,3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78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Центральной городской библиотеки г. Шебекино - 0,02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0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МБУ "Шебекинский историко-художественный музей"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г.Шебекино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ул.Ленина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д.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93 - 0,3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2820" y="941995"/>
            <a:ext cx="10940431" cy="623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КАПИТАЛЬНОГО РЕМОНТА (ВОССТАНОВЛЕНИЕ ПОСЛЕ ОБСТРЕЛОВ) В 2027- 2028 ГОДЫ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65" y="220695"/>
            <a:ext cx="12054435" cy="685737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093738" y="358959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6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2" y="95143"/>
            <a:ext cx="806976" cy="94469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8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0"/>
            <a:ext cx="12192000" cy="764343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122090" y="5894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xmlns="" id="{9405AB04-B41C-4477-BF28-59B3EA63944F}"/>
              </a:ext>
            </a:extLst>
          </p:cNvPr>
          <p:cNvSpPr/>
          <p:nvPr/>
        </p:nvSpPr>
        <p:spPr>
          <a:xfrm>
            <a:off x="4899172" y="8464777"/>
            <a:ext cx="261963" cy="2935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3940207" y="9457930"/>
            <a:ext cx="283669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027738" y="7351713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608763" y="9921875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29F4F82-74A1-DA2E-9B6B-B70948047028}"/>
              </a:ext>
            </a:extLst>
          </p:cNvPr>
          <p:cNvSpPr txBox="1"/>
          <p:nvPr/>
        </p:nvSpPr>
        <p:spPr>
          <a:xfrm>
            <a:off x="2778978" y="1269735"/>
            <a:ext cx="7659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НА 2026-2028 ГОДЫ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8B07D21-C698-E344-3AD5-59C88CD08D43}"/>
              </a:ext>
            </a:extLst>
          </p:cNvPr>
          <p:cNvSpPr txBox="1"/>
          <p:nvPr/>
        </p:nvSpPr>
        <p:spPr>
          <a:xfrm>
            <a:off x="11298067" y="846986"/>
            <a:ext cx="784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5A3B888-DE6F-0178-2FC8-5A2271A51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530334"/>
              </p:ext>
            </p:extLst>
          </p:nvPr>
        </p:nvGraphicFramePr>
        <p:xfrm>
          <a:off x="614671" y="2441289"/>
          <a:ext cx="11194433" cy="3495308"/>
        </p:xfrm>
        <a:graphic>
          <a:graphicData uri="http://schemas.openxmlformats.org/drawingml/2006/table">
            <a:tbl>
              <a:tblPr/>
              <a:tblGrid>
                <a:gridCol w="1891352">
                  <a:extLst>
                    <a:ext uri="{9D8B030D-6E8A-4147-A177-3AD203B41FA5}">
                      <a16:colId xmlns:a16="http://schemas.microsoft.com/office/drawing/2014/main" xmlns="" val="4006418895"/>
                    </a:ext>
                  </a:extLst>
                </a:gridCol>
                <a:gridCol w="916123">
                  <a:extLst>
                    <a:ext uri="{9D8B030D-6E8A-4147-A177-3AD203B41FA5}">
                      <a16:colId xmlns:a16="http://schemas.microsoft.com/office/drawing/2014/main" xmlns="" val="581635975"/>
                    </a:ext>
                  </a:extLst>
                </a:gridCol>
                <a:gridCol w="1167318">
                  <a:extLst>
                    <a:ext uri="{9D8B030D-6E8A-4147-A177-3AD203B41FA5}">
                      <a16:colId xmlns:a16="http://schemas.microsoft.com/office/drawing/2014/main" xmlns="" val="1505742598"/>
                    </a:ext>
                  </a:extLst>
                </a:gridCol>
                <a:gridCol w="960452">
                  <a:extLst>
                    <a:ext uri="{9D8B030D-6E8A-4147-A177-3AD203B41FA5}">
                      <a16:colId xmlns:a16="http://schemas.microsoft.com/office/drawing/2014/main" xmlns="" val="2582095513"/>
                    </a:ext>
                  </a:extLst>
                </a:gridCol>
                <a:gridCol w="990004">
                  <a:extLst>
                    <a:ext uri="{9D8B030D-6E8A-4147-A177-3AD203B41FA5}">
                      <a16:colId xmlns:a16="http://schemas.microsoft.com/office/drawing/2014/main" xmlns="" val="3660118670"/>
                    </a:ext>
                  </a:extLst>
                </a:gridCol>
                <a:gridCol w="1093437">
                  <a:extLst>
                    <a:ext uri="{9D8B030D-6E8A-4147-A177-3AD203B41FA5}">
                      <a16:colId xmlns:a16="http://schemas.microsoft.com/office/drawing/2014/main" xmlns="" val="3557534836"/>
                    </a:ext>
                  </a:extLst>
                </a:gridCol>
                <a:gridCol w="960452">
                  <a:extLst>
                    <a:ext uri="{9D8B030D-6E8A-4147-A177-3AD203B41FA5}">
                      <a16:colId xmlns:a16="http://schemas.microsoft.com/office/drawing/2014/main" xmlns="" val="3458003164"/>
                    </a:ext>
                  </a:extLst>
                </a:gridCol>
                <a:gridCol w="1108213">
                  <a:extLst>
                    <a:ext uri="{9D8B030D-6E8A-4147-A177-3AD203B41FA5}">
                      <a16:colId xmlns:a16="http://schemas.microsoft.com/office/drawing/2014/main" xmlns="" val="3395783255"/>
                    </a:ext>
                  </a:extLst>
                </a:gridCol>
                <a:gridCol w="1167318">
                  <a:extLst>
                    <a:ext uri="{9D8B030D-6E8A-4147-A177-3AD203B41FA5}">
                      <a16:colId xmlns:a16="http://schemas.microsoft.com/office/drawing/2014/main" xmlns="" val="548972943"/>
                    </a:ext>
                  </a:extLst>
                </a:gridCol>
                <a:gridCol w="939764">
                  <a:extLst>
                    <a:ext uri="{9D8B030D-6E8A-4147-A177-3AD203B41FA5}">
                      <a16:colId xmlns:a16="http://schemas.microsoft.com/office/drawing/2014/main" xmlns="" val="2526787391"/>
                    </a:ext>
                  </a:extLst>
                </a:gridCol>
              </a:tblGrid>
              <a:tr h="5115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Параметры бюджета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6540016"/>
                  </a:ext>
                </a:extLst>
              </a:tr>
              <a:tr h="1449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второе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отклонения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"+","-"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второе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отклонения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"+","-"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первое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второе чтение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отклонения</a:t>
                      </a: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"+","-"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5368476"/>
                  </a:ext>
                </a:extLst>
              </a:tr>
              <a:tr h="5115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4 315,7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4 456,6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+ 140,9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4 967,1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+ 658,1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3 920,2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- 417,8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270618"/>
                  </a:ext>
                </a:extLst>
              </a:tr>
              <a:tr h="5115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4 327,1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4 561,6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+ 234,5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4 320,7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4 978,9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+658,2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4 349,1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3 933,9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-415,2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3043752"/>
                  </a:ext>
                </a:extLst>
              </a:tr>
              <a:tr h="5115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ДЕФИЦИТ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104,9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+ 93,6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11,1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+2,6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610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50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530036" y="416460"/>
            <a:ext cx="9137964" cy="602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32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Бюджетного кодекса РФ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14450" y="1200060"/>
            <a:ext cx="105822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система Российской Федерации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всех бюджетов в РФ: федерального, региональных, местных, государственных внебюджетных фондов.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49714" y="2212403"/>
            <a:ext cx="105822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Фонд денежных средств, предназначенный для финансирования функций государства (федеральный и региональный уровень) и местного самоуправления (местный уровень).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Представляет собой главный финансовый документ страны (региона, муниципалитета, поселения), утверждаемый органом законодательной власти соответствующего уровня управления.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49716" y="3923725"/>
            <a:ext cx="105822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классификация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Группировка доходов и расходов бюджетов всех уровней бюджетной системы РФ, а также источников финансирования дефицитов этих бюджетов, используемая для составления и исполнения бюджетов.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49714" y="5052863"/>
            <a:ext cx="105822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смета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устанавливающий лимиты бюджетных обязательств казенного учреждения. Бюджетная смета представлена в разрезе кодов бюджетной классификации расходов.</a:t>
            </a:r>
          </a:p>
        </p:txBody>
      </p:sp>
    </p:spTree>
    <p:extLst>
      <p:ext uri="{BB962C8B-B14F-4D97-AF65-F5344CB8AC3E}">
        <p14:creationId xmlns:p14="http://schemas.microsoft.com/office/powerpoint/2010/main" val="406115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52538" y="552629"/>
            <a:ext cx="10710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роспись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который составляется и ведется: главным распорядителем бюджетных средств в целях исполнения бюджета в части расходов; - Главным администратором источников финансирования дефицита бюджета - в целях исполнения бюджета в части источников финансирования дефицита бюджета.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4021" y="1908014"/>
            <a:ext cx="107108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обязательство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обязательства, подлежащие исполнению в соответствующем финансовом году.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объемы денежных средств, предусмотренные в соответствующем финансовом году для исполнения бюджетных обязательств.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бюджета, направленные на приобретение, модернизацию государственного (муниципального) имущества.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процесс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подготовке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отчетности.</a:t>
            </a:r>
          </a:p>
        </p:txBody>
      </p:sp>
    </p:spTree>
    <p:extLst>
      <p:ext uri="{BB962C8B-B14F-4D97-AF65-F5344CB8AC3E}">
        <p14:creationId xmlns:p14="http://schemas.microsoft.com/office/powerpoint/2010/main" val="4188982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99669" y="1683211"/>
            <a:ext cx="10191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дефицита бюджета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привлекаемые в бюджет для покрытия дефицита (кредиты банков, кредиты от других уровней бюджетов, кредиты финансовых международных организаций, ценные бумаги, иные источники).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7241" y="3305338"/>
            <a:ext cx="10191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доходов бюджета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государственной власти (местного самоуправления), орган управления государственным внебюджетным фондом, Центральный банк Российской Федерации, казенное учреждение, осуществляющий(ее): - контроль за правильностью исчисления, - полнотой и своевременностью уплаты, - начисление, - учет, - взыскание, - принятие решений о возврате (зачете) излишне уплаченных (взысканных) платежей, пеней и штрафов по ним, являющихся доходами бюджетов бюджетной системы РФ.</a:t>
            </a:r>
          </a:p>
        </p:txBody>
      </p:sp>
    </p:spTree>
    <p:extLst>
      <p:ext uri="{BB962C8B-B14F-4D97-AF65-F5344CB8AC3E}">
        <p14:creationId xmlns:p14="http://schemas.microsoft.com/office/powerpoint/2010/main" val="2410847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76375" y="572185"/>
            <a:ext cx="946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76375" y="14198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доходов бюджета над его расходами.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76375" y="2370872"/>
            <a:ext cx="104203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РФ другому бюджету на безвозмездной и безвозвратной основе без указания конкретных целей использования.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3547" y="3483371"/>
            <a:ext cx="971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РФ другому бюджету.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03547" y="4388284"/>
            <a:ext cx="103727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от населения, организаций, учреждений в бюджет денежные средства в виде: - налогов; - неналоговых поступлений (пошлины, доходы от продажи имущества, штрафы и т.п.); - безвозмездных поступлений; - доходов от предпринимательской деятельности бюджетных организаций. Кредиты, доходы от выпуска ценных бумаг, полученные государством (органами местного самоуправления), не включаются в состав доходов.</a:t>
            </a:r>
          </a:p>
        </p:txBody>
      </p:sp>
    </p:spTree>
    <p:extLst>
      <p:ext uri="{BB962C8B-B14F-4D97-AF65-F5344CB8AC3E}">
        <p14:creationId xmlns:p14="http://schemas.microsoft.com/office/powerpoint/2010/main" val="2006244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D8CDAEB-86DD-0D6D-1D33-54D318DB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705587" y="-244491"/>
            <a:ext cx="9493696" cy="134833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это план доходов и расходов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7FD7BC0-CE00-48B0-8A08-BE7DB868984F}"/>
              </a:ext>
            </a:extLst>
          </p:cNvPr>
          <p:cNvSpPr/>
          <p:nvPr/>
        </p:nvSpPr>
        <p:spPr>
          <a:xfrm>
            <a:off x="776288" y="932643"/>
            <a:ext cx="10639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житель </a:t>
            </a:r>
            <a:r>
              <a:rPr lang="ru-RU" sz="2000" b="1" i="1" dirty="0" err="1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2000" b="1" i="1" dirty="0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000" b="1" i="1" dirty="0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является участником формирования этого плана. С одной стороны как плательщик, наполняя доходы бюджета, с другой стороны - он получает часть расходов как потребитель общественных услуг.</a:t>
            </a:r>
          </a:p>
          <a:p>
            <a:pPr algn="ctr"/>
            <a:r>
              <a:rPr lang="ru-RU" sz="2000" b="1" i="1" dirty="0">
                <a:solidFill>
                  <a:srgbClr val="1706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услуги – это услуги, которые не могут быть эффективно предоставлены рынком либо оплачены каждым из нас в отдельности (образование, здравоохранение, социальное обеспечение, регулирование экономики, гарантии безопасности и правопорядка, защита общественных интересов, гражданских прав и свобод)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DE78582-B911-4E07-B3D6-96DCDFFC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782" y="3201665"/>
            <a:ext cx="543066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07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570"/>
            <a:ext cx="12192000" cy="837416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122090" y="5894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2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xmlns="" id="{9405AB04-B41C-4477-BF28-59B3EA63944F}"/>
              </a:ext>
            </a:extLst>
          </p:cNvPr>
          <p:cNvSpPr/>
          <p:nvPr/>
        </p:nvSpPr>
        <p:spPr>
          <a:xfrm>
            <a:off x="4899172" y="8464777"/>
            <a:ext cx="261963" cy="2935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3940207" y="9457930"/>
            <a:ext cx="283669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027738" y="7351713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608763" y="9921875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8B07D21-C698-E344-3AD5-59C88CD08D43}"/>
              </a:ext>
            </a:extLst>
          </p:cNvPr>
          <p:cNvSpPr txBox="1"/>
          <p:nvPr/>
        </p:nvSpPr>
        <p:spPr>
          <a:xfrm>
            <a:off x="11273773" y="1411631"/>
            <a:ext cx="784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F419F5-52AD-6A9C-4981-FCA2A0F305C0}"/>
              </a:ext>
            </a:extLst>
          </p:cNvPr>
          <p:cNvSpPr txBox="1"/>
          <p:nvPr/>
        </p:nvSpPr>
        <p:spPr>
          <a:xfrm>
            <a:off x="233850" y="817522"/>
            <a:ext cx="11724300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на 2026 год и плановый период 2027 и 2028 годов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407681"/>
              </p:ext>
            </p:extLst>
          </p:nvPr>
        </p:nvGraphicFramePr>
        <p:xfrm>
          <a:off x="258237" y="1826853"/>
          <a:ext cx="11675527" cy="4799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Лист" r:id="rId6" imgW="10772732" imgH="4429259" progId="Excel.Sheet.12">
                  <p:embed/>
                </p:oleObj>
              </mc:Choice>
              <mc:Fallback>
                <p:oleObj name="Лист" r:id="rId6" imgW="10772732" imgH="442925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8237" y="1826853"/>
                        <a:ext cx="11675527" cy="4799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94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491"/>
            <a:ext cx="12192671" cy="595271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 муниципальный округ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"/>
            <a:ext cx="750332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939856-11D6-4AB8-F9DD-4D03028C3BD0}"/>
              </a:ext>
            </a:extLst>
          </p:cNvPr>
          <p:cNvSpPr txBox="1"/>
          <p:nvPr/>
        </p:nvSpPr>
        <p:spPr>
          <a:xfrm>
            <a:off x="11307332" y="670460"/>
            <a:ext cx="768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5700EAD-BCA0-11F4-9C6C-04EBAC81BB5E}"/>
              </a:ext>
            </a:extLst>
          </p:cNvPr>
          <p:cNvSpPr txBox="1"/>
          <p:nvPr/>
        </p:nvSpPr>
        <p:spPr>
          <a:xfrm>
            <a:off x="3186227" y="547349"/>
            <a:ext cx="5499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Налоговые и неналоговые доходы бюджета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122090" y="5894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3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xmlns="" id="{9405AB04-B41C-4477-BF28-59B3EA63944F}"/>
              </a:ext>
            </a:extLst>
          </p:cNvPr>
          <p:cNvSpPr/>
          <p:nvPr/>
        </p:nvSpPr>
        <p:spPr>
          <a:xfrm>
            <a:off x="4899172" y="8464777"/>
            <a:ext cx="261963" cy="2935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3940207" y="9457930"/>
            <a:ext cx="283669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027738" y="7351713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F72ED2BB-6F8D-4E0E-B24C-F10C359585B3}"/>
              </a:ext>
            </a:extLst>
          </p:cNvPr>
          <p:cNvSpPr/>
          <p:nvPr/>
        </p:nvSpPr>
        <p:spPr>
          <a:xfrm>
            <a:off x="6608763" y="9921875"/>
            <a:ext cx="184150" cy="2571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xmlns="" id="{109C37FF-7FF9-4F23-9917-F51950DDEFE6}"/>
              </a:ext>
            </a:extLst>
          </p:cNvPr>
          <p:cNvSpPr txBox="1"/>
          <p:nvPr/>
        </p:nvSpPr>
        <p:spPr>
          <a:xfrm>
            <a:off x="5643563" y="9315450"/>
            <a:ext cx="184150" cy="2635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xmlns="" id="{109C37FF-7FF9-4F23-9917-F51950DDEFE6}"/>
              </a:ext>
            </a:extLst>
          </p:cNvPr>
          <p:cNvSpPr txBox="1"/>
          <p:nvPr/>
        </p:nvSpPr>
        <p:spPr>
          <a:xfrm>
            <a:off x="5387975" y="10001250"/>
            <a:ext cx="184150" cy="2635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sp>
        <p:nvSpPr>
          <p:cNvPr id="34" name="TextBox 1">
            <a:extLst>
              <a:ext uri="{FF2B5EF4-FFF2-40B4-BE49-F238E27FC236}">
                <a16:creationId xmlns:a16="http://schemas.microsoft.com/office/drawing/2014/main" xmlns="" id="{109C37FF-7FF9-4F23-9917-F51950DDEFE6}"/>
              </a:ext>
            </a:extLst>
          </p:cNvPr>
          <p:cNvSpPr txBox="1"/>
          <p:nvPr/>
        </p:nvSpPr>
        <p:spPr>
          <a:xfrm>
            <a:off x="5702300" y="10001250"/>
            <a:ext cx="184150" cy="2635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sp>
        <p:nvSpPr>
          <p:cNvPr id="36" name="TextBox 1">
            <a:extLst>
              <a:ext uri="{FF2B5EF4-FFF2-40B4-BE49-F238E27FC236}">
                <a16:creationId xmlns:a16="http://schemas.microsoft.com/office/drawing/2014/main" xmlns="" id="{109C37FF-7FF9-4F23-9917-F51950DDEFE6}"/>
              </a:ext>
            </a:extLst>
          </p:cNvPr>
          <p:cNvSpPr txBox="1"/>
          <p:nvPr/>
        </p:nvSpPr>
        <p:spPr>
          <a:xfrm>
            <a:off x="5643563" y="9315450"/>
            <a:ext cx="184150" cy="2635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xmlns="" id="{4DE00CCF-5B06-4695-0BEA-67ED3FBD3F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072283"/>
              </p:ext>
            </p:extLst>
          </p:nvPr>
        </p:nvGraphicFramePr>
        <p:xfrm>
          <a:off x="1203455" y="921865"/>
          <a:ext cx="9648566" cy="5881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7" imgW="13243548" imgH="8069671" progId="Excel.Sheet.12">
                  <p:embed/>
                </p:oleObj>
              </mc:Choice>
              <mc:Fallback>
                <p:oleObj name="Worksheet" r:id="rId7" imgW="13243548" imgH="80696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03455" y="921865"/>
                        <a:ext cx="9648566" cy="5881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754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9664" y="501714"/>
            <a:ext cx="10940431" cy="623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ШЕБЕКИНСКОГО МУНИЦИПАЛЬНОГО ОКРУГА НА 2026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69083"/>
              </p:ext>
            </p:extLst>
          </p:nvPr>
        </p:nvGraphicFramePr>
        <p:xfrm>
          <a:off x="574534" y="1278541"/>
          <a:ext cx="11061812" cy="5206027"/>
        </p:xfrm>
        <a:graphic>
          <a:graphicData uri="http://schemas.openxmlformats.org/drawingml/2006/table">
            <a:tbl>
              <a:tblPr/>
              <a:tblGrid>
                <a:gridCol w="22419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79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0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608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86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086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540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2016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6758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61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отрасли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 ( первое чтение)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 (второе чтение)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 (отклонение +,-)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3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местные 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областные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местные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областные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местные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областные</a:t>
                      </a:r>
                    </a:p>
                  </a:txBody>
                  <a:tcPr marL="4909" marR="4909" marT="4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7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3 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4 327,1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1 684,5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2 642,6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4 561,6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1 791,5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2 770,1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107,0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26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339,6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347,6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781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136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31,8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-13,4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-17,2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859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76,0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154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49,9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38,6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-11,5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78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2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2 255,0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1 777,3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2 266,2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518,4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1 747,8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40,6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-29,4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838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423,5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411,4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-0,9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878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684,7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610,2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568,8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-74,4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-78,7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26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167,2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221,9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210,5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1211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 </a:t>
                      </a:r>
                    </a:p>
                  </a:txBody>
                  <a:tcPr marL="4909" marR="4909" marT="49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909" marR="4909" marT="4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721947" y="1025618"/>
            <a:ext cx="9144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F9F233D-92F8-CC23-EF33-A5600AB4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6"/>
            <a:ext cx="12192001" cy="685737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1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Шебекинский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24253DA-2E64-07E0-7035-DA0009292551}"/>
              </a:ext>
            </a:extLst>
          </p:cNvPr>
          <p:cNvSpPr txBox="1"/>
          <p:nvPr/>
        </p:nvSpPr>
        <p:spPr>
          <a:xfrm>
            <a:off x="11122090" y="5894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4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9FB36D20-2177-CCCA-C8E7-1633A8B4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70"/>
            <a:ext cx="752557" cy="837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295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12054</TotalTime>
  <Words>1531</Words>
  <Application>Microsoft Office PowerPoint</Application>
  <PresentationFormat>Произвольный</PresentationFormat>
  <Paragraphs>292</Paragraphs>
  <Slides>12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Лист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Шебекинский муниципальный округ</vt:lpstr>
      <vt:lpstr>          Шебекинский муниципальный округ</vt:lpstr>
      <vt:lpstr>         Шебекинский муниципальный округ</vt:lpstr>
      <vt:lpstr>           Шебекинский муниципальный округ</vt:lpstr>
      <vt:lpstr>         Шебекинский муниципальный округ</vt:lpstr>
      <vt:lpstr>          Шебекинский муниципальный округ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Luneva_312</cp:lastModifiedBy>
  <cp:revision>205</cp:revision>
  <cp:lastPrinted>2025-12-22T12:27:30Z</cp:lastPrinted>
  <dcterms:created xsi:type="dcterms:W3CDTF">2024-11-05T08:14:02Z</dcterms:created>
  <dcterms:modified xsi:type="dcterms:W3CDTF">2026-03-03T08:44:15Z</dcterms:modified>
</cp:coreProperties>
</file>