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10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3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6" r:id="rId1"/>
    <p:sldMasterId id="2147484332" r:id="rId2"/>
    <p:sldMasterId id="2147484344" r:id="rId3"/>
    <p:sldMasterId id="2147484356" r:id="rId4"/>
    <p:sldMasterId id="2147484368" r:id="rId5"/>
    <p:sldMasterId id="2147484380" r:id="rId6"/>
  </p:sldMasterIdLst>
  <p:notesMasterIdLst>
    <p:notesMasterId r:id="rId33"/>
  </p:notesMasterIdLst>
  <p:handoutMasterIdLst>
    <p:handoutMasterId r:id="rId34"/>
  </p:handoutMasterIdLst>
  <p:sldIdLst>
    <p:sldId id="444" r:id="rId7"/>
    <p:sldId id="496" r:id="rId8"/>
    <p:sldId id="497" r:id="rId9"/>
    <p:sldId id="499" r:id="rId10"/>
    <p:sldId id="493" r:id="rId11"/>
    <p:sldId id="443" r:id="rId12"/>
    <p:sldId id="466" r:id="rId13"/>
    <p:sldId id="494" r:id="rId14"/>
    <p:sldId id="440" r:id="rId15"/>
    <p:sldId id="467" r:id="rId16"/>
    <p:sldId id="495" r:id="rId17"/>
    <p:sldId id="415" r:id="rId18"/>
    <p:sldId id="427" r:id="rId19"/>
    <p:sldId id="338" r:id="rId20"/>
    <p:sldId id="472" r:id="rId21"/>
    <p:sldId id="471" r:id="rId22"/>
    <p:sldId id="339" r:id="rId23"/>
    <p:sldId id="445" r:id="rId24"/>
    <p:sldId id="473" r:id="rId25"/>
    <p:sldId id="341" r:id="rId26"/>
    <p:sldId id="340" r:id="rId27"/>
    <p:sldId id="474" r:id="rId28"/>
    <p:sldId id="475" r:id="rId29"/>
    <p:sldId id="476" r:id="rId30"/>
    <p:sldId id="477" r:id="rId31"/>
    <p:sldId id="478" r:id="rId32"/>
  </p:sldIdLst>
  <p:sldSz cx="6858000" cy="5143500"/>
  <p:notesSz cx="6808788" cy="9940925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FF"/>
    <a:srgbClr val="FF6600"/>
    <a:srgbClr val="FF66FF"/>
    <a:srgbClr val="00FFFF"/>
    <a:srgbClr val="00FF00"/>
    <a:srgbClr val="3792F7"/>
    <a:srgbClr val="3333FF"/>
    <a:srgbClr val="66FFCC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58" autoAdjust="0"/>
    <p:restoredTop sz="97941" autoAdjust="0"/>
  </p:normalViewPr>
  <p:slideViewPr>
    <p:cSldViewPr>
      <p:cViewPr>
        <p:scale>
          <a:sx n="150" d="100"/>
          <a:sy n="150" d="100"/>
        </p:scale>
        <p:origin x="-1824" y="-138"/>
      </p:cViewPr>
      <p:guideLst>
        <p:guide orient="horz" pos="2160"/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-25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commentAuthors" Target="commentAuthor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8.xlsx"/><Relationship Id="rId4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title>
      <c:tx>
        <c:rich>
          <a:bodyPr/>
          <a:lstStyle/>
          <a:p>
            <a:pPr>
              <a:defRPr sz="1800">
                <a:solidFill>
                  <a:srgbClr val="003399"/>
                </a:solidFill>
              </a:defRPr>
            </a:pPr>
            <a:r>
              <a:rPr lang="ru-RU" sz="1800" dirty="0">
                <a:solidFill>
                  <a:srgbClr val="003399"/>
                </a:solidFill>
              </a:rPr>
              <a:t>Собственные налоговые</a:t>
            </a:r>
            <a:r>
              <a:rPr lang="ru-RU" sz="1800" baseline="0" dirty="0">
                <a:solidFill>
                  <a:srgbClr val="003399"/>
                </a:solidFill>
              </a:rPr>
              <a:t> </a:t>
            </a:r>
          </a:p>
          <a:p>
            <a:pPr>
              <a:defRPr sz="1800">
                <a:solidFill>
                  <a:srgbClr val="003399"/>
                </a:solidFill>
              </a:defRPr>
            </a:pPr>
            <a:r>
              <a:rPr lang="ru-RU" sz="1800" baseline="0" dirty="0">
                <a:solidFill>
                  <a:srgbClr val="003399"/>
                </a:solidFill>
              </a:rPr>
              <a:t>и неналоговые доходы</a:t>
            </a:r>
            <a:r>
              <a:rPr lang="ru-RU" sz="1800" dirty="0">
                <a:solidFill>
                  <a:srgbClr val="003399"/>
                </a:solidFill>
              </a:rPr>
              <a:t> </a:t>
            </a:r>
          </a:p>
          <a:p>
            <a:pPr>
              <a:defRPr sz="1800">
                <a:solidFill>
                  <a:srgbClr val="003399"/>
                </a:solidFill>
              </a:defRPr>
            </a:pPr>
            <a:r>
              <a:rPr lang="ru-RU" sz="1800" dirty="0">
                <a:solidFill>
                  <a:srgbClr val="003399"/>
                </a:solidFill>
              </a:rPr>
              <a:t>в общем объеме </a:t>
            </a:r>
          </a:p>
          <a:p>
            <a:pPr>
              <a:defRPr sz="1800">
                <a:solidFill>
                  <a:srgbClr val="003399"/>
                </a:solidFill>
              </a:defRPr>
            </a:pPr>
            <a:r>
              <a:rPr lang="ru-RU" sz="1800" dirty="0">
                <a:solidFill>
                  <a:srgbClr val="003399"/>
                </a:solidFill>
              </a:rPr>
              <a:t> 2025 г., млн. рублей</a:t>
            </a:r>
          </a:p>
        </c:rich>
      </c:tx>
      <c:layout>
        <c:manualLayout>
          <c:xMode val="edge"/>
          <c:yMode val="edge"/>
          <c:x val="0.13442974321120629"/>
          <c:y val="2.6903790350977952E-2"/>
        </c:manualLayout>
      </c:layout>
      <c:overlay val="0"/>
    </c:title>
    <c:autoTitleDeleted val="0"/>
    <c:plotArea>
      <c:layout/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налоги в общем объеме доходов, млн.рублей</c:v>
                </c:pt>
              </c:strCache>
            </c:strRef>
          </c:tx>
          <c:dPt>
            <c:idx val="0"/>
            <c:bubble3D val="0"/>
            <c:spPr>
              <a:solidFill>
                <a:srgbClr val="E30DC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B5A-485E-B4FE-AD6B09A51843}"/>
              </c:ext>
            </c:extLst>
          </c:dPt>
          <c:dPt>
            <c:idx val="1"/>
            <c:bubble3D val="0"/>
            <c:spPr>
              <a:gradFill>
                <a:gsLst>
                  <a:gs pos="54870">
                    <a:srgbClr val="C2D29F"/>
                  </a:gs>
                  <a:gs pos="4974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  <a:lumOff val="40000"/>
                    </a:schemeClr>
                  </a:gs>
                  <a:gs pos="60000">
                    <a:schemeClr val="accent3">
                      <a:lumMod val="60000"/>
                      <a:lumOff val="40000"/>
                    </a:schemeClr>
                  </a:gs>
                </a:gsLst>
                <a:lin ang="5400000" scaled="1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B5A-485E-B4FE-AD6B09A51843}"/>
              </c:ext>
            </c:extLst>
          </c:dPt>
          <c:dPt>
            <c:idx val="2"/>
            <c:bubble3D val="0"/>
            <c:spPr>
              <a:gradFill>
                <a:gsLst>
                  <a:gs pos="54870">
                    <a:srgbClr val="C2D29F"/>
                  </a:gs>
                  <a:gs pos="4974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  <a:lumOff val="40000"/>
                    </a:schemeClr>
                  </a:gs>
                  <a:gs pos="60000">
                    <a:schemeClr val="accent3">
                      <a:lumMod val="60000"/>
                      <a:lumOff val="40000"/>
                    </a:schemeClr>
                  </a:gs>
                </a:gsLst>
                <a:lin ang="5400000" scaled="1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B5A-485E-B4FE-AD6B09A51843}"/>
              </c:ext>
            </c:extLst>
          </c:dPt>
          <c:dLbls>
            <c:dLbl>
              <c:idx val="0"/>
              <c:layout>
                <c:manualLayout>
                  <c:x val="0.12162475313688197"/>
                  <c:y val="-5.5988510855115713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5A-485E-B4FE-AD6B09A51843}"/>
                </c:ext>
              </c:extLst>
            </c:dLbl>
            <c:dLbl>
              <c:idx val="1"/>
              <c:layout>
                <c:manualLayout>
                  <c:x val="0.14011319834519328"/>
                  <c:y val="0.173609947293991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en-US" sz="2000" dirty="0"/>
                      <a:t>25,7%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B5A-485E-B4FE-AD6B09A51843}"/>
                </c:ext>
              </c:extLst>
            </c:dLbl>
            <c:dLbl>
              <c:idx val="2"/>
              <c:layout>
                <c:manualLayout>
                  <c:x val="-0.1199251166066294"/>
                  <c:y val="2.6826115365712663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B5A-485E-B4FE-AD6B09A518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Безвозмездные поступления</c:v>
                </c:pt>
                <c:pt idx="1">
                  <c:v>Налоговые и неналоговые доходы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2657.8</c:v>
                </c:pt>
                <c:pt idx="1">
                  <c:v>1686.5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B5A-485E-B4FE-AD6B09A5184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Безвозмездные поступления</c:v>
                </c:pt>
                <c:pt idx="1">
                  <c:v>Налоговые и неналоговые доходы</c:v>
                </c:pt>
              </c:strCache>
            </c:strRef>
          </c:cat>
          <c:val>
            <c:numRef>
              <c:f>Лист1!$C$2:$C$3</c:f>
              <c:numCache>
                <c:formatCode>0.00%</c:formatCode>
                <c:ptCount val="2"/>
                <c:pt idx="1">
                  <c:v>0.25700000000000001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B5A-485E-B4FE-AD6B09A518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00"/>
        <c:secondPieSize val="75"/>
        <c:serLines>
          <c:spPr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/>
          </c:spPr>
        </c:serLines>
      </c:of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479157286617278"/>
          <c:y val="3.0885323259014004E-2"/>
          <c:w val="0.53155033124656492"/>
          <c:h val="0.938229353481972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  <a:prstDash val="solid"/>
            </a:ln>
          </c:spPr>
          <c:invertIfNegative val="0"/>
          <c:dLbls>
            <c:dLbl>
              <c:idx val="7"/>
              <c:layout>
                <c:manualLayout>
                  <c:x val="-8.121254883310561E-8"/>
                  <c:y val="7.2531502882335307E-3"/>
                </c:manualLayout>
              </c:layout>
              <c:spPr>
                <a:noFill/>
                <a:ln w="25394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6.2915361581006912E-2"/>
                      <c:h val="7.524787848559773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993-4C44-A074-8C8B2ECDD496}"/>
                </c:ext>
              </c:extLst>
            </c:dLbl>
            <c:spPr>
              <a:noFill/>
              <a:ln w="25394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Транспортные предприятия </c:v>
                </c:pt>
                <c:pt idx="1">
                  <c:v>Строительные оганизации</c:v>
                </c:pt>
                <c:pt idx="2">
                  <c:v>Прочие предприятия</c:v>
                </c:pt>
                <c:pt idx="3">
                  <c:v>Предприятия ЖКХ</c:v>
                </c:pt>
                <c:pt idx="4">
                  <c:v>Тогровые предприятия</c:v>
                </c:pt>
                <c:pt idx="5">
                  <c:v>Бюджетные,федеральные,областные учреждения</c:v>
                </c:pt>
                <c:pt idx="6">
                  <c:v>Предприятия АПК</c:v>
                </c:pt>
                <c:pt idx="7">
                  <c:v>Производственные предприятия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0.8</c:v>
                </c:pt>
                <c:pt idx="1">
                  <c:v>2</c:v>
                </c:pt>
                <c:pt idx="2">
                  <c:v>3.8</c:v>
                </c:pt>
                <c:pt idx="3">
                  <c:v>4.3</c:v>
                </c:pt>
                <c:pt idx="4">
                  <c:v>5.3</c:v>
                </c:pt>
                <c:pt idx="5">
                  <c:v>21.7</c:v>
                </c:pt>
                <c:pt idx="6">
                  <c:v>25</c:v>
                </c:pt>
                <c:pt idx="7">
                  <c:v>36.299999999999997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A3-4697-B486-9CB7625AE4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2394752"/>
        <c:axId val="112843520"/>
      </c:barChart>
      <c:catAx>
        <c:axId val="112394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3" cap="flat" cmpd="tri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spc="0" baseline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2843520"/>
        <c:crosses val="autoZero"/>
        <c:auto val="1"/>
        <c:lblAlgn val="ctr"/>
        <c:lblOffset val="100"/>
        <c:noMultiLvlLbl val="0"/>
      </c:catAx>
      <c:valAx>
        <c:axId val="1128435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2394752"/>
        <c:crosses val="autoZero"/>
        <c:crossBetween val="between"/>
      </c:valAx>
      <c:spPr>
        <a:noFill/>
        <a:ln w="2539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6508255280848306"/>
          <c:y val="8.4250180164905097E-2"/>
          <c:w val="0.63491744719151688"/>
          <c:h val="0.91523175252443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Исполнение 2024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10"/>
              <c:layout>
                <c:manualLayout>
                  <c:x val="4.2865580963631763E-3"/>
                  <c:y val="-5.341981638525981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362-4A69-B4B4-42950BC1C92E}"/>
                </c:ext>
              </c:extLst>
            </c:dLbl>
            <c:dLbl>
              <c:idx val="13"/>
              <c:layout>
                <c:manualLayout>
                  <c:x val="-2.8577053975754507E-3"/>
                  <c:y val="2.91384182702930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62-4A69-B4B4-42950BC1C92E}"/>
                </c:ext>
              </c:extLst>
            </c:dLbl>
            <c:dLbl>
              <c:idx val="14"/>
              <c:layout>
                <c:manualLayout>
                  <c:x val="-7.1442634939386266E-3"/>
                  <c:y val="2.91361239066496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362-4A69-B4B4-42950BC1C9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Лист1!$A$2:$A$19</c:f>
              <c:strCache>
                <c:ptCount val="18"/>
                <c:pt idx="0">
                  <c:v>Услуги связи</c:v>
                </c:pt>
                <c:pt idx="1">
                  <c:v>Переселение из аварийного жилья</c:v>
                </c:pt>
                <c:pt idx="2">
                  <c:v>Информационные услуги</c:v>
                </c:pt>
                <c:pt idx="3">
                  <c:v>Текущий ремонт зданий и сооружений</c:v>
                </c:pt>
                <c:pt idx="4">
                  <c:v>Охрана, видеонаблюдение</c:v>
                </c:pt>
                <c:pt idx="5">
                  <c:v>Приобретение оборудования</c:v>
                </c:pt>
                <c:pt idx="6">
                  <c:v>ГСМ</c:v>
                </c:pt>
                <c:pt idx="7">
                  <c:v>Организация наружного освещения</c:v>
                </c:pt>
                <c:pt idx="8">
                  <c:v>Благоустройство ШГО</c:v>
                </c:pt>
                <c:pt idx="9">
                  <c:v>Налоги и сборы</c:v>
                </c:pt>
                <c:pt idx="10">
                  <c:v>Питание</c:v>
                </c:pt>
                <c:pt idx="11">
                  <c:v>Мероприятия в области дорожного хозяйства</c:v>
                </c:pt>
                <c:pt idx="12">
                  <c:v>Транспорт (убытки, проезд льготной категории)</c:v>
                </c:pt>
                <c:pt idx="13">
                  <c:v>Капитальные вложения</c:v>
                </c:pt>
                <c:pt idx="14">
                  <c:v>Коммунальные услуги</c:v>
                </c:pt>
                <c:pt idx="15">
                  <c:v>Социальные выплаты</c:v>
                </c:pt>
                <c:pt idx="16">
                  <c:v>Оплата труда и начисления</c:v>
                </c:pt>
                <c:pt idx="17">
                  <c:v>Всего</c:v>
                </c:pt>
              </c:strCache>
            </c:strRef>
          </c:cat>
          <c:val>
            <c:numRef>
              <c:f>Лист1!$B$2:$B$19</c:f>
              <c:numCache>
                <c:formatCode>#,##0</c:formatCode>
                <c:ptCount val="18"/>
                <c:pt idx="0">
                  <c:v>7</c:v>
                </c:pt>
                <c:pt idx="1">
                  <c:v>52</c:v>
                </c:pt>
                <c:pt idx="2">
                  <c:v>16</c:v>
                </c:pt>
                <c:pt idx="3">
                  <c:v>19</c:v>
                </c:pt>
                <c:pt idx="4">
                  <c:v>31</c:v>
                </c:pt>
                <c:pt idx="5">
                  <c:v>151</c:v>
                </c:pt>
                <c:pt idx="6">
                  <c:v>40</c:v>
                </c:pt>
                <c:pt idx="7">
                  <c:v>55</c:v>
                </c:pt>
                <c:pt idx="8">
                  <c:v>185.3</c:v>
                </c:pt>
                <c:pt idx="9">
                  <c:v>52</c:v>
                </c:pt>
                <c:pt idx="10">
                  <c:v>84</c:v>
                </c:pt>
                <c:pt idx="11">
                  <c:v>316</c:v>
                </c:pt>
                <c:pt idx="12">
                  <c:v>93</c:v>
                </c:pt>
                <c:pt idx="13">
                  <c:v>111</c:v>
                </c:pt>
                <c:pt idx="14">
                  <c:v>153</c:v>
                </c:pt>
                <c:pt idx="15">
                  <c:v>338</c:v>
                </c:pt>
                <c:pt idx="16">
                  <c:v>2344</c:v>
                </c:pt>
                <c:pt idx="17">
                  <c:v>4406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D532-45A0-BFAE-8DF58EBC8A7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Исполнение 2025</c:v>
                </c:pt>
              </c:strCache>
            </c:strRef>
          </c:tx>
          <c:spPr>
            <a:solidFill>
              <a:srgbClr val="00FF0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3.88512273316854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A8-4D60-98D7-C61E5BF9DD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Лист1!$A$2:$A$19</c:f>
              <c:strCache>
                <c:ptCount val="18"/>
                <c:pt idx="0">
                  <c:v>Услуги связи</c:v>
                </c:pt>
                <c:pt idx="1">
                  <c:v>Переселение из аварийного жилья</c:v>
                </c:pt>
                <c:pt idx="2">
                  <c:v>Информационные услуги</c:v>
                </c:pt>
                <c:pt idx="3">
                  <c:v>Текущий ремонт зданий и сооружений</c:v>
                </c:pt>
                <c:pt idx="4">
                  <c:v>Охрана, видеонаблюдение</c:v>
                </c:pt>
                <c:pt idx="5">
                  <c:v>Приобретение оборудования</c:v>
                </c:pt>
                <c:pt idx="6">
                  <c:v>ГСМ</c:v>
                </c:pt>
                <c:pt idx="7">
                  <c:v>Организация наружного освещения</c:v>
                </c:pt>
                <c:pt idx="8">
                  <c:v>Благоустройство ШГО</c:v>
                </c:pt>
                <c:pt idx="9">
                  <c:v>Налоги и сборы</c:v>
                </c:pt>
                <c:pt idx="10">
                  <c:v>Питание</c:v>
                </c:pt>
                <c:pt idx="11">
                  <c:v>Мероприятия в области дорожного хозяйства</c:v>
                </c:pt>
                <c:pt idx="12">
                  <c:v>Транспорт (убытки, проезд льготной категории)</c:v>
                </c:pt>
                <c:pt idx="13">
                  <c:v>Капитальные вложения</c:v>
                </c:pt>
                <c:pt idx="14">
                  <c:v>Коммунальные услуги</c:v>
                </c:pt>
                <c:pt idx="15">
                  <c:v>Социальные выплаты</c:v>
                </c:pt>
                <c:pt idx="16">
                  <c:v>Оплата труда и начисления</c:v>
                </c:pt>
                <c:pt idx="17">
                  <c:v>Всего</c:v>
                </c:pt>
              </c:strCache>
            </c:strRef>
          </c:cat>
          <c:val>
            <c:numRef>
              <c:f>Лист1!$C$2:$C$19</c:f>
              <c:numCache>
                <c:formatCode>#,##0</c:formatCode>
                <c:ptCount val="18"/>
                <c:pt idx="0">
                  <c:v>7</c:v>
                </c:pt>
                <c:pt idx="1">
                  <c:v>8</c:v>
                </c:pt>
                <c:pt idx="2">
                  <c:v>18</c:v>
                </c:pt>
                <c:pt idx="3">
                  <c:v>20</c:v>
                </c:pt>
                <c:pt idx="4">
                  <c:v>32</c:v>
                </c:pt>
                <c:pt idx="5">
                  <c:v>36</c:v>
                </c:pt>
                <c:pt idx="6">
                  <c:v>37</c:v>
                </c:pt>
                <c:pt idx="7">
                  <c:v>60</c:v>
                </c:pt>
                <c:pt idx="8">
                  <c:v>55.1</c:v>
                </c:pt>
                <c:pt idx="9">
                  <c:v>55</c:v>
                </c:pt>
                <c:pt idx="10">
                  <c:v>98</c:v>
                </c:pt>
                <c:pt idx="11">
                  <c:v>104</c:v>
                </c:pt>
                <c:pt idx="12">
                  <c:v>114</c:v>
                </c:pt>
                <c:pt idx="13">
                  <c:v>157</c:v>
                </c:pt>
                <c:pt idx="14">
                  <c:v>194</c:v>
                </c:pt>
                <c:pt idx="15">
                  <c:v>364</c:v>
                </c:pt>
                <c:pt idx="16">
                  <c:v>2596</c:v>
                </c:pt>
                <c:pt idx="17">
                  <c:v>4473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D532-45A0-BFAE-8DF58EBC8A7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2"/>
        <c:axId val="126372352"/>
        <c:axId val="117323392"/>
      </c:barChart>
      <c:catAx>
        <c:axId val="1263723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ru-RU"/>
          </a:p>
        </c:txPr>
        <c:crossAx val="117323392"/>
        <c:crosses val="autoZero"/>
        <c:auto val="1"/>
        <c:lblAlgn val="ctr"/>
        <c:lblOffset val="100"/>
        <c:noMultiLvlLbl val="0"/>
      </c:catAx>
      <c:valAx>
        <c:axId val="117323392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one"/>
        <c:crossAx val="126372352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sz="1200" b="1">
                <a:solidFill>
                  <a:schemeClr val="tx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65354217432811679"/>
          <c:y val="0.84446140574141604"/>
          <c:w val="0.32185320906041059"/>
          <c:h val="0.12442058714142251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25517429755625"/>
          <c:y val="3.5927078061285374E-2"/>
          <c:w val="0.59769082536866847"/>
          <c:h val="0.9640729219387146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C95-4280-99F9-AAEBDCD7A831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C95-4280-99F9-AAEBDCD7A831}"/>
              </c:ext>
            </c:extLst>
          </c:dPt>
          <c:dPt>
            <c:idx val="2"/>
            <c:bubble3D val="0"/>
            <c:spPr>
              <a:solidFill>
                <a:srgbClr val="FF66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C95-4280-99F9-AAEBDCD7A831}"/>
              </c:ext>
            </c:extLst>
          </c:dPt>
          <c:dPt>
            <c:idx val="3"/>
            <c:bubble3D val="0"/>
            <c:spPr>
              <a:solidFill>
                <a:srgbClr val="FFCC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C95-4280-99F9-AAEBDCD7A831}"/>
              </c:ext>
            </c:extLst>
          </c:dPt>
          <c:dPt>
            <c:idx val="5"/>
            <c:bubble3D val="0"/>
            <c:spPr>
              <a:solidFill>
                <a:srgbClr val="00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C95-4280-99F9-AAEBDCD7A831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C95-4280-99F9-AAEBDCD7A831}"/>
              </c:ext>
            </c:extLst>
          </c:dPt>
          <c:dPt>
            <c:idx val="7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0F8-4318-88FF-81DC21B45564}"/>
              </c:ext>
            </c:extLst>
          </c:dPt>
          <c:dPt>
            <c:idx val="8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BC95-4280-99F9-AAEBDCD7A831}"/>
              </c:ext>
            </c:extLst>
          </c:dPt>
          <c:dPt>
            <c:idx val="9"/>
            <c:bubble3D val="0"/>
            <c:spPr>
              <a:solidFill>
                <a:srgbClr val="00FF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BC95-4280-99F9-AAEBDCD7A831}"/>
              </c:ext>
            </c:extLst>
          </c:dPt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>
                  <c:v>378453</c:v>
                </c:pt>
                <c:pt idx="1">
                  <c:v>99189</c:v>
                </c:pt>
                <c:pt idx="2">
                  <c:v>366390</c:v>
                </c:pt>
                <c:pt idx="3">
                  <c:v>177372</c:v>
                </c:pt>
                <c:pt idx="4">
                  <c:v>2004</c:v>
                </c:pt>
                <c:pt idx="5">
                  <c:v>2008258</c:v>
                </c:pt>
                <c:pt idx="6">
                  <c:v>385909</c:v>
                </c:pt>
                <c:pt idx="7">
                  <c:v>921330</c:v>
                </c:pt>
                <c:pt idx="8">
                  <c:v>133364</c:v>
                </c:pt>
                <c:pt idx="9">
                  <c:v>1100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BC95-4280-99F9-AAEBDCD7A8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3"/>
      </c:pieChart>
    </c:plotArea>
    <c:plotVisOnly val="1"/>
    <c:dispBlanksAs val="gap"/>
    <c:showDLblsOverMax val="0"/>
  </c:chart>
  <c:txPr>
    <a:bodyPr/>
    <a:lstStyle/>
    <a:p>
      <a:pPr>
        <a:defRPr sz="16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9775994146628614E-3"/>
          <c:y val="3.5833845815157177E-3"/>
          <c:w val="0.95416666666666672"/>
          <c:h val="0.7892878937007874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 том числе разовые поступления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6952000454454451E-4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7E3-4350-98E0-C80BB7246227}"/>
                </c:ext>
              </c:extLst>
            </c:dLbl>
            <c:dLbl>
              <c:idx val="1"/>
              <c:layout>
                <c:manualLayout>
                  <c:x val="0"/>
                  <c:y val="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E3-4350-98E0-C80BB7246227}"/>
                </c:ext>
              </c:extLst>
            </c:dLbl>
            <c:dLbl>
              <c:idx val="2"/>
              <c:layout>
                <c:manualLayout>
                  <c:x val="-3.0941509395459757E-3"/>
                  <c:y val="9.37499999999999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7E3-4350-98E0-C80BB7246227}"/>
                </c:ext>
              </c:extLst>
            </c:dLbl>
            <c:dLbl>
              <c:idx val="3"/>
              <c:layout>
                <c:manualLayout>
                  <c:x val="7.0043344145010681E-3"/>
                  <c:y val="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7E3-4350-98E0-C80BB72462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
4 499,7</c:v>
                </c:pt>
                <c:pt idx="1">
                  <c:v>факт 2024
4 559,7</c:v>
                </c:pt>
                <c:pt idx="2">
                  <c:v>план 2025
4 350,0</c:v>
                </c:pt>
                <c:pt idx="3">
                  <c:v>факт 2025
4 344,3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42</c:v>
                </c:pt>
                <c:pt idx="1">
                  <c:v>358.9</c:v>
                </c:pt>
                <c:pt idx="2">
                  <c:v>42</c:v>
                </c:pt>
                <c:pt idx="3">
                  <c:v>261.39999999999998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9E-459F-8068-509E46398DF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B17ED8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7.0569415898233531E-3"/>
                  <c:y val="-2.0245817735519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63D-4F03-BB5A-7AD46E092083}"/>
                </c:ext>
              </c:extLst>
            </c:dLbl>
            <c:dLbl>
              <c:idx val="1"/>
              <c:layout>
                <c:manualLayout>
                  <c:x val="-3.9716073214087731E-3"/>
                  <c:y val="-2.57096414286277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3D-4F03-BB5A-7AD46E092083}"/>
                </c:ext>
              </c:extLst>
            </c:dLbl>
            <c:dLbl>
              <c:idx val="2"/>
              <c:layout>
                <c:manualLayout>
                  <c:x val="-9.35356140984335E-3"/>
                  <c:y val="-2.7281731597649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3D-4F03-BB5A-7AD46E092083}"/>
                </c:ext>
              </c:extLst>
            </c:dLbl>
            <c:dLbl>
              <c:idx val="3"/>
              <c:layout>
                <c:manualLayout>
                  <c:x val="-5.0983050494389512E-3"/>
                  <c:y val="-2.4942750207469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3D-4F03-BB5A-7AD46E0920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
4 499,7</c:v>
                </c:pt>
                <c:pt idx="1">
                  <c:v>факт 2024
4 559,7</c:v>
                </c:pt>
                <c:pt idx="2">
                  <c:v>план 2025
4 350,0</c:v>
                </c:pt>
                <c:pt idx="3">
                  <c:v>факт 2025
4 344,3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1449.9</c:v>
                </c:pt>
                <c:pt idx="1">
                  <c:v>1666.9</c:v>
                </c:pt>
                <c:pt idx="2">
                  <c:v>1575.8</c:v>
                </c:pt>
                <c:pt idx="3">
                  <c:v>1686.5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89E-459F-8068-509E46398DF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поступления из других уровней бюджета</c:v>
                </c:pt>
              </c:strCache>
            </c:strRef>
          </c:tx>
          <c:spPr>
            <a:solidFill>
              <a:srgbClr val="3792F7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2562840239973337E-3"/>
                  <c:y val="-1.4014734477727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63D-4F03-BB5A-7AD46E092083}"/>
                </c:ext>
              </c:extLst>
            </c:dLbl>
            <c:dLbl>
              <c:idx val="1"/>
              <c:layout>
                <c:manualLayout>
                  <c:x val="6.1524748428365651E-3"/>
                  <c:y val="-1.2176029729529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3D-4F03-BB5A-7AD46E092083}"/>
                </c:ext>
              </c:extLst>
            </c:dLbl>
            <c:dLbl>
              <c:idx val="2"/>
              <c:layout>
                <c:manualLayout>
                  <c:x val="-3.4636776469281999E-3"/>
                  <c:y val="-2.4156705122958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3D-4F03-BB5A-7AD46E092083}"/>
                </c:ext>
              </c:extLst>
            </c:dLbl>
            <c:dLbl>
              <c:idx val="3"/>
              <c:layout>
                <c:manualLayout>
                  <c:x val="-6.7618354905010555E-3"/>
                  <c:y val="-2.649568651313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63D-4F03-BB5A-7AD46E0920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план 2024
4 499,7</c:v>
                </c:pt>
                <c:pt idx="1">
                  <c:v>факт 2024
4 559,7</c:v>
                </c:pt>
                <c:pt idx="2">
                  <c:v>план 2025
4 350,0</c:v>
                </c:pt>
                <c:pt idx="3">
                  <c:v>факт 2025
4 344,3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3049.8</c:v>
                </c:pt>
                <c:pt idx="1">
                  <c:v>2892.8</c:v>
                </c:pt>
                <c:pt idx="2">
                  <c:v>2774.2</c:v>
                </c:pt>
                <c:pt idx="3">
                  <c:v>2657.8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89E-459F-8068-509E46398D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10657024"/>
        <c:axId val="74787648"/>
        <c:axId val="0"/>
      </c:bar3DChart>
      <c:catAx>
        <c:axId val="110657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4787648"/>
        <c:crosses val="autoZero"/>
        <c:auto val="1"/>
        <c:lblAlgn val="ctr"/>
        <c:lblOffset val="100"/>
        <c:noMultiLvlLbl val="0"/>
      </c:catAx>
      <c:valAx>
        <c:axId val="74787648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110657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14240601924867832"/>
          <c:y val="0.93213404610182793"/>
          <c:w val="0.71518784233791666"/>
          <c:h val="6.0268460711986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4214508921010902E-2"/>
          <c:y val="2.9449883139617259E-3"/>
          <c:w val="0.96866357669045644"/>
          <c:h val="0.8215764813219612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 том числе разовые доходы</c:v>
                </c:pt>
              </c:strCache>
            </c:strRef>
          </c:tx>
          <c:spPr>
            <a:solidFill>
              <a:srgbClr val="76B531">
                <a:alpha val="75000"/>
              </a:srgb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первоначальный план
3 959,8</c:v>
                </c:pt>
                <c:pt idx="1">
                  <c:v>уточненный план
4 350</c:v>
                </c:pt>
                <c:pt idx="2">
                  <c:v>факт 
4 344,3</c:v>
                </c:pt>
              </c:strCache>
            </c:strRef>
          </c:cat>
          <c:val>
            <c:numRef>
              <c:f>Лист1!$B$2:$B$4</c:f>
              <c:numCache>
                <c:formatCode>#\ ##0.0_ ;\-#\ ##0.0\ </c:formatCode>
                <c:ptCount val="3"/>
                <c:pt idx="0">
                  <c:v>42</c:v>
                </c:pt>
                <c:pt idx="1">
                  <c:v>227.5</c:v>
                </c:pt>
                <c:pt idx="2">
                  <c:v>261.39999999999998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0C6-43AF-B9CC-C7E1CB225CA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B17ED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113384427241024E-17"/>
                  <c:y val="9.7184619994744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C6-43AF-B9CC-C7E1CB225CA2}"/>
                </c:ext>
              </c:extLst>
            </c:dLbl>
            <c:dLbl>
              <c:idx val="1"/>
              <c:layout>
                <c:manualLayout>
                  <c:x val="0"/>
                  <c:y val="0.119272033629913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C6-43AF-B9CC-C7E1CB225CA2}"/>
                </c:ext>
              </c:extLst>
            </c:dLbl>
            <c:dLbl>
              <c:idx val="2"/>
              <c:layout>
                <c:manualLayout>
                  <c:x val="1.4243828777064193E-3"/>
                  <c:y val="0.114854550902879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C6-43AF-B9CC-C7E1CB225C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первоначальный план
3 959,8</c:v>
                </c:pt>
                <c:pt idx="1">
                  <c:v>уточненный план
4 350</c:v>
                </c:pt>
                <c:pt idx="2">
                  <c:v>факт 
4 344,3</c:v>
                </c:pt>
              </c:strCache>
            </c:strRef>
          </c:cat>
          <c:val>
            <c:numRef>
              <c:f>Лист1!$C$2:$C$4</c:f>
              <c:numCache>
                <c:formatCode>#\ ##0.0_ ;\-#\ ##0.0\ </c:formatCode>
                <c:ptCount val="3"/>
                <c:pt idx="0">
                  <c:v>1332</c:v>
                </c:pt>
                <c:pt idx="1">
                  <c:v>1575.8</c:v>
                </c:pt>
                <c:pt idx="2">
                  <c:v>1686.5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0C6-43AF-B9CC-C7E1CB225CA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Поступление из других уровней бюджета</c:v>
                </c:pt>
              </c:strCache>
            </c:strRef>
          </c:tx>
          <c:spPr>
            <a:solidFill>
              <a:srgbClr val="3792F7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1.4243828777065236E-3"/>
                  <c:y val="0.110437068175845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C6-43AF-B9CC-C7E1CB225CA2}"/>
                </c:ext>
              </c:extLst>
            </c:dLbl>
            <c:dLbl>
              <c:idx val="1"/>
              <c:layout>
                <c:manualLayout>
                  <c:x val="0"/>
                  <c:y val="0.139150705901565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0C6-43AF-B9CC-C7E1CB225CA2}"/>
                </c:ext>
              </c:extLst>
            </c:dLbl>
            <c:dLbl>
              <c:idx val="2"/>
              <c:layout>
                <c:manualLayout>
                  <c:x val="0"/>
                  <c:y val="0.128106999083981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C6-43AF-B9CC-C7E1CB225C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первоначальный план
3 959,8</c:v>
                </c:pt>
                <c:pt idx="1">
                  <c:v>уточненный план
4 350</c:v>
                </c:pt>
                <c:pt idx="2">
                  <c:v>факт 
4 344,3</c:v>
                </c:pt>
              </c:strCache>
            </c:strRef>
          </c:cat>
          <c:val>
            <c:numRef>
              <c:f>Лист1!$D$2:$D$4</c:f>
              <c:numCache>
                <c:formatCode>#\ ##0.0_ ;\-#\ ##0.0\ </c:formatCode>
                <c:ptCount val="3"/>
                <c:pt idx="0">
                  <c:v>2627.8</c:v>
                </c:pt>
                <c:pt idx="1">
                  <c:v>2774.2</c:v>
                </c:pt>
                <c:pt idx="2">
                  <c:v>2657.8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0C6-43AF-B9CC-C7E1CB225C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0792704"/>
        <c:axId val="74785344"/>
        <c:axId val="74076160"/>
      </c:bar3DChart>
      <c:catAx>
        <c:axId val="11079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4785344"/>
        <c:crosses val="autoZero"/>
        <c:auto val="1"/>
        <c:lblAlgn val="ctr"/>
        <c:lblOffset val="100"/>
        <c:noMultiLvlLbl val="0"/>
      </c:catAx>
      <c:valAx>
        <c:axId val="74785344"/>
        <c:scaling>
          <c:orientation val="minMax"/>
        </c:scaling>
        <c:delete val="1"/>
        <c:axPos val="l"/>
        <c:numFmt formatCode="#\ ##0.0_ ;\-#\ ##0.0\ " sourceLinked="1"/>
        <c:majorTickMark val="none"/>
        <c:minorTickMark val="none"/>
        <c:tickLblPos val="nextTo"/>
        <c:crossAx val="110792704"/>
        <c:crosses val="autoZero"/>
        <c:crossBetween val="between"/>
      </c:valAx>
      <c:serAx>
        <c:axId val="74076160"/>
        <c:scaling>
          <c:orientation val="minMax"/>
        </c:scaling>
        <c:delete val="1"/>
        <c:axPos val="b"/>
        <c:majorTickMark val="none"/>
        <c:minorTickMark val="none"/>
        <c:tickLblPos val="nextTo"/>
        <c:crossAx val="74785344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3951556626173068E-2"/>
          <c:y val="0.92795399139831525"/>
          <c:w val="0.864857692934904"/>
          <c:h val="6.32110436597995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30943098650558"/>
          <c:y val="0"/>
          <c:w val="0.81373054676932954"/>
          <c:h val="0.8190511453030748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FF339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A63-43FB-8CB2-19A13D1865BF}"/>
              </c:ext>
            </c:extLst>
          </c:dPt>
          <c:dPt>
            <c:idx val="1"/>
            <c:bubble3D val="0"/>
            <c:spPr>
              <a:solidFill>
                <a:srgbClr val="5DFFA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A63-43FB-8CB2-19A13D1865BF}"/>
              </c:ext>
            </c:extLst>
          </c:dPt>
          <c:dPt>
            <c:idx val="2"/>
            <c:bubble3D val="0"/>
            <c:spPr>
              <a:solidFill>
                <a:srgbClr val="3333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A63-43FB-8CB2-19A13D1865BF}"/>
              </c:ext>
            </c:extLst>
          </c:dPt>
          <c:dLbls>
            <c:dLbl>
              <c:idx val="0"/>
              <c:layout>
                <c:manualLayout>
                  <c:x val="-5.388713041920306E-2"/>
                  <c:y val="-3.945774874698224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A63-43FB-8CB2-19A13D1865BF}"/>
                </c:ext>
              </c:extLst>
            </c:dLbl>
            <c:dLbl>
              <c:idx val="1"/>
              <c:layout>
                <c:manualLayout>
                  <c:x val="2.1111064329207901E-3"/>
                  <c:y val="-5.352463869922710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A63-43FB-8CB2-19A13D1865BF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A63-43FB-8CB2-19A13D1865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Поступления из других уровней бюджета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1562.8</c:v>
                </c:pt>
                <c:pt idx="1">
                  <c:v>123.7</c:v>
                </c:pt>
                <c:pt idx="2">
                  <c:v>2657.8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63-43FB-8CB2-19A13D1865B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3399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143 956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67E-4961-8C9F-69E92EA2E24A}"/>
                </c:ext>
              </c:extLst>
            </c:dLbl>
            <c:dLbl>
              <c:idx val="5"/>
              <c:layout>
                <c:manualLayout>
                  <c:x val="0"/>
                  <c:y val="-3.334576141238993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1 236 564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CC5-4650-ABC7-DD4E23BF03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госпошлина</c:v>
                </c:pt>
                <c:pt idx="1">
                  <c:v>спецрежимы</c:v>
                </c:pt>
                <c:pt idx="2">
                  <c:v>акцизы</c:v>
                </c:pt>
                <c:pt idx="3">
                  <c:v>налог на имущество</c:v>
                </c:pt>
                <c:pt idx="4">
                  <c:v>земельный налог</c:v>
                </c:pt>
                <c:pt idx="5">
                  <c:v>НДФЛ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22702</c:v>
                </c:pt>
                <c:pt idx="1">
                  <c:v>44188</c:v>
                </c:pt>
                <c:pt idx="2">
                  <c:v>52530</c:v>
                </c:pt>
                <c:pt idx="3">
                  <c:v>62923</c:v>
                </c:pt>
                <c:pt idx="4">
                  <c:v>143956</c:v>
                </c:pt>
                <c:pt idx="5">
                  <c:v>1236564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37-4EA1-B25F-B02D521BE0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1238656"/>
        <c:axId val="74867840"/>
        <c:axId val="0"/>
      </c:bar3DChart>
      <c:catAx>
        <c:axId val="1112386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4867840"/>
        <c:crosses val="autoZero"/>
        <c:auto val="1"/>
        <c:lblAlgn val="ctr"/>
        <c:lblOffset val="100"/>
        <c:noMultiLvlLbl val="0"/>
      </c:catAx>
      <c:valAx>
        <c:axId val="74867840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1123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9689414751198585"/>
          <c:y val="6.4233168086062331E-2"/>
          <c:w val="0.453319871227231"/>
          <c:h val="0.882239191842219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НВОС</c:v>
                </c:pt>
                <c:pt idx="1">
                  <c:v>аренда имущества</c:v>
                </c:pt>
                <c:pt idx="2">
                  <c:v>соц найм</c:v>
                </c:pt>
                <c:pt idx="3">
                  <c:v>прочие неналоговые</c:v>
                </c:pt>
                <c:pt idx="4">
                  <c:v>штрафы</c:v>
                </c:pt>
                <c:pt idx="5">
                  <c:v>компенсация затрат</c:v>
                </c:pt>
                <c:pt idx="6">
                  <c:v>продажа мун.собственности</c:v>
                </c:pt>
                <c:pt idx="7">
                  <c:v>аренда земли</c:v>
                </c:pt>
              </c:strCache>
            </c:strRef>
          </c:cat>
          <c:val>
            <c:numRef>
              <c:f>Лист1!$B$2:$B$9</c:f>
              <c:numCache>
                <c:formatCode>#,##0</c:formatCode>
                <c:ptCount val="8"/>
                <c:pt idx="0">
                  <c:v>1903</c:v>
                </c:pt>
                <c:pt idx="1">
                  <c:v>2970</c:v>
                </c:pt>
                <c:pt idx="2">
                  <c:v>3377</c:v>
                </c:pt>
                <c:pt idx="3">
                  <c:v>4865</c:v>
                </c:pt>
                <c:pt idx="4">
                  <c:v>5040</c:v>
                </c:pt>
                <c:pt idx="5">
                  <c:v>8990</c:v>
                </c:pt>
                <c:pt idx="6">
                  <c:v>18814</c:v>
                </c:pt>
                <c:pt idx="7">
                  <c:v>77719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D0-40BD-A364-56499E817F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2720896"/>
        <c:axId val="74870720"/>
        <c:axId val="0"/>
      </c:bar3DChart>
      <c:catAx>
        <c:axId val="112720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4870720"/>
        <c:crosses val="autoZero"/>
        <c:auto val="1"/>
        <c:lblAlgn val="ctr"/>
        <c:lblOffset val="100"/>
        <c:noMultiLvlLbl val="0"/>
      </c:catAx>
      <c:valAx>
        <c:axId val="74870720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12720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768361624039573"/>
          <c:y val="9.4174322630193236E-2"/>
          <c:w val="0.59674970091971968"/>
          <c:h val="0.7173465831875224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333FF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2">
                  <c:v>дотация</c:v>
                </c:pt>
                <c:pt idx="3">
                  <c:v>субвенции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72223</c:v>
                </c:pt>
                <c:pt idx="1">
                  <c:v>266652</c:v>
                </c:pt>
                <c:pt idx="2">
                  <c:v>344906</c:v>
                </c:pt>
                <c:pt idx="3">
                  <c:v>1974050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94A-4687-BB4E-D917D155802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3054720"/>
        <c:axId val="74872448"/>
        <c:axId val="0"/>
      </c:bar3DChart>
      <c:catAx>
        <c:axId val="113054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4872448"/>
        <c:crosses val="autoZero"/>
        <c:auto val="1"/>
        <c:lblAlgn val="l"/>
        <c:lblOffset val="100"/>
        <c:noMultiLvlLbl val="0"/>
      </c:catAx>
      <c:valAx>
        <c:axId val="74872448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1305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59985442358057"/>
          <c:y val="7.3601275791806812E-4"/>
          <c:w val="0.85016060253261527"/>
          <c:h val="0.907616084985266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НДФЛ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DF2-446D-9E12-3FB188D68645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0DF2-446D-9E12-3FB188D686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#,##0</c:formatCode>
                <c:ptCount val="3"/>
                <c:pt idx="0">
                  <c:v>1011</c:v>
                </c:pt>
                <c:pt idx="1">
                  <c:v>1261.0999999999999</c:v>
                </c:pt>
                <c:pt idx="2">
                  <c:v>1236.5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DF2-446D-9E12-3FB188D6864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том числе дивиденды</c:v>
                </c:pt>
              </c:strCache>
            </c:strRef>
          </c:tx>
          <c:spPr>
            <a:solidFill>
              <a:srgbClr val="B17ED8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33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#,##0</c:formatCode>
                <c:ptCount val="3"/>
                <c:pt idx="0">
                  <c:v>251</c:v>
                </c:pt>
                <c:pt idx="1">
                  <c:v>349</c:v>
                </c:pt>
                <c:pt idx="2">
                  <c:v>227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120-4663-8318-B31CBF9EF3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1"/>
        <c:shape val="box"/>
        <c:axId val="113394176"/>
        <c:axId val="74874176"/>
        <c:axId val="0"/>
      </c:bar3DChart>
      <c:catAx>
        <c:axId val="11339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4874176"/>
        <c:crosses val="autoZero"/>
        <c:auto val="1"/>
        <c:lblAlgn val="ctr"/>
        <c:lblOffset val="100"/>
        <c:noMultiLvlLbl val="0"/>
      </c:catAx>
      <c:valAx>
        <c:axId val="7487417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1339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8.0205117643066277E-3"/>
          <c:y val="0.93827173623746141"/>
          <c:w val="0.64067948144836839"/>
          <c:h val="5.8264995135062031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72157284668175"/>
          <c:y val="4.1994280417011077E-3"/>
          <c:w val="0.85016060253261527"/>
          <c:h val="0.907616084985266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Земельный налог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8F7-4018-932D-4AB8B13BFB3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8F7-4018-932D-4AB8B13BFB38}"/>
              </c:ext>
            </c:extLst>
          </c:dPt>
          <c:dLbls>
            <c:dLbl>
              <c:idx val="0"/>
              <c:layout>
                <c:manualLayout>
                  <c:x val="3.0941981105412956E-3"/>
                  <c:y val="0.135583504039359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593-49BE-BEA7-E82856B01171}"/>
                </c:ext>
              </c:extLst>
            </c:dLbl>
            <c:dLbl>
              <c:idx val="1"/>
              <c:layout>
                <c:manualLayout>
                  <c:x val="1.0374664252991498E-2"/>
                  <c:y val="0.203503029577910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F7-4018-932D-4AB8B13BFB38}"/>
                </c:ext>
              </c:extLst>
            </c:dLbl>
            <c:dLbl>
              <c:idx val="2"/>
              <c:layout>
                <c:manualLayout>
                  <c:x val="6.1883962210825339E-3"/>
                  <c:y val="0.205429551574787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F7-4018-932D-4AB8B13BFB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#,##0</c:formatCode>
                <c:ptCount val="3"/>
                <c:pt idx="0">
                  <c:v>130</c:v>
                </c:pt>
                <c:pt idx="1">
                  <c:v>131.69999999999999</c:v>
                </c:pt>
                <c:pt idx="2">
                  <c:v>143.9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8F7-4018-932D-4AB8B13BFB3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 на имущество физических лиц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5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#,##0</c:formatCode>
                <c:ptCount val="3"/>
                <c:pt idx="0">
                  <c:v>60.9</c:v>
                </c:pt>
                <c:pt idx="1">
                  <c:v>66.900000000000006</c:v>
                </c:pt>
                <c:pt idx="2">
                  <c:v>62.9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6C7-46D3-AC95-F657EC9FC9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1"/>
        <c:shape val="box"/>
        <c:axId val="113213440"/>
        <c:axId val="112837760"/>
        <c:axId val="0"/>
      </c:bar3DChart>
      <c:catAx>
        <c:axId val="11321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2837760"/>
        <c:crosses val="autoZero"/>
        <c:auto val="1"/>
        <c:lblAlgn val="ctr"/>
        <c:lblOffset val="100"/>
        <c:noMultiLvlLbl val="0"/>
      </c:catAx>
      <c:valAx>
        <c:axId val="11283776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1321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.93022217336009894"/>
          <c:w val="0.82868667613929836"/>
          <c:h val="6.1760366574507265E-2"/>
        </c:manualLayout>
      </c:layout>
      <c:overlay val="0"/>
      <c:txPr>
        <a:bodyPr/>
        <a:lstStyle/>
        <a:p>
          <a:pPr>
            <a:defRPr sz="11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3D3D6B-4386-4F93-BFCC-14B80420917A}" type="doc">
      <dgm:prSet loTypeId="urn:microsoft.com/office/officeart/2005/8/layout/pyramid1" loCatId="pyramid" qsTypeId="urn:microsoft.com/office/officeart/2005/8/quickstyle/simple4" qsCatId="simple" csTypeId="urn:microsoft.com/office/officeart/2005/8/colors/colorful5" csCatId="colorful" phldr="1"/>
      <dgm:spPr/>
    </dgm:pt>
    <dgm:pt modelId="{E27B50F3-2EF9-40AC-AD81-A0D6052EEB33}">
      <dgm:prSet phldrT="[Текст]" custT="1"/>
      <dgm:spPr/>
      <dgm:t>
        <a:bodyPr/>
        <a:lstStyle/>
        <a:p>
          <a:endParaRPr lang="ru-RU" sz="1100" i="1" dirty="0" smtClean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100" i="1" dirty="0" smtClean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100" i="1" dirty="0" smtClean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100" i="1" dirty="0" smtClean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100" i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</a:t>
          </a:r>
        </a:p>
        <a:p>
          <a:r>
            <a:rPr lang="ru-RU" sz="1100" i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</a:t>
          </a:r>
          <a:endParaRPr lang="ru-RU" sz="1100" i="1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6DA244-C175-4475-B803-C973C0444EAD}" type="parTrans" cxnId="{3C17EDB1-367F-4300-9ECA-CE5EFA5E650A}">
      <dgm:prSet/>
      <dgm:spPr/>
      <dgm:t>
        <a:bodyPr/>
        <a:lstStyle/>
        <a:p>
          <a:endParaRPr lang="ru-RU" sz="110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9EC569-0111-4E4D-A7DB-AC9BE7F3F9F0}" type="sibTrans" cxnId="{3C17EDB1-367F-4300-9ECA-CE5EFA5E650A}">
      <dgm:prSet/>
      <dgm:spPr/>
      <dgm:t>
        <a:bodyPr/>
        <a:lstStyle/>
        <a:p>
          <a:endParaRPr lang="ru-RU" sz="110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E33588-DBA7-497A-A382-190B2DA71A4B}">
      <dgm:prSet phldrT="[Текст]" custT="1"/>
      <dgm:spPr/>
      <dgm:t>
        <a:bodyPr/>
        <a:lstStyle/>
        <a:p>
          <a:r>
            <a:rPr lang="ru-RU" sz="1100" i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Областной бюджет</a:t>
          </a:r>
          <a:endParaRPr lang="ru-RU" sz="1100" i="1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5397D4-C883-40B7-91AF-C412D996A20A}" type="parTrans" cxnId="{3D234181-3EB6-4C73-A7F5-A96D4B30B88B}">
      <dgm:prSet/>
      <dgm:spPr/>
      <dgm:t>
        <a:bodyPr/>
        <a:lstStyle/>
        <a:p>
          <a:endParaRPr lang="ru-RU" sz="110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A1A601-E2DE-4955-88F8-01220D8E970E}" type="sibTrans" cxnId="{3D234181-3EB6-4C73-A7F5-A96D4B30B88B}">
      <dgm:prSet/>
      <dgm:spPr/>
      <dgm:t>
        <a:bodyPr/>
        <a:lstStyle/>
        <a:p>
          <a:endParaRPr lang="ru-RU" sz="110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02D9B6-E329-40E3-85FF-434A6A4EA2C1}">
      <dgm:prSet phldrT="[Текст]" custT="1"/>
      <dgm:spPr/>
      <dgm:t>
        <a:bodyPr/>
        <a:lstStyle/>
        <a:p>
          <a:r>
            <a:rPr lang="ru-RU" sz="1100" i="1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Местный бюджет</a:t>
          </a:r>
          <a:endParaRPr lang="ru-RU" sz="1100" i="1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AC849A-0F04-4206-9013-81F898BA5954}" type="parTrans" cxnId="{81B33578-5DFC-4840-9D69-28CB6FBC0313}">
      <dgm:prSet/>
      <dgm:spPr/>
      <dgm:t>
        <a:bodyPr/>
        <a:lstStyle/>
        <a:p>
          <a:endParaRPr lang="ru-RU" sz="110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B306ED-FA47-4865-A984-3B94388C683E}" type="sibTrans" cxnId="{81B33578-5DFC-4840-9D69-28CB6FBC0313}">
      <dgm:prSet/>
      <dgm:spPr/>
      <dgm:t>
        <a:bodyPr/>
        <a:lstStyle/>
        <a:p>
          <a:endParaRPr lang="ru-RU" sz="110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1EF808-31E2-4CA5-97A7-A361418832CA}">
      <dgm:prSet phldrT="[Текст]" custT="1"/>
      <dgm:spPr/>
      <dgm:t>
        <a:bodyPr/>
        <a:lstStyle/>
        <a:p>
          <a:r>
            <a:rPr lang="ru-RU" sz="1100" i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Бюджеты поселений</a:t>
          </a:r>
          <a:endParaRPr lang="ru-RU" sz="1100" i="1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3F6230-64BD-4FA5-BE60-ED71DA270625}" type="parTrans" cxnId="{82C11F91-559D-4AE2-B2D1-0CD3AC2173A5}">
      <dgm:prSet/>
      <dgm:spPr/>
      <dgm:t>
        <a:bodyPr/>
        <a:lstStyle/>
        <a:p>
          <a:endParaRPr lang="ru-RU" sz="110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E65F3E-F447-48A2-8882-63CE0184D6E4}" type="sibTrans" cxnId="{82C11F91-559D-4AE2-B2D1-0CD3AC2173A5}">
      <dgm:prSet/>
      <dgm:spPr/>
      <dgm:t>
        <a:bodyPr/>
        <a:lstStyle/>
        <a:p>
          <a:endParaRPr lang="ru-RU" sz="110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E93FC1-07DB-407F-9375-0C2724634347}" type="pres">
      <dgm:prSet presAssocID="{0F3D3D6B-4386-4F93-BFCC-14B80420917A}" presName="Name0" presStyleCnt="0">
        <dgm:presLayoutVars>
          <dgm:dir/>
          <dgm:animLvl val="lvl"/>
          <dgm:resizeHandles val="exact"/>
        </dgm:presLayoutVars>
      </dgm:prSet>
      <dgm:spPr/>
    </dgm:pt>
    <dgm:pt modelId="{85D35931-D3E2-43C6-B5FA-E071D77A0207}" type="pres">
      <dgm:prSet presAssocID="{E27B50F3-2EF9-40AC-AD81-A0D6052EEB33}" presName="Name8" presStyleCnt="0"/>
      <dgm:spPr/>
    </dgm:pt>
    <dgm:pt modelId="{937395B1-6D9A-408F-A7A9-B06937B70AA0}" type="pres">
      <dgm:prSet presAssocID="{E27B50F3-2EF9-40AC-AD81-A0D6052EEB33}" presName="level" presStyleLbl="node1" presStyleIdx="0" presStyleCnt="4" custScaleY="247069" custLinFactNeighborX="-3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DCF86-3E55-4958-8B93-D84033469E25}" type="pres">
      <dgm:prSet presAssocID="{E27B50F3-2EF9-40AC-AD81-A0D6052EEB3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7C6F66-57AA-4C13-9539-71F8A7A4483E}" type="pres">
      <dgm:prSet presAssocID="{70E33588-DBA7-497A-A382-190B2DA71A4B}" presName="Name8" presStyleCnt="0"/>
      <dgm:spPr/>
    </dgm:pt>
    <dgm:pt modelId="{53893370-B129-4AD6-A59D-60BD9E2B5995}" type="pres">
      <dgm:prSet presAssocID="{70E33588-DBA7-497A-A382-190B2DA71A4B}" presName="level" presStyleLbl="node1" presStyleIdx="1" presStyleCnt="4" custScaleY="994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379E9-069E-4FCA-9A43-9493ED2326F0}" type="pres">
      <dgm:prSet presAssocID="{70E33588-DBA7-497A-A382-190B2DA71A4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356B51-3CF4-4A23-802A-C81CBE7B21DC}" type="pres">
      <dgm:prSet presAssocID="{CD02D9B6-E329-40E3-85FF-434A6A4EA2C1}" presName="Name8" presStyleCnt="0"/>
      <dgm:spPr/>
    </dgm:pt>
    <dgm:pt modelId="{EE5B4828-98F3-4F22-ACCA-515C39BD9BC9}" type="pres">
      <dgm:prSet presAssocID="{CD02D9B6-E329-40E3-85FF-434A6A4EA2C1}" presName="level" presStyleLbl="node1" presStyleIdx="2" presStyleCnt="4" custScaleY="798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310845-4AEB-4313-A21A-2E6D5ED33E86}" type="pres">
      <dgm:prSet presAssocID="{CD02D9B6-E329-40E3-85FF-434A6A4EA2C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9BD8C-43C6-43F7-9399-7EBBA5CF2A3C}" type="pres">
      <dgm:prSet presAssocID="{B61EF808-31E2-4CA5-97A7-A361418832CA}" presName="Name8" presStyleCnt="0"/>
      <dgm:spPr/>
    </dgm:pt>
    <dgm:pt modelId="{5EABFEBC-8BE5-48E6-9665-FEAC1B978827}" type="pres">
      <dgm:prSet presAssocID="{B61EF808-31E2-4CA5-97A7-A361418832CA}" presName="level" presStyleLbl="node1" presStyleIdx="3" presStyleCnt="4" custScaleY="5517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9E64DC-E1E6-4675-9E33-84BE9D8550A0}" type="pres">
      <dgm:prSet presAssocID="{B61EF808-31E2-4CA5-97A7-A361418832C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7BDB17-433F-46C8-BAB2-FD72759B9872}" type="presOf" srcId="{CD02D9B6-E329-40E3-85FF-434A6A4EA2C1}" destId="{BF310845-4AEB-4313-A21A-2E6D5ED33E86}" srcOrd="1" destOrd="0" presId="urn:microsoft.com/office/officeart/2005/8/layout/pyramid1"/>
    <dgm:cxn modelId="{863FA145-F986-4802-A687-5A0E9D761A81}" type="presOf" srcId="{70E33588-DBA7-497A-A382-190B2DA71A4B}" destId="{53893370-B129-4AD6-A59D-60BD9E2B5995}" srcOrd="0" destOrd="0" presId="urn:microsoft.com/office/officeart/2005/8/layout/pyramid1"/>
    <dgm:cxn modelId="{3C17EDB1-367F-4300-9ECA-CE5EFA5E650A}" srcId="{0F3D3D6B-4386-4F93-BFCC-14B80420917A}" destId="{E27B50F3-2EF9-40AC-AD81-A0D6052EEB33}" srcOrd="0" destOrd="0" parTransId="{4B6DA244-C175-4475-B803-C973C0444EAD}" sibTransId="{5F9EC569-0111-4E4D-A7DB-AC9BE7F3F9F0}"/>
    <dgm:cxn modelId="{025C98E2-DE98-419F-A451-778C0810C2C9}" type="presOf" srcId="{E27B50F3-2EF9-40AC-AD81-A0D6052EEB33}" destId="{2F7DCF86-3E55-4958-8B93-D84033469E25}" srcOrd="1" destOrd="0" presId="urn:microsoft.com/office/officeart/2005/8/layout/pyramid1"/>
    <dgm:cxn modelId="{FB158DF5-3973-4027-8974-D8A5FAD9FCA9}" type="presOf" srcId="{0F3D3D6B-4386-4F93-BFCC-14B80420917A}" destId="{EDE93FC1-07DB-407F-9375-0C2724634347}" srcOrd="0" destOrd="0" presId="urn:microsoft.com/office/officeart/2005/8/layout/pyramid1"/>
    <dgm:cxn modelId="{764A0B5A-714C-4F5A-B697-6C7E028A9862}" type="presOf" srcId="{B61EF808-31E2-4CA5-97A7-A361418832CA}" destId="{5EABFEBC-8BE5-48E6-9665-FEAC1B978827}" srcOrd="0" destOrd="0" presId="urn:microsoft.com/office/officeart/2005/8/layout/pyramid1"/>
    <dgm:cxn modelId="{82C11F91-559D-4AE2-B2D1-0CD3AC2173A5}" srcId="{0F3D3D6B-4386-4F93-BFCC-14B80420917A}" destId="{B61EF808-31E2-4CA5-97A7-A361418832CA}" srcOrd="3" destOrd="0" parTransId="{513F6230-64BD-4FA5-BE60-ED71DA270625}" sibTransId="{15E65F3E-F447-48A2-8882-63CE0184D6E4}"/>
    <dgm:cxn modelId="{006AE6C4-A1F0-4CA7-9A97-DA89218269F1}" type="presOf" srcId="{B61EF808-31E2-4CA5-97A7-A361418832CA}" destId="{219E64DC-E1E6-4675-9E33-84BE9D8550A0}" srcOrd="1" destOrd="0" presId="urn:microsoft.com/office/officeart/2005/8/layout/pyramid1"/>
    <dgm:cxn modelId="{568C3C6F-C9DD-48B7-BD04-B9CA8963BAF5}" type="presOf" srcId="{CD02D9B6-E329-40E3-85FF-434A6A4EA2C1}" destId="{EE5B4828-98F3-4F22-ACCA-515C39BD9BC9}" srcOrd="0" destOrd="0" presId="urn:microsoft.com/office/officeart/2005/8/layout/pyramid1"/>
    <dgm:cxn modelId="{0CC936A8-1A5E-4B57-B234-B4D014207C51}" type="presOf" srcId="{E27B50F3-2EF9-40AC-AD81-A0D6052EEB33}" destId="{937395B1-6D9A-408F-A7A9-B06937B70AA0}" srcOrd="0" destOrd="0" presId="urn:microsoft.com/office/officeart/2005/8/layout/pyramid1"/>
    <dgm:cxn modelId="{3D234181-3EB6-4C73-A7F5-A96D4B30B88B}" srcId="{0F3D3D6B-4386-4F93-BFCC-14B80420917A}" destId="{70E33588-DBA7-497A-A382-190B2DA71A4B}" srcOrd="1" destOrd="0" parTransId="{B45397D4-C883-40B7-91AF-C412D996A20A}" sibTransId="{DEA1A601-E2DE-4955-88F8-01220D8E970E}"/>
    <dgm:cxn modelId="{81B33578-5DFC-4840-9D69-28CB6FBC0313}" srcId="{0F3D3D6B-4386-4F93-BFCC-14B80420917A}" destId="{CD02D9B6-E329-40E3-85FF-434A6A4EA2C1}" srcOrd="2" destOrd="0" parTransId="{1CAC849A-0F04-4206-9013-81F898BA5954}" sibTransId="{AAB306ED-FA47-4865-A984-3B94388C683E}"/>
    <dgm:cxn modelId="{FCBC09A3-2732-4186-A667-30153368FD3E}" type="presOf" srcId="{70E33588-DBA7-497A-A382-190B2DA71A4B}" destId="{B32379E9-069E-4FCA-9A43-9493ED2326F0}" srcOrd="1" destOrd="0" presId="urn:microsoft.com/office/officeart/2005/8/layout/pyramid1"/>
    <dgm:cxn modelId="{544249D4-3B91-4B79-89DD-BF9FF9C765A6}" type="presParOf" srcId="{EDE93FC1-07DB-407F-9375-0C2724634347}" destId="{85D35931-D3E2-43C6-B5FA-E071D77A0207}" srcOrd="0" destOrd="0" presId="urn:microsoft.com/office/officeart/2005/8/layout/pyramid1"/>
    <dgm:cxn modelId="{BE931B72-9938-442E-AD56-E383EE6DCB40}" type="presParOf" srcId="{85D35931-D3E2-43C6-B5FA-E071D77A0207}" destId="{937395B1-6D9A-408F-A7A9-B06937B70AA0}" srcOrd="0" destOrd="0" presId="urn:microsoft.com/office/officeart/2005/8/layout/pyramid1"/>
    <dgm:cxn modelId="{AD7169F8-6A17-4697-A638-4716D3CFAE72}" type="presParOf" srcId="{85D35931-D3E2-43C6-B5FA-E071D77A0207}" destId="{2F7DCF86-3E55-4958-8B93-D84033469E25}" srcOrd="1" destOrd="0" presId="urn:microsoft.com/office/officeart/2005/8/layout/pyramid1"/>
    <dgm:cxn modelId="{B6F799A4-3CEC-4A6D-B834-13CAA35F62CB}" type="presParOf" srcId="{EDE93FC1-07DB-407F-9375-0C2724634347}" destId="{9A7C6F66-57AA-4C13-9539-71F8A7A4483E}" srcOrd="1" destOrd="0" presId="urn:microsoft.com/office/officeart/2005/8/layout/pyramid1"/>
    <dgm:cxn modelId="{7945E84F-EDF1-46F1-9E66-040091C44CA4}" type="presParOf" srcId="{9A7C6F66-57AA-4C13-9539-71F8A7A4483E}" destId="{53893370-B129-4AD6-A59D-60BD9E2B5995}" srcOrd="0" destOrd="0" presId="urn:microsoft.com/office/officeart/2005/8/layout/pyramid1"/>
    <dgm:cxn modelId="{7C17B918-4851-4EEB-B003-3AD42841DCBF}" type="presParOf" srcId="{9A7C6F66-57AA-4C13-9539-71F8A7A4483E}" destId="{B32379E9-069E-4FCA-9A43-9493ED2326F0}" srcOrd="1" destOrd="0" presId="urn:microsoft.com/office/officeart/2005/8/layout/pyramid1"/>
    <dgm:cxn modelId="{237F4613-70DB-4977-9349-8A773C3F5FF0}" type="presParOf" srcId="{EDE93FC1-07DB-407F-9375-0C2724634347}" destId="{15356B51-3CF4-4A23-802A-C81CBE7B21DC}" srcOrd="2" destOrd="0" presId="urn:microsoft.com/office/officeart/2005/8/layout/pyramid1"/>
    <dgm:cxn modelId="{9E5F4549-0B69-4D1D-A4B8-CB7226B34399}" type="presParOf" srcId="{15356B51-3CF4-4A23-802A-C81CBE7B21DC}" destId="{EE5B4828-98F3-4F22-ACCA-515C39BD9BC9}" srcOrd="0" destOrd="0" presId="urn:microsoft.com/office/officeart/2005/8/layout/pyramid1"/>
    <dgm:cxn modelId="{54C6D119-9DBA-4BBB-917B-E2C62B0B8D44}" type="presParOf" srcId="{15356B51-3CF4-4A23-802A-C81CBE7B21DC}" destId="{BF310845-4AEB-4313-A21A-2E6D5ED33E86}" srcOrd="1" destOrd="0" presId="urn:microsoft.com/office/officeart/2005/8/layout/pyramid1"/>
    <dgm:cxn modelId="{5CE7013D-902C-4DA0-AF9E-430EB7C6052B}" type="presParOf" srcId="{EDE93FC1-07DB-407F-9375-0C2724634347}" destId="{C949BD8C-43C6-43F7-9399-7EBBA5CF2A3C}" srcOrd="3" destOrd="0" presId="urn:microsoft.com/office/officeart/2005/8/layout/pyramid1"/>
    <dgm:cxn modelId="{EA3BFCA0-3E9E-47AE-B6CD-6C39E2015BE2}" type="presParOf" srcId="{C949BD8C-43C6-43F7-9399-7EBBA5CF2A3C}" destId="{5EABFEBC-8BE5-48E6-9665-FEAC1B978827}" srcOrd="0" destOrd="0" presId="urn:microsoft.com/office/officeart/2005/8/layout/pyramid1"/>
    <dgm:cxn modelId="{214E8846-C214-4002-B3E8-C4CD6FDBEFAB}" type="presParOf" srcId="{C949BD8C-43C6-43F7-9399-7EBBA5CF2A3C}" destId="{219E64DC-E1E6-4675-9E33-84BE9D8550A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605805-BD20-4E88-9CE3-F6273A64F0DF}" type="doc">
      <dgm:prSet loTypeId="urn:microsoft.com/office/officeart/2005/8/layout/v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9581AA-5403-47D2-A9D6-A930A47D31EE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Уточненный план </a:t>
          </a:r>
        </a:p>
        <a:p>
          <a:r>
            <a:rPr lang="ru-RU" sz="1100" b="1" dirty="0"/>
            <a:t>4 350 млн.</a:t>
          </a:r>
          <a:r>
            <a:rPr lang="en-US" sz="1100" b="1" dirty="0"/>
            <a:t> </a:t>
          </a:r>
          <a:r>
            <a:rPr lang="ru-RU" sz="1100" b="1" dirty="0"/>
            <a:t>руб. </a:t>
          </a:r>
        </a:p>
        <a:p>
          <a:r>
            <a:rPr lang="ru-RU" sz="1100" b="1" dirty="0"/>
            <a:t>______________________</a:t>
          </a:r>
        </a:p>
        <a:p>
          <a:r>
            <a:rPr lang="ru-RU" sz="1200" b="1" dirty="0"/>
            <a:t>факт  4 344,3 млн.</a:t>
          </a:r>
          <a:r>
            <a:rPr lang="en-US" sz="1200" b="1" dirty="0"/>
            <a:t> </a:t>
          </a:r>
          <a:r>
            <a:rPr lang="ru-RU" sz="1200" b="1" dirty="0"/>
            <a:t>руб.</a:t>
          </a:r>
        </a:p>
      </dgm:t>
    </dgm:pt>
    <dgm:pt modelId="{33AAD072-7BD2-4FB3-8C80-3591B29A6EB9}" type="parTrans" cxnId="{F3EE6478-7DAF-43BF-98BB-6D2CD3EE51FD}">
      <dgm:prSet/>
      <dgm:spPr/>
      <dgm:t>
        <a:bodyPr/>
        <a:lstStyle/>
        <a:p>
          <a:endParaRPr lang="ru-RU"/>
        </a:p>
      </dgm:t>
    </dgm:pt>
    <dgm:pt modelId="{11158519-B97C-43EF-BB6E-42706714327F}" type="sibTrans" cxnId="{F3EE6478-7DAF-43BF-98BB-6D2CD3EE51FD}">
      <dgm:prSet/>
      <dgm:spPr/>
      <dgm:t>
        <a:bodyPr/>
        <a:lstStyle/>
        <a:p>
          <a:endParaRPr lang="ru-RU"/>
        </a:p>
      </dgm:t>
    </dgm:pt>
    <dgm:pt modelId="{3711D65A-0827-4FF1-B963-F1598752C507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200" b="1" dirty="0"/>
            <a:t>Уточненный план </a:t>
          </a:r>
        </a:p>
        <a:p>
          <a:r>
            <a:rPr lang="ru-RU" sz="1200" b="1" dirty="0"/>
            <a:t>1 458,8 млн.</a:t>
          </a:r>
          <a:r>
            <a:rPr lang="en-US" sz="1200" b="1" dirty="0"/>
            <a:t> </a:t>
          </a:r>
          <a:r>
            <a:rPr lang="ru-RU" sz="1200" b="1" dirty="0"/>
            <a:t>руб. </a:t>
          </a:r>
        </a:p>
        <a:p>
          <a:r>
            <a:rPr lang="ru-RU" sz="1200" b="1" dirty="0"/>
            <a:t>_____________________</a:t>
          </a:r>
        </a:p>
        <a:p>
          <a:r>
            <a:rPr lang="ru-RU" sz="1200" b="1" dirty="0"/>
            <a:t>факт  1 562,8 млн.</a:t>
          </a:r>
          <a:r>
            <a:rPr lang="en-US" sz="1200" b="1" dirty="0"/>
            <a:t> </a:t>
          </a:r>
          <a:r>
            <a:rPr lang="ru-RU" sz="1200" b="1" dirty="0"/>
            <a:t>руб.</a:t>
          </a:r>
          <a:endParaRPr lang="ru-RU" sz="1200" dirty="0"/>
        </a:p>
      </dgm:t>
    </dgm:pt>
    <dgm:pt modelId="{881662CC-09BD-4384-BA46-A1ABACDD626C}" type="parTrans" cxnId="{7A74C93D-8383-4285-9A24-57DDF2474076}">
      <dgm:prSet/>
      <dgm:spPr/>
      <dgm:t>
        <a:bodyPr/>
        <a:lstStyle/>
        <a:p>
          <a:endParaRPr lang="ru-RU"/>
        </a:p>
      </dgm:t>
    </dgm:pt>
    <dgm:pt modelId="{3F19BF30-FFA8-49B9-B86C-38F05115B54B}" type="sibTrans" cxnId="{7A74C93D-8383-4285-9A24-57DDF2474076}">
      <dgm:prSet/>
      <dgm:spPr/>
      <dgm:t>
        <a:bodyPr/>
        <a:lstStyle/>
        <a:p>
          <a:endParaRPr lang="ru-RU"/>
        </a:p>
      </dgm:t>
    </dgm:pt>
    <dgm:pt modelId="{48AAC0E0-9FC9-4BEC-B9C3-875510FAE1CA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1100" b="1" dirty="0"/>
            <a:t>Уточнённый план </a:t>
          </a:r>
        </a:p>
        <a:p>
          <a:r>
            <a:rPr lang="ru-RU" sz="1050" b="1" dirty="0"/>
            <a:t>117</a:t>
          </a:r>
          <a:r>
            <a:rPr lang="ru-RU" sz="1100" b="1" dirty="0"/>
            <a:t> млн.</a:t>
          </a:r>
          <a:r>
            <a:rPr lang="en-US" sz="1100" b="1" dirty="0"/>
            <a:t> </a:t>
          </a:r>
          <a:r>
            <a:rPr lang="ru-RU" sz="1100" b="1" dirty="0"/>
            <a:t>руб. </a:t>
          </a:r>
        </a:p>
        <a:p>
          <a:r>
            <a:rPr lang="ru-RU" sz="1100" b="1" dirty="0"/>
            <a:t>______________________</a:t>
          </a:r>
        </a:p>
        <a:p>
          <a:r>
            <a:rPr lang="ru-RU" sz="1100" b="1" dirty="0"/>
            <a:t>факт  123,7 млн.</a:t>
          </a:r>
          <a:r>
            <a:rPr lang="en-US" sz="1100" b="1" dirty="0"/>
            <a:t> </a:t>
          </a:r>
          <a:r>
            <a:rPr lang="ru-RU" sz="1100" b="1" dirty="0"/>
            <a:t>руб.</a:t>
          </a:r>
          <a:endParaRPr lang="ru-RU" sz="1100" dirty="0"/>
        </a:p>
      </dgm:t>
    </dgm:pt>
    <dgm:pt modelId="{66AB025E-767A-4995-ACA1-F5A5DAF6E1AC}" type="parTrans" cxnId="{DBD6C41C-A5A5-4885-BCDE-E235CDF5B722}">
      <dgm:prSet/>
      <dgm:spPr/>
      <dgm:t>
        <a:bodyPr/>
        <a:lstStyle/>
        <a:p>
          <a:endParaRPr lang="ru-RU"/>
        </a:p>
      </dgm:t>
    </dgm:pt>
    <dgm:pt modelId="{94AA0599-E99C-4C1E-A60A-A6DBF70B5373}" type="sibTrans" cxnId="{DBD6C41C-A5A5-4885-BCDE-E235CDF5B722}">
      <dgm:prSet/>
      <dgm:spPr/>
      <dgm:t>
        <a:bodyPr/>
        <a:lstStyle/>
        <a:p>
          <a:endParaRPr lang="ru-RU"/>
        </a:p>
      </dgm:t>
    </dgm:pt>
    <dgm:pt modelId="{A72027A6-A6DA-4A34-8E36-0EBB0716315D}">
      <dgm:prSet custT="1"/>
      <dgm:spPr>
        <a:solidFill>
          <a:srgbClr val="3792F7">
            <a:alpha val="90000"/>
          </a:srgbClr>
        </a:solidFill>
      </dgm:spPr>
      <dgm:t>
        <a:bodyPr anchor="ctr"/>
        <a:lstStyle/>
        <a:p>
          <a:pPr algn="ctr"/>
          <a:r>
            <a:rPr lang="ru-RU" sz="1100" b="1" dirty="0"/>
            <a:t>99,8</a:t>
          </a:r>
          <a:r>
            <a:rPr lang="ru-RU" sz="1200" b="1" dirty="0"/>
            <a:t>%</a:t>
          </a:r>
          <a:endParaRPr lang="ru-RU" sz="1400" dirty="0"/>
        </a:p>
      </dgm:t>
    </dgm:pt>
    <dgm:pt modelId="{D95C847D-D4C7-463C-8BCD-75F293FCECD2}" type="parTrans" cxnId="{D15A3C66-E9C4-4C53-BB00-9D31BC83154C}">
      <dgm:prSet/>
      <dgm:spPr/>
      <dgm:t>
        <a:bodyPr/>
        <a:lstStyle/>
        <a:p>
          <a:endParaRPr lang="ru-RU"/>
        </a:p>
      </dgm:t>
    </dgm:pt>
    <dgm:pt modelId="{C6EA6732-C443-4E32-BD52-BBD0CEC0A096}" type="sibTrans" cxnId="{D15A3C66-E9C4-4C53-BB00-9D31BC83154C}">
      <dgm:prSet/>
      <dgm:spPr/>
      <dgm:t>
        <a:bodyPr/>
        <a:lstStyle/>
        <a:p>
          <a:endParaRPr lang="ru-RU"/>
        </a:p>
      </dgm:t>
    </dgm:pt>
    <dgm:pt modelId="{F705B8FE-A080-4F86-B7F0-DDA50746859D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 anchor="ctr"/>
        <a:lstStyle/>
        <a:p>
          <a:pPr algn="ctr"/>
          <a:endParaRPr lang="ru-RU" sz="1200" dirty="0"/>
        </a:p>
      </dgm:t>
    </dgm:pt>
    <dgm:pt modelId="{117486AA-BB7D-40E5-A0BE-B60B988CDE4C}" type="parTrans" cxnId="{17F63BBA-2D3B-4CF3-8194-A0EB152FBD3A}">
      <dgm:prSet/>
      <dgm:spPr/>
      <dgm:t>
        <a:bodyPr/>
        <a:lstStyle/>
        <a:p>
          <a:endParaRPr lang="ru-RU"/>
        </a:p>
      </dgm:t>
    </dgm:pt>
    <dgm:pt modelId="{388B131D-C499-408B-8818-374B10328AE4}" type="sibTrans" cxnId="{17F63BBA-2D3B-4CF3-8194-A0EB152FBD3A}">
      <dgm:prSet/>
      <dgm:spPr/>
      <dgm:t>
        <a:bodyPr/>
        <a:lstStyle/>
        <a:p>
          <a:endParaRPr lang="ru-RU"/>
        </a:p>
      </dgm:t>
    </dgm:pt>
    <dgm:pt modelId="{BBC36542-394E-4B59-AA21-0082C7636C5E}">
      <dgm:prSet custT="1"/>
      <dgm:spPr/>
      <dgm:t>
        <a:bodyPr anchor="ctr"/>
        <a:lstStyle/>
        <a:p>
          <a:pPr algn="ctr"/>
          <a:r>
            <a:rPr lang="ru-RU" sz="1200" b="1" dirty="0"/>
            <a:t>107%</a:t>
          </a:r>
          <a:endParaRPr lang="ru-RU" sz="1200" dirty="0"/>
        </a:p>
      </dgm:t>
    </dgm:pt>
    <dgm:pt modelId="{3CA9D10F-66E3-492A-B84F-2D79184A9017}" type="parTrans" cxnId="{1090F1EF-BDA9-4460-BBB9-5A3B42C1A9E4}">
      <dgm:prSet/>
      <dgm:spPr/>
      <dgm:t>
        <a:bodyPr/>
        <a:lstStyle/>
        <a:p>
          <a:endParaRPr lang="ru-RU"/>
        </a:p>
      </dgm:t>
    </dgm:pt>
    <dgm:pt modelId="{50AABDFA-1EE1-4502-BC9A-68CF99C64580}" type="sibTrans" cxnId="{1090F1EF-BDA9-4460-BBB9-5A3B42C1A9E4}">
      <dgm:prSet/>
      <dgm:spPr/>
      <dgm:t>
        <a:bodyPr/>
        <a:lstStyle/>
        <a:p>
          <a:endParaRPr lang="ru-RU"/>
        </a:p>
      </dgm:t>
    </dgm:pt>
    <dgm:pt modelId="{4479569F-1C40-4C30-B5ED-ED850348F69E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 anchor="ctr"/>
        <a:lstStyle/>
        <a:p>
          <a:pPr algn="ctr"/>
          <a:endParaRPr lang="ru-RU" sz="1200" dirty="0"/>
        </a:p>
      </dgm:t>
    </dgm:pt>
    <dgm:pt modelId="{34137978-45DA-4DA8-80D0-DBB7634DF598}" type="parTrans" cxnId="{56071ED8-4AA9-42CF-909A-66A93D2E1D71}">
      <dgm:prSet/>
      <dgm:spPr/>
      <dgm:t>
        <a:bodyPr/>
        <a:lstStyle/>
        <a:p>
          <a:endParaRPr lang="ru-RU"/>
        </a:p>
      </dgm:t>
    </dgm:pt>
    <dgm:pt modelId="{33536BD2-5F1C-4D78-8E18-BAA39394A913}" type="sibTrans" cxnId="{56071ED8-4AA9-42CF-909A-66A93D2E1D71}">
      <dgm:prSet/>
      <dgm:spPr/>
      <dgm:t>
        <a:bodyPr/>
        <a:lstStyle/>
        <a:p>
          <a:endParaRPr lang="ru-RU"/>
        </a:p>
      </dgm:t>
    </dgm:pt>
    <dgm:pt modelId="{462E4208-CFC7-4D69-B696-827EF9F09A12}">
      <dgm:prSet custT="1"/>
      <dgm:spPr>
        <a:solidFill>
          <a:srgbClr val="3792F7">
            <a:alpha val="90000"/>
          </a:srgbClr>
        </a:solidFill>
      </dgm:spPr>
      <dgm:t>
        <a:bodyPr anchor="ctr"/>
        <a:lstStyle/>
        <a:p>
          <a:pPr algn="ctr"/>
          <a:endParaRPr lang="ru-RU" sz="1400" dirty="0"/>
        </a:p>
      </dgm:t>
    </dgm:pt>
    <dgm:pt modelId="{B23A9099-FA73-492A-9101-576380B4ACCF}" type="parTrans" cxnId="{07863C5D-A613-4BCB-8752-4CD1B66ACE75}">
      <dgm:prSet/>
      <dgm:spPr/>
      <dgm:t>
        <a:bodyPr/>
        <a:lstStyle/>
        <a:p>
          <a:endParaRPr lang="ru-RU"/>
        </a:p>
      </dgm:t>
    </dgm:pt>
    <dgm:pt modelId="{8101B190-C5B6-4DD3-8AB2-01D8E1EEA24D}" type="sibTrans" cxnId="{07863C5D-A613-4BCB-8752-4CD1B66ACE75}">
      <dgm:prSet/>
      <dgm:spPr/>
      <dgm:t>
        <a:bodyPr/>
        <a:lstStyle/>
        <a:p>
          <a:endParaRPr lang="ru-RU"/>
        </a:p>
      </dgm:t>
    </dgm:pt>
    <dgm:pt modelId="{616D3710-8F20-48E9-89B2-547119C6770B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 anchor="ctr"/>
        <a:lstStyle/>
        <a:p>
          <a:endParaRPr lang="ru-RU" sz="1100" b="1" dirty="0"/>
        </a:p>
      </dgm:t>
    </dgm:pt>
    <dgm:pt modelId="{3CFB97D8-B4BA-45F1-8947-D1FE890E1CD3}" type="parTrans" cxnId="{F5A64681-48DE-4A33-B1AB-3815CDAC16B5}">
      <dgm:prSet/>
      <dgm:spPr/>
      <dgm:t>
        <a:bodyPr/>
        <a:lstStyle/>
        <a:p>
          <a:endParaRPr lang="ru-RU"/>
        </a:p>
      </dgm:t>
    </dgm:pt>
    <dgm:pt modelId="{92CE97F5-A775-43E9-A228-5EE3CF854F74}" type="sibTrans" cxnId="{F5A64681-48DE-4A33-B1AB-3815CDAC16B5}">
      <dgm:prSet/>
      <dgm:spPr/>
      <dgm:t>
        <a:bodyPr/>
        <a:lstStyle/>
        <a:p>
          <a:endParaRPr lang="ru-RU"/>
        </a:p>
      </dgm:t>
    </dgm:pt>
    <dgm:pt modelId="{57686031-DCC4-4739-9F52-91CE54E6EECE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 anchor="ctr"/>
        <a:lstStyle/>
        <a:p>
          <a:endParaRPr lang="ru-RU" sz="1100" b="1" dirty="0"/>
        </a:p>
      </dgm:t>
    </dgm:pt>
    <dgm:pt modelId="{35DE7DEE-F91C-47FD-9B83-C80C12909E1F}" type="parTrans" cxnId="{FD6BF32F-D4CC-45E7-85B8-0307554AE1CB}">
      <dgm:prSet/>
      <dgm:spPr/>
      <dgm:t>
        <a:bodyPr/>
        <a:lstStyle/>
        <a:p>
          <a:endParaRPr lang="ru-RU"/>
        </a:p>
      </dgm:t>
    </dgm:pt>
    <dgm:pt modelId="{2B7AE4E4-687E-45AD-9A11-5D45AEB8C013}" type="sibTrans" cxnId="{FD6BF32F-D4CC-45E7-85B8-0307554AE1CB}">
      <dgm:prSet/>
      <dgm:spPr/>
      <dgm:t>
        <a:bodyPr/>
        <a:lstStyle/>
        <a:p>
          <a:endParaRPr lang="ru-RU"/>
        </a:p>
      </dgm:t>
    </dgm:pt>
    <dgm:pt modelId="{C79EDEA6-722A-40D7-944F-EBB8D65D110F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 anchor="ctr"/>
        <a:lstStyle/>
        <a:p>
          <a:r>
            <a:rPr lang="ru-RU" sz="1100" b="1" dirty="0"/>
            <a:t>105,7%</a:t>
          </a:r>
        </a:p>
      </dgm:t>
    </dgm:pt>
    <dgm:pt modelId="{6DE6E22A-0A4C-40DF-8C93-1F94A2CCBEB8}" type="parTrans" cxnId="{C7F55152-0CEE-452E-83D7-2D7AF786C6E7}">
      <dgm:prSet/>
      <dgm:spPr/>
      <dgm:t>
        <a:bodyPr/>
        <a:lstStyle/>
        <a:p>
          <a:endParaRPr lang="ru-RU"/>
        </a:p>
      </dgm:t>
    </dgm:pt>
    <dgm:pt modelId="{305A0084-7CA9-4852-A225-BC0016430CC9}" type="sibTrans" cxnId="{C7F55152-0CEE-452E-83D7-2D7AF786C6E7}">
      <dgm:prSet/>
      <dgm:spPr/>
      <dgm:t>
        <a:bodyPr/>
        <a:lstStyle/>
        <a:p>
          <a:endParaRPr lang="ru-RU"/>
        </a:p>
      </dgm:t>
    </dgm:pt>
    <dgm:pt modelId="{74CC63B3-AB40-4EAB-9FC1-A9CAF1775A3A}">
      <dgm:prSet custT="1"/>
      <dgm:spPr>
        <a:solidFill>
          <a:srgbClr val="3792F7">
            <a:alpha val="90000"/>
          </a:srgbClr>
        </a:solidFill>
      </dgm:spPr>
      <dgm:t>
        <a:bodyPr anchor="ctr"/>
        <a:lstStyle/>
        <a:p>
          <a:pPr algn="ctr"/>
          <a:endParaRPr lang="ru-RU" sz="1400" dirty="0"/>
        </a:p>
      </dgm:t>
    </dgm:pt>
    <dgm:pt modelId="{88BFC266-F35A-48DA-A369-0FADF7FF25F8}" type="parTrans" cxnId="{D1217BBE-7D9B-44DD-BF5E-A27B70DBC221}">
      <dgm:prSet/>
      <dgm:spPr/>
      <dgm:t>
        <a:bodyPr/>
        <a:lstStyle/>
        <a:p>
          <a:endParaRPr lang="ru-RU"/>
        </a:p>
      </dgm:t>
    </dgm:pt>
    <dgm:pt modelId="{DFA4FD09-F4BF-4417-8AE5-72FEE611CBB8}" type="sibTrans" cxnId="{D1217BBE-7D9B-44DD-BF5E-A27B70DBC221}">
      <dgm:prSet/>
      <dgm:spPr/>
      <dgm:t>
        <a:bodyPr/>
        <a:lstStyle/>
        <a:p>
          <a:endParaRPr lang="ru-RU"/>
        </a:p>
      </dgm:t>
    </dgm:pt>
    <dgm:pt modelId="{32201A45-4A09-4984-855E-6B39E2C7A0C9}" type="pres">
      <dgm:prSet presAssocID="{25605805-BD20-4E88-9CE3-F6273A64F0D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203CDAA-EEC6-4E3C-8743-FABE55C9D444}" type="pres">
      <dgm:prSet presAssocID="{3A9581AA-5403-47D2-A9D6-A930A47D31EE}" presName="linNode" presStyleCnt="0"/>
      <dgm:spPr/>
    </dgm:pt>
    <dgm:pt modelId="{FC5C1A63-116F-4CB7-8BE4-593C99048E79}" type="pres">
      <dgm:prSet presAssocID="{3A9581AA-5403-47D2-A9D6-A930A47D31EE}" presName="parentShp" presStyleLbl="node1" presStyleIdx="0" presStyleCnt="3" custScaleX="168306" custScaleY="74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98D7EA-1717-47C7-9D45-294EE0BE2963}" type="pres">
      <dgm:prSet presAssocID="{3A9581AA-5403-47D2-A9D6-A930A47D31EE}" presName="childShp" presStyleLbl="bgAccFollowNode1" presStyleIdx="0" presStyleCnt="3" custScaleX="30283" custScaleY="29213" custLinFactNeighborX="9604" custLinFactNeighborY="-1445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782DCDB9-BD98-4905-AFAF-9F4152DBFE71}" type="pres">
      <dgm:prSet presAssocID="{11158519-B97C-43EF-BB6E-42706714327F}" presName="spacing" presStyleCnt="0"/>
      <dgm:spPr/>
    </dgm:pt>
    <dgm:pt modelId="{1951B414-8341-47C0-9ADA-27763D84F2C1}" type="pres">
      <dgm:prSet presAssocID="{3711D65A-0827-4FF1-B963-F1598752C507}" presName="linNode" presStyleCnt="0"/>
      <dgm:spPr/>
    </dgm:pt>
    <dgm:pt modelId="{BF145723-38DD-4775-87D8-D91A9AFAD64C}" type="pres">
      <dgm:prSet presAssocID="{3711D65A-0827-4FF1-B963-F1598752C507}" presName="parentShp" presStyleLbl="node1" presStyleIdx="1" presStyleCnt="3" custScaleX="168306" custScaleY="74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1DFAE1-4BCD-47A8-A8F9-F750AEE8996D}" type="pres">
      <dgm:prSet presAssocID="{3711D65A-0827-4FF1-B963-F1598752C507}" presName="childShp" presStyleLbl="bgAccFollowNode1" presStyleIdx="1" presStyleCnt="3" custScaleX="30283" custScaleY="29213" custLinFactNeighborX="11708" custLinFactNeighborY="-18123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  <dgm:pt modelId="{F7FCCF8B-6DFD-4966-A97C-6C8071CAD303}" type="pres">
      <dgm:prSet presAssocID="{3F19BF30-FFA8-49B9-B86C-38F05115B54B}" presName="spacing" presStyleCnt="0"/>
      <dgm:spPr/>
    </dgm:pt>
    <dgm:pt modelId="{60F5C55C-811C-492C-9140-8394C28F9B9B}" type="pres">
      <dgm:prSet presAssocID="{48AAC0E0-9FC9-4BEC-B9C3-875510FAE1CA}" presName="linNode" presStyleCnt="0"/>
      <dgm:spPr/>
    </dgm:pt>
    <dgm:pt modelId="{F0DDC645-3FCF-448B-9477-4B88A789E726}" type="pres">
      <dgm:prSet presAssocID="{48AAC0E0-9FC9-4BEC-B9C3-875510FAE1CA}" presName="parentShp" presStyleLbl="node1" presStyleIdx="2" presStyleCnt="3" custScaleX="168306" custScaleY="74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02F94-AC6A-4775-94C8-122CF16FB3A5}" type="pres">
      <dgm:prSet presAssocID="{48AAC0E0-9FC9-4BEC-B9C3-875510FAE1CA}" presName="childShp" presStyleLbl="bgAccFollowNode1" presStyleIdx="2" presStyleCnt="3" custScaleX="30321" custScaleY="26163" custLinFactNeighborX="11508" custLinFactNeighborY="-18843">
        <dgm:presLayoutVars>
          <dgm:bulletEnabled val="1"/>
        </dgm:presLayoutVars>
      </dgm:prSet>
      <dgm:spPr>
        <a:prstGeom prst="round2DiagRect">
          <a:avLst/>
        </a:prstGeom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5175955B-7A5A-4974-841B-BD200DFB8A4A}" type="presOf" srcId="{616D3710-8F20-48E9-89B2-547119C6770B}" destId="{42102F94-AC6A-4775-94C8-122CF16FB3A5}" srcOrd="0" destOrd="2" presId="urn:microsoft.com/office/officeart/2005/8/layout/vList6"/>
    <dgm:cxn modelId="{06448806-D479-454F-B49C-6B88A2175B19}" type="presOf" srcId="{C79EDEA6-722A-40D7-944F-EBB8D65D110F}" destId="{42102F94-AC6A-4775-94C8-122CF16FB3A5}" srcOrd="0" destOrd="1" presId="urn:microsoft.com/office/officeart/2005/8/layout/vList6"/>
    <dgm:cxn modelId="{F3EE6478-7DAF-43BF-98BB-6D2CD3EE51FD}" srcId="{25605805-BD20-4E88-9CE3-F6273A64F0DF}" destId="{3A9581AA-5403-47D2-A9D6-A930A47D31EE}" srcOrd="0" destOrd="0" parTransId="{33AAD072-7BD2-4FB3-8C80-3591B29A6EB9}" sibTransId="{11158519-B97C-43EF-BB6E-42706714327F}"/>
    <dgm:cxn modelId="{D15A3C66-E9C4-4C53-BB00-9D31BC83154C}" srcId="{3A9581AA-5403-47D2-A9D6-A930A47D31EE}" destId="{A72027A6-A6DA-4A34-8E36-0EBB0716315D}" srcOrd="1" destOrd="0" parTransId="{D95C847D-D4C7-463C-8BCD-75F293FCECD2}" sibTransId="{C6EA6732-C443-4E32-BD52-BBD0CEC0A096}"/>
    <dgm:cxn modelId="{2744114E-680C-4C44-BC34-703154B9879B}" type="presOf" srcId="{74CC63B3-AB40-4EAB-9FC1-A9CAF1775A3A}" destId="{AD98D7EA-1717-47C7-9D45-294EE0BE2963}" srcOrd="0" destOrd="0" presId="urn:microsoft.com/office/officeart/2005/8/layout/vList6"/>
    <dgm:cxn modelId="{BBAB0DF0-2E0A-45D7-B241-9C99468AD1CB}" type="presOf" srcId="{25605805-BD20-4E88-9CE3-F6273A64F0DF}" destId="{32201A45-4A09-4984-855E-6B39E2C7A0C9}" srcOrd="0" destOrd="0" presId="urn:microsoft.com/office/officeart/2005/8/layout/vList6"/>
    <dgm:cxn modelId="{7A74C93D-8383-4285-9A24-57DDF2474076}" srcId="{25605805-BD20-4E88-9CE3-F6273A64F0DF}" destId="{3711D65A-0827-4FF1-B963-F1598752C507}" srcOrd="1" destOrd="0" parTransId="{881662CC-09BD-4384-BA46-A1ABACDD626C}" sibTransId="{3F19BF30-FFA8-49B9-B86C-38F05115B54B}"/>
    <dgm:cxn modelId="{17F63BBA-2D3B-4CF3-8194-A0EB152FBD3A}" srcId="{3711D65A-0827-4FF1-B963-F1598752C507}" destId="{F705B8FE-A080-4F86-B7F0-DDA50746859D}" srcOrd="0" destOrd="0" parTransId="{117486AA-BB7D-40E5-A0BE-B60B988CDE4C}" sibTransId="{388B131D-C499-408B-8818-374B10328AE4}"/>
    <dgm:cxn modelId="{321281A6-84DE-4ED9-8D13-B5477FF381E5}" type="presOf" srcId="{F705B8FE-A080-4F86-B7F0-DDA50746859D}" destId="{B91DFAE1-4BCD-47A8-A8F9-F750AEE8996D}" srcOrd="0" destOrd="0" presId="urn:microsoft.com/office/officeart/2005/8/layout/vList6"/>
    <dgm:cxn modelId="{56071ED8-4AA9-42CF-909A-66A93D2E1D71}" srcId="{3711D65A-0827-4FF1-B963-F1598752C507}" destId="{4479569F-1C40-4C30-B5ED-ED850348F69E}" srcOrd="2" destOrd="0" parTransId="{34137978-45DA-4DA8-80D0-DBB7634DF598}" sibTransId="{33536BD2-5F1C-4D78-8E18-BAA39394A913}"/>
    <dgm:cxn modelId="{7609FAAF-59E2-4453-B26F-40A85022F4BA}" type="presOf" srcId="{462E4208-CFC7-4D69-B696-827EF9F09A12}" destId="{AD98D7EA-1717-47C7-9D45-294EE0BE2963}" srcOrd="0" destOrd="2" presId="urn:microsoft.com/office/officeart/2005/8/layout/vList6"/>
    <dgm:cxn modelId="{EE611498-448E-49BC-86D5-AAA66B6FBB3A}" type="presOf" srcId="{3A9581AA-5403-47D2-A9D6-A930A47D31EE}" destId="{FC5C1A63-116F-4CB7-8BE4-593C99048E79}" srcOrd="0" destOrd="0" presId="urn:microsoft.com/office/officeart/2005/8/layout/vList6"/>
    <dgm:cxn modelId="{DC3142FB-B304-4F0E-BABB-70BF7F17914F}" type="presOf" srcId="{A72027A6-A6DA-4A34-8E36-0EBB0716315D}" destId="{AD98D7EA-1717-47C7-9D45-294EE0BE2963}" srcOrd="0" destOrd="1" presId="urn:microsoft.com/office/officeart/2005/8/layout/vList6"/>
    <dgm:cxn modelId="{07863C5D-A613-4BCB-8752-4CD1B66ACE75}" srcId="{3A9581AA-5403-47D2-A9D6-A930A47D31EE}" destId="{462E4208-CFC7-4D69-B696-827EF9F09A12}" srcOrd="2" destOrd="0" parTransId="{B23A9099-FA73-492A-9101-576380B4ACCF}" sibTransId="{8101B190-C5B6-4DD3-8AB2-01D8E1EEA24D}"/>
    <dgm:cxn modelId="{5B8A5C54-9511-493B-84E4-502C53D29E31}" type="presOf" srcId="{BBC36542-394E-4B59-AA21-0082C7636C5E}" destId="{B91DFAE1-4BCD-47A8-A8F9-F750AEE8996D}" srcOrd="0" destOrd="1" presId="urn:microsoft.com/office/officeart/2005/8/layout/vList6"/>
    <dgm:cxn modelId="{F5A64681-48DE-4A33-B1AB-3815CDAC16B5}" srcId="{48AAC0E0-9FC9-4BEC-B9C3-875510FAE1CA}" destId="{616D3710-8F20-48E9-89B2-547119C6770B}" srcOrd="2" destOrd="0" parTransId="{3CFB97D8-B4BA-45F1-8947-D1FE890E1CD3}" sibTransId="{92CE97F5-A775-43E9-A228-5EE3CF854F74}"/>
    <dgm:cxn modelId="{D19570A5-61C3-490B-BCBD-069F63374489}" type="presOf" srcId="{48AAC0E0-9FC9-4BEC-B9C3-875510FAE1CA}" destId="{F0DDC645-3FCF-448B-9477-4B88A789E726}" srcOrd="0" destOrd="0" presId="urn:microsoft.com/office/officeart/2005/8/layout/vList6"/>
    <dgm:cxn modelId="{FD6BF32F-D4CC-45E7-85B8-0307554AE1CB}" srcId="{48AAC0E0-9FC9-4BEC-B9C3-875510FAE1CA}" destId="{57686031-DCC4-4739-9F52-91CE54E6EECE}" srcOrd="0" destOrd="0" parTransId="{35DE7DEE-F91C-47FD-9B83-C80C12909E1F}" sibTransId="{2B7AE4E4-687E-45AD-9A11-5D45AEB8C013}"/>
    <dgm:cxn modelId="{DBD6C41C-A5A5-4885-BCDE-E235CDF5B722}" srcId="{25605805-BD20-4E88-9CE3-F6273A64F0DF}" destId="{48AAC0E0-9FC9-4BEC-B9C3-875510FAE1CA}" srcOrd="2" destOrd="0" parTransId="{66AB025E-767A-4995-ACA1-F5A5DAF6E1AC}" sibTransId="{94AA0599-E99C-4C1E-A60A-A6DBF70B5373}"/>
    <dgm:cxn modelId="{FF323E94-DD2A-4F41-BA67-45E0F00DEBCF}" type="presOf" srcId="{3711D65A-0827-4FF1-B963-F1598752C507}" destId="{BF145723-38DD-4775-87D8-D91A9AFAD64C}" srcOrd="0" destOrd="0" presId="urn:microsoft.com/office/officeart/2005/8/layout/vList6"/>
    <dgm:cxn modelId="{1090F1EF-BDA9-4460-BBB9-5A3B42C1A9E4}" srcId="{3711D65A-0827-4FF1-B963-F1598752C507}" destId="{BBC36542-394E-4B59-AA21-0082C7636C5E}" srcOrd="1" destOrd="0" parTransId="{3CA9D10F-66E3-492A-B84F-2D79184A9017}" sibTransId="{50AABDFA-1EE1-4502-BC9A-68CF99C64580}"/>
    <dgm:cxn modelId="{00DA85A2-1619-42DC-B2E3-657642DADF9F}" type="presOf" srcId="{4479569F-1C40-4C30-B5ED-ED850348F69E}" destId="{B91DFAE1-4BCD-47A8-A8F9-F750AEE8996D}" srcOrd="0" destOrd="2" presId="urn:microsoft.com/office/officeart/2005/8/layout/vList6"/>
    <dgm:cxn modelId="{EBD10714-4E03-4090-B9EB-9100E1D9331A}" type="presOf" srcId="{57686031-DCC4-4739-9F52-91CE54E6EECE}" destId="{42102F94-AC6A-4775-94C8-122CF16FB3A5}" srcOrd="0" destOrd="0" presId="urn:microsoft.com/office/officeart/2005/8/layout/vList6"/>
    <dgm:cxn modelId="{D1217BBE-7D9B-44DD-BF5E-A27B70DBC221}" srcId="{3A9581AA-5403-47D2-A9D6-A930A47D31EE}" destId="{74CC63B3-AB40-4EAB-9FC1-A9CAF1775A3A}" srcOrd="0" destOrd="0" parTransId="{88BFC266-F35A-48DA-A369-0FADF7FF25F8}" sibTransId="{DFA4FD09-F4BF-4417-8AE5-72FEE611CBB8}"/>
    <dgm:cxn modelId="{C7F55152-0CEE-452E-83D7-2D7AF786C6E7}" srcId="{48AAC0E0-9FC9-4BEC-B9C3-875510FAE1CA}" destId="{C79EDEA6-722A-40D7-944F-EBB8D65D110F}" srcOrd="1" destOrd="0" parTransId="{6DE6E22A-0A4C-40DF-8C93-1F94A2CCBEB8}" sibTransId="{305A0084-7CA9-4852-A225-BC0016430CC9}"/>
    <dgm:cxn modelId="{C0FC6E85-1AAE-4B33-8652-B1A675F53E9D}" type="presParOf" srcId="{32201A45-4A09-4984-855E-6B39E2C7A0C9}" destId="{0203CDAA-EEC6-4E3C-8743-FABE55C9D444}" srcOrd="0" destOrd="0" presId="urn:microsoft.com/office/officeart/2005/8/layout/vList6"/>
    <dgm:cxn modelId="{586108D9-EC7E-4A8D-B561-0BFCFCB79B1D}" type="presParOf" srcId="{0203CDAA-EEC6-4E3C-8743-FABE55C9D444}" destId="{FC5C1A63-116F-4CB7-8BE4-593C99048E79}" srcOrd="0" destOrd="0" presId="urn:microsoft.com/office/officeart/2005/8/layout/vList6"/>
    <dgm:cxn modelId="{00216A98-49EC-4503-8C80-CEEC25FBC65D}" type="presParOf" srcId="{0203CDAA-EEC6-4E3C-8743-FABE55C9D444}" destId="{AD98D7EA-1717-47C7-9D45-294EE0BE2963}" srcOrd="1" destOrd="0" presId="urn:microsoft.com/office/officeart/2005/8/layout/vList6"/>
    <dgm:cxn modelId="{82D7C286-E280-4D0A-A7C6-FFC3074F089D}" type="presParOf" srcId="{32201A45-4A09-4984-855E-6B39E2C7A0C9}" destId="{782DCDB9-BD98-4905-AFAF-9F4152DBFE71}" srcOrd="1" destOrd="0" presId="urn:microsoft.com/office/officeart/2005/8/layout/vList6"/>
    <dgm:cxn modelId="{03DEFF84-E69C-42D5-9077-C704EC766DE8}" type="presParOf" srcId="{32201A45-4A09-4984-855E-6B39E2C7A0C9}" destId="{1951B414-8341-47C0-9ADA-27763D84F2C1}" srcOrd="2" destOrd="0" presId="urn:microsoft.com/office/officeart/2005/8/layout/vList6"/>
    <dgm:cxn modelId="{8C697A42-6A77-4018-B3EA-FA113912ACE8}" type="presParOf" srcId="{1951B414-8341-47C0-9ADA-27763D84F2C1}" destId="{BF145723-38DD-4775-87D8-D91A9AFAD64C}" srcOrd="0" destOrd="0" presId="urn:microsoft.com/office/officeart/2005/8/layout/vList6"/>
    <dgm:cxn modelId="{88D9CC52-687E-4BA5-B78F-BB4898AF9673}" type="presParOf" srcId="{1951B414-8341-47C0-9ADA-27763D84F2C1}" destId="{B91DFAE1-4BCD-47A8-A8F9-F750AEE8996D}" srcOrd="1" destOrd="0" presId="urn:microsoft.com/office/officeart/2005/8/layout/vList6"/>
    <dgm:cxn modelId="{4E4B4E64-FA2F-436D-A146-A399F7C49678}" type="presParOf" srcId="{32201A45-4A09-4984-855E-6B39E2C7A0C9}" destId="{F7FCCF8B-6DFD-4966-A97C-6C8071CAD303}" srcOrd="3" destOrd="0" presId="urn:microsoft.com/office/officeart/2005/8/layout/vList6"/>
    <dgm:cxn modelId="{D63669C8-8BD9-4D9C-8E2D-0C86036B6BFC}" type="presParOf" srcId="{32201A45-4A09-4984-855E-6B39E2C7A0C9}" destId="{60F5C55C-811C-492C-9140-8394C28F9B9B}" srcOrd="4" destOrd="0" presId="urn:microsoft.com/office/officeart/2005/8/layout/vList6"/>
    <dgm:cxn modelId="{0075EEDA-9FEC-41B6-9344-5927407D35F7}" type="presParOf" srcId="{60F5C55C-811C-492C-9140-8394C28F9B9B}" destId="{F0DDC645-3FCF-448B-9477-4B88A789E726}" srcOrd="0" destOrd="0" presId="urn:microsoft.com/office/officeart/2005/8/layout/vList6"/>
    <dgm:cxn modelId="{795FF65D-3718-45D4-8A57-062B62CAB444}" type="presParOf" srcId="{60F5C55C-811C-492C-9140-8394C28F9B9B}" destId="{42102F94-AC6A-4775-94C8-122CF16FB3A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395B1-6D9A-408F-A7A9-B06937B70AA0}">
      <dsp:nvSpPr>
        <dsp:cNvPr id="0" name=""/>
        <dsp:cNvSpPr/>
      </dsp:nvSpPr>
      <dsp:spPr>
        <a:xfrm>
          <a:off x="939041" y="0"/>
          <a:ext cx="1994869" cy="1182144"/>
        </a:xfrm>
        <a:prstGeom prst="trapezoid">
          <a:avLst>
            <a:gd name="adj" fmla="val 84375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i="1" kern="1200" dirty="0" smtClean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i="1" kern="1200" dirty="0" smtClean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i="1" kern="1200" dirty="0" smtClean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i="1" kern="1200" dirty="0" smtClean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i="1" kern="1200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i="1" kern="1200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</a:t>
          </a:r>
          <a:endParaRPr lang="ru-RU" sz="1100" i="1" kern="1200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9041" y="0"/>
        <a:ext cx="1994869" cy="1182144"/>
      </dsp:txXfrm>
    </dsp:sp>
    <dsp:sp modelId="{53893370-B129-4AD6-A59D-60BD9E2B5995}">
      <dsp:nvSpPr>
        <dsp:cNvPr id="0" name=""/>
        <dsp:cNvSpPr/>
      </dsp:nvSpPr>
      <dsp:spPr>
        <a:xfrm>
          <a:off x="545105" y="1182144"/>
          <a:ext cx="2798221" cy="476060"/>
        </a:xfrm>
        <a:prstGeom prst="trapezoid">
          <a:avLst>
            <a:gd name="adj" fmla="val 84375"/>
          </a:avLst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i="1" kern="1200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Областной бюджет</a:t>
          </a:r>
          <a:endParaRPr lang="ru-RU" sz="1100" i="1" kern="1200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4793" y="1182144"/>
        <a:ext cx="1818844" cy="476060"/>
      </dsp:txXfrm>
    </dsp:sp>
    <dsp:sp modelId="{EE5B4828-98F3-4F22-ACCA-515C39BD9BC9}">
      <dsp:nvSpPr>
        <dsp:cNvPr id="0" name=""/>
        <dsp:cNvSpPr/>
      </dsp:nvSpPr>
      <dsp:spPr>
        <a:xfrm>
          <a:off x="222725" y="1658205"/>
          <a:ext cx="3442981" cy="382080"/>
        </a:xfrm>
        <a:prstGeom prst="trapezoid">
          <a:avLst>
            <a:gd name="adj" fmla="val 84375"/>
          </a:avLst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i="1" kern="120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Местный бюджет</a:t>
          </a:r>
          <a:endParaRPr lang="ru-RU" sz="1100" i="1" kern="1200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5246" y="1658205"/>
        <a:ext cx="2237938" cy="382080"/>
      </dsp:txXfrm>
    </dsp:sp>
    <dsp:sp modelId="{5EABFEBC-8BE5-48E6-9665-FEAC1B978827}">
      <dsp:nvSpPr>
        <dsp:cNvPr id="0" name=""/>
        <dsp:cNvSpPr/>
      </dsp:nvSpPr>
      <dsp:spPr>
        <a:xfrm>
          <a:off x="0" y="2040285"/>
          <a:ext cx="3888432" cy="263970"/>
        </a:xfrm>
        <a:prstGeom prst="trapezoid">
          <a:avLst>
            <a:gd name="adj" fmla="val 84375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i="1" kern="1200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Бюджеты поселений</a:t>
          </a:r>
          <a:endParaRPr lang="ru-RU" sz="1100" i="1" kern="1200" dirty="0">
            <a:solidFill>
              <a:schemeClr val="bg1">
                <a:lumMod val="9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0475" y="2040285"/>
        <a:ext cx="2527480" cy="2639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8D7EA-1717-47C7-9D45-294EE0BE2963}">
      <dsp:nvSpPr>
        <dsp:cNvPr id="0" name=""/>
        <dsp:cNvSpPr/>
      </dsp:nvSpPr>
      <dsp:spPr>
        <a:xfrm>
          <a:off x="2361033" y="90452"/>
          <a:ext cx="547062" cy="318693"/>
        </a:xfrm>
        <a:prstGeom prst="round2DiagRect">
          <a:avLst/>
        </a:prstGeom>
        <a:solidFill>
          <a:srgbClr val="3792F7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/>
            <a:t>99,8</a:t>
          </a:r>
          <a:r>
            <a:rPr lang="ru-RU" sz="1200" b="1" kern="1200" dirty="0"/>
            <a:t>%</a:t>
          </a:r>
          <a:endParaRPr lang="ru-RU" sz="14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>
        <a:off x="2376590" y="106009"/>
        <a:ext cx="515948" cy="287579"/>
      </dsp:txXfrm>
    </dsp:sp>
    <dsp:sp modelId="{FC5C1A63-116F-4CB7-8BE4-593C99048E79}">
      <dsp:nvSpPr>
        <dsp:cNvPr id="0" name=""/>
        <dsp:cNvSpPr/>
      </dsp:nvSpPr>
      <dsp:spPr>
        <a:xfrm>
          <a:off x="218402" y="837"/>
          <a:ext cx="2026966" cy="813311"/>
        </a:xfrm>
        <a:prstGeom prst="roundRect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Уточненный план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/>
            <a:t>4 350 млн.</a:t>
          </a:r>
          <a:r>
            <a:rPr lang="en-US" sz="1100" b="1" kern="1200" dirty="0"/>
            <a:t> </a:t>
          </a:r>
          <a:r>
            <a:rPr lang="ru-RU" sz="1100" b="1" kern="1200" dirty="0"/>
            <a:t>руб.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/>
            <a:t>______________________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факт  4 344,3 млн.</a:t>
          </a:r>
          <a:r>
            <a:rPr lang="en-US" sz="1200" b="1" kern="1200" dirty="0"/>
            <a:t> </a:t>
          </a:r>
          <a:r>
            <a:rPr lang="ru-RU" sz="1200" b="1" kern="1200" dirty="0"/>
            <a:t>руб.</a:t>
          </a:r>
        </a:p>
      </dsp:txBody>
      <dsp:txXfrm>
        <a:off x="258105" y="40540"/>
        <a:ext cx="1947560" cy="733905"/>
      </dsp:txXfrm>
    </dsp:sp>
    <dsp:sp modelId="{B91DFAE1-4BCD-47A8-A8F9-F750AEE8996D}">
      <dsp:nvSpPr>
        <dsp:cNvPr id="0" name=""/>
        <dsp:cNvSpPr/>
      </dsp:nvSpPr>
      <dsp:spPr>
        <a:xfrm>
          <a:off x="2386372" y="972841"/>
          <a:ext cx="547062" cy="318693"/>
        </a:xfrm>
        <a:prstGeom prst="round2Diag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/>
            <a:t>107%</a:t>
          </a:r>
          <a:endParaRPr lang="ru-RU" sz="12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2401929" y="988398"/>
        <a:ext cx="515948" cy="287579"/>
      </dsp:txXfrm>
    </dsp:sp>
    <dsp:sp modelId="{BF145723-38DD-4775-87D8-D91A9AFAD64C}">
      <dsp:nvSpPr>
        <dsp:cNvPr id="0" name=""/>
        <dsp:cNvSpPr/>
      </dsp:nvSpPr>
      <dsp:spPr>
        <a:xfrm>
          <a:off x="218402" y="923242"/>
          <a:ext cx="2026966" cy="813311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Уточненный план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1 458,8 млн.</a:t>
          </a:r>
          <a:r>
            <a:rPr lang="en-US" sz="1200" b="1" kern="1200" dirty="0"/>
            <a:t> </a:t>
          </a:r>
          <a:r>
            <a:rPr lang="ru-RU" sz="1200" b="1" kern="1200" dirty="0"/>
            <a:t>руб.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_____________________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факт  1 562,8 млн.</a:t>
          </a:r>
          <a:r>
            <a:rPr lang="en-US" sz="1200" b="1" kern="1200" dirty="0"/>
            <a:t> </a:t>
          </a:r>
          <a:r>
            <a:rPr lang="ru-RU" sz="1200" b="1" kern="1200" dirty="0"/>
            <a:t>руб.</a:t>
          </a:r>
          <a:endParaRPr lang="ru-RU" sz="1200" kern="1200" dirty="0"/>
        </a:p>
      </dsp:txBody>
      <dsp:txXfrm>
        <a:off x="258105" y="962945"/>
        <a:ext cx="1947560" cy="733905"/>
      </dsp:txXfrm>
    </dsp:sp>
    <dsp:sp modelId="{42102F94-AC6A-4775-94C8-122CF16FB3A5}">
      <dsp:nvSpPr>
        <dsp:cNvPr id="0" name=""/>
        <dsp:cNvSpPr/>
      </dsp:nvSpPr>
      <dsp:spPr>
        <a:xfrm>
          <a:off x="2383620" y="1904028"/>
          <a:ext cx="547749" cy="285420"/>
        </a:xfrm>
        <a:prstGeom prst="round2Diag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/>
            <a:t>105,7%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b="1" kern="1200" dirty="0"/>
        </a:p>
      </dsp:txBody>
      <dsp:txXfrm>
        <a:off x="2397553" y="1917961"/>
        <a:ext cx="519883" cy="257554"/>
      </dsp:txXfrm>
    </dsp:sp>
    <dsp:sp modelId="{F0DDC645-3FCF-448B-9477-4B88A789E726}">
      <dsp:nvSpPr>
        <dsp:cNvPr id="0" name=""/>
        <dsp:cNvSpPr/>
      </dsp:nvSpPr>
      <dsp:spPr>
        <a:xfrm>
          <a:off x="218059" y="1845646"/>
          <a:ext cx="2026966" cy="813311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/>
            <a:t>Уточнённый план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/>
            <a:t>117</a:t>
          </a:r>
          <a:r>
            <a:rPr lang="ru-RU" sz="1100" b="1" kern="1200" dirty="0"/>
            <a:t> млн.</a:t>
          </a:r>
          <a:r>
            <a:rPr lang="en-US" sz="1100" b="1" kern="1200" dirty="0"/>
            <a:t> </a:t>
          </a:r>
          <a:r>
            <a:rPr lang="ru-RU" sz="1100" b="1" kern="1200" dirty="0"/>
            <a:t>руб.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/>
            <a:t>______________________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/>
            <a:t>факт  123,7 млн.</a:t>
          </a:r>
          <a:r>
            <a:rPr lang="en-US" sz="1100" b="1" kern="1200" dirty="0"/>
            <a:t> </a:t>
          </a:r>
          <a:r>
            <a:rPr lang="ru-RU" sz="1100" b="1" kern="1200" dirty="0"/>
            <a:t>руб.</a:t>
          </a:r>
          <a:endParaRPr lang="ru-RU" sz="1100" kern="1200" dirty="0"/>
        </a:p>
      </dsp:txBody>
      <dsp:txXfrm>
        <a:off x="257762" y="1885349"/>
        <a:ext cx="1947560" cy="733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0.03115</cdr:x>
      <cdr:y>0.01768</cdr:y>
    </cdr:from>
    <cdr:to>
      <cdr:x>0.21052</cdr:x>
      <cdr:y>0.14649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238B8A2B-0D7D-431A-B317-6A440FED7E50}"/>
            </a:ext>
          </a:extLst>
        </cdr:cNvPr>
        <cdr:cNvSpPr txBox="1"/>
      </cdr:nvSpPr>
      <cdr:spPr>
        <a:xfrm xmlns:a="http://schemas.openxmlformats.org/drawingml/2006/main">
          <a:off x="137868" y="53481"/>
          <a:ext cx="793767" cy="3895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НДФЛ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0.31793</cdr:x>
      <cdr:y>0.02179</cdr:y>
    </cdr:from>
    <cdr:to>
      <cdr:x>1</cdr:x>
      <cdr:y>0.15709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238B8A2B-0D7D-431A-B317-6A440FED7E50}"/>
            </a:ext>
          </a:extLst>
        </cdr:cNvPr>
        <cdr:cNvSpPr txBox="1"/>
      </cdr:nvSpPr>
      <cdr:spPr>
        <a:xfrm xmlns:a="http://schemas.openxmlformats.org/drawingml/2006/main">
          <a:off x="1018808" y="59929"/>
          <a:ext cx="2185695" cy="3721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Имущественные налоги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0.27005</cdr:x>
      <cdr:y>0.64815</cdr:y>
    </cdr:from>
    <cdr:to>
      <cdr:x>0.47717</cdr:x>
      <cdr:y>0.7963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728192" y="2520280"/>
          <a:ext cx="1325468" cy="5760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Образование; </a:t>
          </a:r>
          <a:b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2 008 258; 4</a:t>
          </a:r>
          <a:r>
            <a: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,9%</a:t>
          </a:r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cdr:txBody>
    </cdr:sp>
  </cdr:relSizeAnchor>
  <cdr:relSizeAnchor xmlns:cdr="http://schemas.openxmlformats.org/drawingml/2006/chartDrawing">
    <cdr:from>
      <cdr:x>0.11252</cdr:x>
      <cdr:y>0.16667</cdr:y>
    </cdr:from>
    <cdr:to>
      <cdr:x>0.34882</cdr:x>
      <cdr:y>0.30303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720080" y="648072"/>
          <a:ext cx="1512168" cy="53022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l"/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Культура; 385 909; 8,6%</a:t>
          </a:r>
        </a:p>
      </cdr:txBody>
    </cdr:sp>
  </cdr:relSizeAnchor>
  <cdr:relSizeAnchor xmlns:cdr="http://schemas.openxmlformats.org/drawingml/2006/chartDrawing">
    <cdr:from>
      <cdr:x>0.41633</cdr:x>
      <cdr:y>0.07407</cdr:y>
    </cdr:from>
    <cdr:to>
      <cdr:x>0.63575</cdr:x>
      <cdr:y>0.266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664296" y="288032"/>
          <a:ext cx="1404182" cy="74630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Социальная политика;                                              921 330; 20,</a:t>
          </a:r>
          <a:r>
            <a: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%</a:t>
          </a:r>
        </a:p>
      </cdr:txBody>
    </cdr:sp>
  </cdr:relSizeAnchor>
  <cdr:relSizeAnchor xmlns:cdr="http://schemas.openxmlformats.org/drawingml/2006/chartDrawing">
    <cdr:from>
      <cdr:x>0.60761</cdr:x>
      <cdr:y>0.72222</cdr:y>
    </cdr:from>
    <cdr:to>
      <cdr:x>0.76795</cdr:x>
      <cdr:y>0.86676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3888432" y="2808312"/>
          <a:ext cx="1026058" cy="56203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ЖКХ;  </a:t>
          </a:r>
        </a:p>
        <a:p xmlns:a="http://schemas.openxmlformats.org/drawingml/2006/main">
          <a:pPr algn="ctr"/>
          <a:r>
            <a: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177 372;  4%</a:t>
          </a:r>
        </a:p>
      </cdr:txBody>
    </cdr:sp>
  </cdr:relSizeAnchor>
  <cdr:relSizeAnchor xmlns:cdr="http://schemas.openxmlformats.org/drawingml/2006/chartDrawing">
    <cdr:from>
      <cdr:x>0.64137</cdr:x>
      <cdr:y>0.53704</cdr:y>
    </cdr:from>
    <cdr:to>
      <cdr:x>0.84391</cdr:x>
      <cdr:y>0.68519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4104456" y="2088232"/>
          <a:ext cx="1296144" cy="5760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0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Нац.экономика</a:t>
          </a:r>
          <a:r>
            <a: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 366 390; </a:t>
          </a:r>
        </a:p>
        <a:p xmlns:a="http://schemas.openxmlformats.org/drawingml/2006/main">
          <a:r>
            <a: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8,2%       </a:t>
          </a:r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         </a:t>
          </a:r>
        </a:p>
      </cdr:txBody>
    </cdr:sp>
  </cdr:relSizeAnchor>
  <cdr:relSizeAnchor xmlns:cdr="http://schemas.openxmlformats.org/drawingml/2006/chartDrawing">
    <cdr:from>
      <cdr:x>0.35019</cdr:x>
      <cdr:y>0.50326</cdr:y>
    </cdr:from>
    <cdr:to>
      <cdr:x>0.63712</cdr:x>
      <cdr:y>0.62168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2988072" y="2448272"/>
          <a:ext cx="2448272" cy="5760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 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73 368</a:t>
          </a:r>
        </a:p>
      </cdr:txBody>
    </cdr:sp>
  </cdr:relSizeAnchor>
  <cdr:relSizeAnchor xmlns:cdr="http://schemas.openxmlformats.org/drawingml/2006/chartDrawing">
    <cdr:from>
      <cdr:x>0.69404</cdr:x>
      <cdr:y>0.09979</cdr:y>
    </cdr:from>
    <cdr:to>
      <cdr:x>0.99785</cdr:x>
      <cdr:y>0.2109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4441548" y="388036"/>
          <a:ext cx="1944216" cy="432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Физическая культура и спорт; 133 364; 2</a:t>
          </a:r>
          <a:r>
            <a:rPr lang="en-US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,9</a:t>
          </a:r>
          <a:r>
            <a: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%</a:t>
          </a:r>
        </a:p>
      </cdr:txBody>
    </cdr:sp>
  </cdr:relSizeAnchor>
  <cdr:relSizeAnchor xmlns:cdr="http://schemas.openxmlformats.org/drawingml/2006/chartDrawing">
    <cdr:from>
      <cdr:x>0.74583</cdr:x>
      <cdr:y>0.25926</cdr:y>
    </cdr:from>
    <cdr:to>
      <cdr:x>0.99056</cdr:x>
      <cdr:y>0.37766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4772920" y="1008112"/>
          <a:ext cx="1566154" cy="4603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Общегосударственные вопросы; 378 453; 8,5%</a:t>
          </a:r>
        </a:p>
      </cdr:txBody>
    </cdr:sp>
  </cdr:relSizeAnchor>
  <cdr:relSizeAnchor xmlns:cdr="http://schemas.openxmlformats.org/drawingml/2006/chartDrawing">
    <cdr:from>
      <cdr:x>0.79174</cdr:x>
      <cdr:y>0.44444</cdr:y>
    </cdr:from>
    <cdr:to>
      <cdr:x>0.97745</cdr:x>
      <cdr:y>0.56778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5066734" y="1728192"/>
          <a:ext cx="1188459" cy="4795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Национальная безопасность;  99 189; 2,2 % </a:t>
          </a:r>
        </a:p>
      </cdr:txBody>
    </cdr:sp>
  </cdr:relSizeAnchor>
  <cdr:relSizeAnchor xmlns:cdr="http://schemas.openxmlformats.org/drawingml/2006/chartDrawing">
    <cdr:from>
      <cdr:x>0.46834</cdr:x>
      <cdr:y>0.0333</cdr:y>
    </cdr:from>
    <cdr:to>
      <cdr:x>0.46834</cdr:x>
      <cdr:y>0.0333</cdr:y>
    </cdr:to>
    <cdr:cxnSp macro="">
      <cdr:nvCxnSpPr>
        <cdr:cNvPr id="28" name="Прямая соединительная линия 27">
          <a:extLst xmlns:a="http://schemas.openxmlformats.org/drawingml/2006/main">
            <a:ext uri="{FF2B5EF4-FFF2-40B4-BE49-F238E27FC236}">
              <a16:creationId xmlns:a16="http://schemas.microsoft.com/office/drawing/2014/main" xmlns="" id="{3779FC01-812F-DA81-C3A5-5CFEDADC0711}"/>
            </a:ext>
          </a:extLst>
        </cdr:cNvPr>
        <cdr:cNvCxnSpPr/>
      </cdr:nvCxnSpPr>
      <cdr:spPr>
        <a:xfrm xmlns:a="http://schemas.openxmlformats.org/drawingml/2006/main">
          <a:off x="3996184" y="140664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r>
              <a:rPr lang="ru-RU"/>
              <a:t>Слайд 1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3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9FFA1BC9-4507-440E-A7C7-C19C7F111F35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1816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1816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83EE05C3-9E70-4E94-A8CB-65F6DA2AE7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2727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5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r>
              <a:rPr lang="ru-RU"/>
              <a:t>Слайд 1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3" y="5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F972BEAD-AD5A-4C67-B26B-182D5B106EB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1"/>
            <a:ext cx="5447030" cy="4473416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42157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3" y="9442157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D9DEC08D-505D-4501-8951-858518AC27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3759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xmlns="" id="{14964987-08F3-46E7-8F06-5AABC6E578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0275" y="739775"/>
            <a:ext cx="4937125" cy="37036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>
            <a:extLst>
              <a:ext uri="{FF2B5EF4-FFF2-40B4-BE49-F238E27FC236}">
                <a16:creationId xmlns:a16="http://schemas.microsoft.com/office/drawing/2014/main" xmlns="" id="{F79B77D5-E9FD-4C05-AC73-C5A5D214E8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932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>
            <a:extLst>
              <a:ext uri="{FF2B5EF4-FFF2-40B4-BE49-F238E27FC236}">
                <a16:creationId xmlns:a16="http://schemas.microsoft.com/office/drawing/2014/main" xmlns="" id="{EB48CFF6-13A9-4EB8-A629-4D41DB400C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68375" y="727075"/>
            <a:ext cx="4860925" cy="3644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>
            <a:extLst>
              <a:ext uri="{FF2B5EF4-FFF2-40B4-BE49-F238E27FC236}">
                <a16:creationId xmlns:a16="http://schemas.microsoft.com/office/drawing/2014/main" xmlns="" id="{33DAE124-036D-4916-87B4-E4682A75FF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410016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925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>
            <a:extLst>
              <a:ext uri="{FF2B5EF4-FFF2-40B4-BE49-F238E27FC236}">
                <a16:creationId xmlns:a16="http://schemas.microsoft.com/office/drawing/2014/main" xmlns="" id="{3661D1F6-1B78-4943-A4C2-348CEA8AD7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68375" y="727075"/>
            <a:ext cx="4860925" cy="3644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>
            <a:extLst>
              <a:ext uri="{FF2B5EF4-FFF2-40B4-BE49-F238E27FC236}">
                <a16:creationId xmlns:a16="http://schemas.microsoft.com/office/drawing/2014/main" xmlns="" id="{F86B7019-F589-40F1-9D38-66C133783B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34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887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887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887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7954"/>
            <a:ext cx="58293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E604-6457-419D-BF70-1AC706E8F3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52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9D89-9960-4F26-BB3F-BB73B0FD849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91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5980"/>
            <a:ext cx="154305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5980"/>
            <a:ext cx="451485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420-F5D3-4FEA-9F9C-C444089958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95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894-7052-4C4A-A969-899A199A779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057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CE803-A1C0-4611-941F-BBBE792C0D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709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1282377"/>
            <a:ext cx="591502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7104-C9E2-41BC-A33C-1B6B2FE4E3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738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74013-7CB3-49B9-A47B-DFEE31E298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49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273845"/>
            <a:ext cx="5915025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7"/>
            <a:ext cx="2901255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99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99" y="1878807"/>
            <a:ext cx="2915543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ECC8-1D28-450A-A7F6-4E55B2C037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612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4463-191D-4EC2-BDB6-E9FFC060405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150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AD145-D6A8-434C-9A3D-D8166771A0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896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79" y="740642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64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4587-B823-4119-9CB5-A272F32C0A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181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5F7-1519-4A06-B8B9-1E6F8469537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985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79" y="740642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64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92B4-2087-4A4E-ADB7-395695D8D8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750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6B76-F7FF-4CB5-A9A6-ADFF0F82E8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41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273916"/>
            <a:ext cx="1478756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273916"/>
            <a:ext cx="4350544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2E73E-77C8-432D-978C-81F678424B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307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2742E-202C-4669-A7A3-65EACE3A1D4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6397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7175-1618-4EC0-95CB-DB72CFDCE0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2408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1282377"/>
            <a:ext cx="591502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FBA3-995B-4E39-91BE-3A690ACAFF0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5223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FA22-E9C7-4966-9F59-58998D59A70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735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273845"/>
            <a:ext cx="5915025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7"/>
            <a:ext cx="2901255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99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99" y="1878807"/>
            <a:ext cx="2915543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D6989-0A1C-4D17-B1AE-BE0BFABA339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194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E6A21-448C-4991-BB6A-0C8CCD7E266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1847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F7FC9-A4F0-4D86-8616-48E6386CEC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04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238"/>
            <a:ext cx="58293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80036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5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7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43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29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15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01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287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93E-EF99-45C9-B2C6-136718DCB1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993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79" y="740642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64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7E00-BB66-45B3-AD86-EC98875C21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7907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79" y="740642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64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40EA-80F4-4B38-AEF4-2892C003CB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7981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75B5F-29AC-4163-8DAE-573F58E7A0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4754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273916"/>
            <a:ext cx="1478756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273916"/>
            <a:ext cx="4350544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3404-0EBE-4B18-A837-37D4E85D30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07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894-7052-4C4A-A969-899A199A779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5651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CE803-A1C0-4611-941F-BBBE792C0D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0050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1282377"/>
            <a:ext cx="591502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7104-C9E2-41BC-A33C-1B6B2FE4E3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4913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74013-7CB3-49B9-A47B-DFEE31E298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0266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273845"/>
            <a:ext cx="5915025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7"/>
            <a:ext cx="2901255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99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99" y="1878807"/>
            <a:ext cx="2915543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ECC8-1D28-450A-A7F6-4E55B2C037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6618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4463-191D-4EC2-BDB6-E9FFC060405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518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1200154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200154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FEA3-F4B0-48F0-AFC0-264AF21DC1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5978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AD145-D6A8-434C-9A3D-D8166771A0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936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79" y="740642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64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4587-B823-4119-9CB5-A272F32C0A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1070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79" y="740642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64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92B4-2087-4A4E-ADB7-395695D8D8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2614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6B76-F7FF-4CB5-A9A6-ADFF0F82E8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823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273916"/>
            <a:ext cx="1478756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273916"/>
            <a:ext cx="4350544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2E73E-77C8-432D-978C-81F678424B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7572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7938"/>
            <a:ext cx="58293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E604-6457-419D-BF70-1AC706E8F3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1028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5F7-1519-4A06-B8B9-1E6F8469537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317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238"/>
            <a:ext cx="58293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80036"/>
            <a:ext cx="58293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93E-EF99-45C9-B2C6-136718DCB1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0789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1200154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200154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FEA3-F4B0-48F0-AFC0-264AF21DC1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607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1151335"/>
            <a:ext cx="303014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2" y="1631156"/>
            <a:ext cx="303014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802" y="1151335"/>
            <a:ext cx="303133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802" y="1631156"/>
            <a:ext cx="303133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1B496-630C-4E86-A8FD-8DA984A31B5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46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9" indent="0">
              <a:buNone/>
              <a:defRPr sz="1500" b="1"/>
            </a:lvl2pPr>
            <a:lvl3pPr marL="685718" indent="0">
              <a:buNone/>
              <a:defRPr sz="1350" b="1"/>
            </a:lvl3pPr>
            <a:lvl4pPr marL="1028576" indent="0">
              <a:buNone/>
              <a:defRPr sz="1200" b="1"/>
            </a:lvl4pPr>
            <a:lvl5pPr marL="1371436" indent="0">
              <a:buNone/>
              <a:defRPr sz="1200" b="1"/>
            </a:lvl5pPr>
            <a:lvl6pPr marL="1714295" indent="0">
              <a:buNone/>
              <a:defRPr sz="1200" b="1"/>
            </a:lvl6pPr>
            <a:lvl7pPr marL="2057153" indent="0">
              <a:buNone/>
              <a:defRPr sz="1200" b="1"/>
            </a:lvl7pPr>
            <a:lvl8pPr marL="2400012" indent="0">
              <a:buNone/>
              <a:defRPr sz="1200" b="1"/>
            </a:lvl8pPr>
            <a:lvl9pPr marL="274287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2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810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9" indent="0">
              <a:buNone/>
              <a:defRPr sz="1500" b="1"/>
            </a:lvl2pPr>
            <a:lvl3pPr marL="685718" indent="0">
              <a:buNone/>
              <a:defRPr sz="1350" b="1"/>
            </a:lvl3pPr>
            <a:lvl4pPr marL="1028576" indent="0">
              <a:buNone/>
              <a:defRPr sz="1200" b="1"/>
            </a:lvl4pPr>
            <a:lvl5pPr marL="1371436" indent="0">
              <a:buNone/>
              <a:defRPr sz="1200" b="1"/>
            </a:lvl5pPr>
            <a:lvl6pPr marL="1714295" indent="0">
              <a:buNone/>
              <a:defRPr sz="1200" b="1"/>
            </a:lvl6pPr>
            <a:lvl7pPr marL="2057153" indent="0">
              <a:buNone/>
              <a:defRPr sz="1200" b="1"/>
            </a:lvl7pPr>
            <a:lvl8pPr marL="2400012" indent="0">
              <a:buNone/>
              <a:defRPr sz="1200" b="1"/>
            </a:lvl8pPr>
            <a:lvl9pPr marL="274287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810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1B496-630C-4E86-A8FD-8DA984A31B5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055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1CE8-53A3-443F-978A-863C44A9E5C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7474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389B-E621-4190-944B-746CA04C53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5385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30" y="204787"/>
            <a:ext cx="22562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316" y="204847"/>
            <a:ext cx="383381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30" y="1076328"/>
            <a:ext cx="2256235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8FC8A-5A7B-40CC-BFE1-1148FCFD2F7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7143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60"/>
            <a:ext cx="41148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B19C-262C-4BD4-BC43-C0C486928B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162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69D89-9960-4F26-BB3F-BB73B0FD849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6847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5980"/>
            <a:ext cx="154305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5980"/>
            <a:ext cx="451485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420-F5D3-4FEA-9F9C-C444089958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8149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D82595-1ED1-45E8-BF6B-7AFA267E9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7BDD340-C8AD-4307-8720-9E588521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45" indent="0" algn="ctr">
              <a:buNone/>
              <a:defRPr sz="2000"/>
            </a:lvl2pPr>
            <a:lvl3pPr marL="914290" indent="0" algn="ctr">
              <a:buNone/>
              <a:defRPr sz="1800"/>
            </a:lvl3pPr>
            <a:lvl4pPr marL="1371435" indent="0" algn="ctr">
              <a:buNone/>
              <a:defRPr sz="1600"/>
            </a:lvl4pPr>
            <a:lvl5pPr marL="1828581" indent="0" algn="ctr">
              <a:buNone/>
              <a:defRPr sz="1600"/>
            </a:lvl5pPr>
            <a:lvl6pPr marL="2285726" indent="0" algn="ctr">
              <a:buNone/>
              <a:defRPr sz="1600"/>
            </a:lvl6pPr>
            <a:lvl7pPr marL="2742871" indent="0" algn="ctr">
              <a:buNone/>
              <a:defRPr sz="1600"/>
            </a:lvl7pPr>
            <a:lvl8pPr marL="3200016" indent="0" algn="ctr">
              <a:buNone/>
              <a:defRPr sz="1600"/>
            </a:lvl8pPr>
            <a:lvl9pPr marL="365716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41C1BB-6CE2-46B7-B95A-3C6CDE4A0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894-7052-4C4A-A969-899A199A779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ADDFC1E-AB92-49A4-B0B9-521797251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D278F09-0885-4F44-BB95-2C7F1A2A1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272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460EE1-ECA6-4948-843F-0D5A8210A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F12C64A-332C-474A-B7A5-40787B85E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1E43005-AFC9-4B39-B8BA-E3B1D6459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CE803-A1C0-4611-941F-BBBE792C0D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5A439FA-F8A5-4F55-92FB-1C9C5DFD1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B8D523F-3699-4483-B9FC-EE66197A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3255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78CA3B-DBED-462D-B7C5-6206A0266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9" y="1282306"/>
            <a:ext cx="5915025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39B02C0-2FE0-41D2-AF4A-2CD30933F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9" y="3443261"/>
            <a:ext cx="5915025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DDC843-6D5B-46FB-9FFC-844C4B3BD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7104-C9E2-41BC-A33C-1B6B2FE4E3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92E64E-D39A-486C-B0C4-81051CBA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C1C1AE-13B4-4B75-8E9E-EA591C3D7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5320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D9C1AD-0190-4510-83DE-700AA0A31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C29F7E1-0C48-4615-A16C-990D27510C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A68A191-D0A0-4A71-8166-6DD1CCD3EC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B9B242A-E8AA-4746-819F-013CD126C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74013-7CB3-49B9-A47B-DFEE31E298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ABED488-5096-40D0-A4D5-877863D54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72949D6-CB80-4B3A-A687-A5EE51B1E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86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1CE8-53A3-443F-978A-863C44A9E5C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7410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9A457A-C957-4CA7-91A3-8F9FC0EC1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3" y="273845"/>
            <a:ext cx="5915025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D76091D-A932-4660-9C84-67FD01BC0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9E561F8-E4DC-433E-843A-87486F3203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1878807"/>
            <a:ext cx="2901255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559E3D0-2F4E-46AA-827E-CF088BAF26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6" y="1260872"/>
            <a:ext cx="2915543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D96EA18-A12F-4E4A-BB6E-F6BC043738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6" y="1878807"/>
            <a:ext cx="2915543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302BD2F-2B4D-41E4-AC84-1039FE8B4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ECC8-1D28-450A-A7F6-4E55B2C037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934061D-E2B2-4A69-8E65-1F38CDB2C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CD4DCE0-B0AD-4BD5-A8A8-1DB3882A0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9852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3C48DA-21B4-4620-B5E6-A5220C266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7724A38-B1C2-4783-B6E4-0D2D85819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4463-191D-4EC2-BDB6-E9FFC060405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790986A-AF7E-474C-9230-0FA1FFAF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DA79F48-D2A3-4C0C-A198-457E32901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799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6853E2-A2F5-4840-9F08-91DF00603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AD145-D6A8-434C-9A3D-D8166771A0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C70BE3A-4638-48E0-A3C5-EFF335897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214A682-134D-4899-A68B-3A454F016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314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BE19C1-09DE-4B57-85D7-E8E4DC5C7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4" y="342900"/>
            <a:ext cx="2211884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9F8A3CA-772B-40EB-A8C3-FF533EC24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740572"/>
            <a:ext cx="3471863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B8B2A10-990A-417B-A6DE-6EF3F9DCDE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4" y="1543051"/>
            <a:ext cx="2211884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145" indent="0">
              <a:buNone/>
              <a:defRPr sz="1400"/>
            </a:lvl2pPr>
            <a:lvl3pPr marL="914290" indent="0">
              <a:buNone/>
              <a:defRPr sz="1200"/>
            </a:lvl3pPr>
            <a:lvl4pPr marL="1371435" indent="0">
              <a:buNone/>
              <a:defRPr sz="1000"/>
            </a:lvl4pPr>
            <a:lvl5pPr marL="1828581" indent="0">
              <a:buNone/>
              <a:defRPr sz="1000"/>
            </a:lvl5pPr>
            <a:lvl6pPr marL="2285726" indent="0">
              <a:buNone/>
              <a:defRPr sz="1000"/>
            </a:lvl6pPr>
            <a:lvl7pPr marL="2742871" indent="0">
              <a:buNone/>
              <a:defRPr sz="1000"/>
            </a:lvl7pPr>
            <a:lvl8pPr marL="3200016" indent="0">
              <a:buNone/>
              <a:defRPr sz="1000"/>
            </a:lvl8pPr>
            <a:lvl9pPr marL="365716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00081CB-53EC-49D4-ABD4-CB0BE980A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94587-B823-4119-9CB5-A272F32C0A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8218455-D539-4146-A63E-CDAAD5210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63870DA-909E-4B00-9896-3A1F5B4D2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2705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F22065-247C-4408-99B7-6E7F18492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4" y="342900"/>
            <a:ext cx="2211884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EE3A353-4BBE-4980-B13E-0FBF5B94FD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740572"/>
            <a:ext cx="3471863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C84DB60-3E28-45B5-82E3-DD8AEB594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4" y="1543051"/>
            <a:ext cx="2211884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145" indent="0">
              <a:buNone/>
              <a:defRPr sz="1400"/>
            </a:lvl2pPr>
            <a:lvl3pPr marL="914290" indent="0">
              <a:buNone/>
              <a:defRPr sz="1200"/>
            </a:lvl3pPr>
            <a:lvl4pPr marL="1371435" indent="0">
              <a:buNone/>
              <a:defRPr sz="1000"/>
            </a:lvl4pPr>
            <a:lvl5pPr marL="1828581" indent="0">
              <a:buNone/>
              <a:defRPr sz="1000"/>
            </a:lvl5pPr>
            <a:lvl6pPr marL="2285726" indent="0">
              <a:buNone/>
              <a:defRPr sz="1000"/>
            </a:lvl6pPr>
            <a:lvl7pPr marL="2742871" indent="0">
              <a:buNone/>
              <a:defRPr sz="1000"/>
            </a:lvl7pPr>
            <a:lvl8pPr marL="3200016" indent="0">
              <a:buNone/>
              <a:defRPr sz="1000"/>
            </a:lvl8pPr>
            <a:lvl9pPr marL="365716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0B519FF-2727-4CBD-BBBD-AAC6220A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92B4-2087-4A4E-ADB7-395695D8D8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9137FCE-1A75-4EF6-BDDB-CB7DE7DF0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C2053E1-7122-4FD6-B0BF-69A61E60D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7155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6F6410-409F-4F06-BE42-E5A73A71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D452B9B-7DD6-45F5-987A-497EAA77B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14B1ED9-FC29-45BC-A7EB-FA030D4AC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6B76-F7FF-4CB5-A9A6-ADFF0F82E8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612C9E4-1570-484E-B670-31E9921D4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35292F-199A-44BC-BC9B-67680DDB8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972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DA05796-4797-4248-8A7B-666D23A724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90" y="273845"/>
            <a:ext cx="1478756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94BF339-43CB-4F8E-86BF-C7B076479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521" y="273845"/>
            <a:ext cx="4350544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6F67896-A986-457A-9073-196481B43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2E73E-77C8-432D-978C-81F678424B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952ACD4-8BBD-4281-82F8-F44876DD4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15BDA2-4931-4A01-85AC-590628B98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60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389B-E621-4190-944B-746CA04C53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088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38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324" y="204863"/>
            <a:ext cx="383381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38" y="1076328"/>
            <a:ext cx="22562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859" indent="0">
              <a:buNone/>
              <a:defRPr sz="900"/>
            </a:lvl2pPr>
            <a:lvl3pPr marL="685718" indent="0">
              <a:buNone/>
              <a:defRPr sz="750"/>
            </a:lvl3pPr>
            <a:lvl4pPr marL="1028576" indent="0">
              <a:buNone/>
              <a:defRPr sz="675"/>
            </a:lvl4pPr>
            <a:lvl5pPr marL="1371436" indent="0">
              <a:buNone/>
              <a:defRPr sz="675"/>
            </a:lvl5pPr>
            <a:lvl6pPr marL="1714295" indent="0">
              <a:buNone/>
              <a:defRPr sz="675"/>
            </a:lvl6pPr>
            <a:lvl7pPr marL="2057153" indent="0">
              <a:buNone/>
              <a:defRPr sz="675"/>
            </a:lvl7pPr>
            <a:lvl8pPr marL="2400012" indent="0">
              <a:buNone/>
              <a:defRPr sz="675"/>
            </a:lvl8pPr>
            <a:lvl9pPr marL="2742871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8FC8A-5A7B-40CC-BFE1-1148FCFD2F7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75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59" indent="0">
              <a:buNone/>
              <a:defRPr sz="2100"/>
            </a:lvl2pPr>
            <a:lvl3pPr marL="685718" indent="0">
              <a:buNone/>
              <a:defRPr sz="1800"/>
            </a:lvl3pPr>
            <a:lvl4pPr marL="1028576" indent="0">
              <a:buNone/>
              <a:defRPr sz="1500"/>
            </a:lvl4pPr>
            <a:lvl5pPr marL="1371436" indent="0">
              <a:buNone/>
              <a:defRPr sz="1500"/>
            </a:lvl5pPr>
            <a:lvl6pPr marL="1714295" indent="0">
              <a:buNone/>
              <a:defRPr sz="1500"/>
            </a:lvl6pPr>
            <a:lvl7pPr marL="2057153" indent="0">
              <a:buNone/>
              <a:defRPr sz="1500"/>
            </a:lvl7pPr>
            <a:lvl8pPr marL="2400012" indent="0">
              <a:buNone/>
              <a:defRPr sz="1500"/>
            </a:lvl8pPr>
            <a:lvl9pPr marL="2742871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76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859" indent="0">
              <a:buNone/>
              <a:defRPr sz="900"/>
            </a:lvl2pPr>
            <a:lvl3pPr marL="685718" indent="0">
              <a:buNone/>
              <a:defRPr sz="750"/>
            </a:lvl3pPr>
            <a:lvl4pPr marL="1028576" indent="0">
              <a:buNone/>
              <a:defRPr sz="675"/>
            </a:lvl4pPr>
            <a:lvl5pPr marL="1371436" indent="0">
              <a:buNone/>
              <a:defRPr sz="675"/>
            </a:lvl5pPr>
            <a:lvl6pPr marL="1714295" indent="0">
              <a:buNone/>
              <a:defRPr sz="675"/>
            </a:lvl6pPr>
            <a:lvl7pPr marL="2057153" indent="0">
              <a:buNone/>
              <a:defRPr sz="675"/>
            </a:lvl7pPr>
            <a:lvl8pPr marL="2400012" indent="0">
              <a:buNone/>
              <a:defRPr sz="675"/>
            </a:lvl8pPr>
            <a:lvl9pPr marL="2742871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4B19C-262C-4BD4-BC43-C0C486928B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78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4"/>
            <a:ext cx="6172200" cy="3394472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325"/>
            <a:ext cx="1600200" cy="273844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BDCC0-8935-4F62-B3E6-60B2D31B99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325"/>
            <a:ext cx="2171700" cy="273844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325"/>
            <a:ext cx="1600200" cy="273844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5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hf sldNum="0" hdr="0" ftr="0" dt="0"/>
  <p:txStyles>
    <p:titleStyle>
      <a:lvl1pPr algn="ctr" defTabSz="6857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44" indent="-257144" algn="l" defTabSz="685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46" indent="-214287" algn="l" defTabSz="685718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47" indent="-171430" algn="l" defTabSz="685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06" indent="-171430" algn="l" defTabSz="685718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65" indent="-171430" algn="l" defTabSz="685718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24" indent="-171430" algn="l" defTabSz="685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82" indent="-171430" algn="l" defTabSz="685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42" indent="-171430" algn="l" defTabSz="685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01" indent="-171430" algn="l" defTabSz="685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9" algn="l" defTabSz="6857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8" algn="l" defTabSz="6857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6" algn="l" defTabSz="6857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6" algn="l" defTabSz="6857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95" algn="l" defTabSz="6857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53" algn="l" defTabSz="6857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12" algn="l" defTabSz="6857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71" algn="l" defTabSz="6857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CD923-5EE0-48E4-9854-027DEDA5C27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2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B5700-B082-4551-AB0A-DF198AF4A2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51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BDCC0-8935-4F62-B3E6-60B2D31B99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8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4"/>
            <a:ext cx="6172200" cy="3394472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325"/>
            <a:ext cx="1600200" cy="273844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BDCC0-8935-4F62-B3E6-60B2D31B99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325"/>
            <a:ext cx="2171700" cy="273844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325"/>
            <a:ext cx="1600200" cy="273844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1D906-5970-4F8B-BC84-3863D5BC25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77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</p:sldLayoutIdLst>
  <p:hf sldNum="0" hdr="0" ftr="0" dt="0"/>
  <p:txStyles>
    <p:titleStyle>
      <a:lvl1pPr algn="ctr" defTabSz="91429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1" indent="-285716" algn="l" defTabSz="9142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F81620-8A14-4975-A3A1-D0E85D52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92" y="273845"/>
            <a:ext cx="5915025" cy="994172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FE2F0EC-45F5-44A4-91FC-CFC50AA8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92" y="1369219"/>
            <a:ext cx="5915025" cy="3263504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4A91DC6-EEF0-4A2A-9021-81376E84CE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4768427"/>
            <a:ext cx="1543050" cy="273844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CD923-5EE0-48E4-9854-027DEDA5C27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6C54FFE-6182-4DD6-BC6D-55322CEA3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7" y="4768427"/>
            <a:ext cx="2314575" cy="273844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718DCE5-C7D0-46C7-A3D8-348B1BD525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4768427"/>
            <a:ext cx="1543050" cy="273844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BD9FB-BD38-4CD1-A6FB-86454412A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64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  <p:sldLayoutId id="2147484382" r:id="rId2"/>
    <p:sldLayoutId id="2147484383" r:id="rId3"/>
    <p:sldLayoutId id="2147484384" r:id="rId4"/>
    <p:sldLayoutId id="2147484385" r:id="rId5"/>
    <p:sldLayoutId id="2147484386" r:id="rId6"/>
    <p:sldLayoutId id="2147484387" r:id="rId7"/>
    <p:sldLayoutId id="2147484388" r:id="rId8"/>
    <p:sldLayoutId id="2147484389" r:id="rId9"/>
    <p:sldLayoutId id="2147484390" r:id="rId10"/>
    <p:sldLayoutId id="2147484391" r:id="rId11"/>
  </p:sldLayoutIdLst>
  <p:hf sldNum="0" hdr="0" ftr="0" dt="0"/>
  <p:txStyles>
    <p:titleStyle>
      <a:lvl1pPr algn="l" defTabSz="91429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3" indent="-228573" algn="l" defTabSz="91429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1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1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hyperlink" Target="http://www.google.ru/url?sa=i&amp;rct=j&amp;q=&amp;esrc=s&amp;source=images&amp;cd=&amp;cad=rja&amp;uact=8&amp;docid=H1HuRebhBcQTMM&amp;tbnid=I6BZUOWpo8I9mM:&amp;ved=0CAUQjRw&amp;url=http://zoo-farm.ru/page/10/&amp;ei=wwp1U4CmEq3Q4QTQ14D4DA&amp;bvm=bv.66917471,d.bGE&amp;psig=AFQjCNEpS9ZbQpF_XhFXI_Pp_q8cjDlAPQ&amp;ust=1400265755622362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3AC25B-1CB4-45E4-83C3-32CBAD2E2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8826" y="1269471"/>
            <a:ext cx="3780419" cy="694721"/>
          </a:xfrm>
        </p:spPr>
        <p:txBody>
          <a:bodyPr rtlCol="0">
            <a:noAutofit/>
          </a:bodyPr>
          <a:lstStyle/>
          <a:p>
            <a:pPr defTabSz="685718">
              <a:defRPr/>
            </a:pPr>
            <a:r>
              <a:rPr lang="ru-RU" sz="268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Бюджет для граждан</a:t>
            </a:r>
            <a:endParaRPr lang="ru-RU" sz="268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DD2460-A305-4CFE-9904-97287A3AC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2356" y="2275561"/>
            <a:ext cx="2740397" cy="1088476"/>
          </a:xfrm>
          <a:solidFill>
            <a:schemeClr val="bg1">
              <a:alpha val="76000"/>
            </a:schemeClr>
          </a:solidFill>
        </p:spPr>
        <p:txBody>
          <a:bodyPr rtlCol="0">
            <a:normAutofit fontScale="92500" lnSpcReduction="20000"/>
          </a:bodyPr>
          <a:lstStyle/>
          <a:p>
            <a:pPr defTabSz="685718">
              <a:defRPr/>
            </a:pPr>
            <a:r>
              <a:rPr lang="ru-RU" sz="3291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</a:rPr>
              <a:t>2025 </a:t>
            </a:r>
          </a:p>
          <a:p>
            <a:pPr defTabSz="685718">
              <a:defRPr/>
            </a:pPr>
            <a:r>
              <a:rPr lang="ru-RU" sz="2438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ИТОГИ</a:t>
            </a:r>
          </a:p>
          <a:p>
            <a:pPr defTabSz="685718">
              <a:defRPr/>
            </a:pP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ИСПОЛНЕНИЯ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8420527-CB06-4CB2-8CC8-A004F88634CE}"/>
              </a:ext>
            </a:extLst>
          </p:cNvPr>
          <p:cNvSpPr txBox="1"/>
          <p:nvPr/>
        </p:nvSpPr>
        <p:spPr>
          <a:xfrm>
            <a:off x="6030825" y="1363835"/>
            <a:ext cx="559897" cy="2698613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defTabSz="685718">
              <a:defRPr/>
            </a:pPr>
            <a:r>
              <a:rPr lang="ru-RU" sz="1219" b="1" dirty="0">
                <a:solidFill>
                  <a:schemeClr val="tx2"/>
                </a:solidFill>
              </a:rPr>
              <a:t>ФИЗИЧЕСКАЯ   КУЛЬТУРА   И   СПОРТ        КУЛЬТУРА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375B680-9E7F-417A-BFEF-B7F60945D2B1}"/>
              </a:ext>
            </a:extLst>
          </p:cNvPr>
          <p:cNvSpPr txBox="1"/>
          <p:nvPr/>
        </p:nvSpPr>
        <p:spPr>
          <a:xfrm>
            <a:off x="671852" y="1461521"/>
            <a:ext cx="559897" cy="2556359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defTabSz="685718">
              <a:defRPr/>
            </a:pPr>
            <a:r>
              <a:rPr lang="ru-RU" sz="1219" b="1" dirty="0">
                <a:solidFill>
                  <a:schemeClr val="tx2"/>
                </a:solidFill>
              </a:rPr>
              <a:t>ОБРАЗОВАНИЕ             СОЦИАЛЬНАЯ   ЗАЩИТА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A8E74D5-DB6E-4750-BFF2-965394AEE7DA}"/>
              </a:ext>
            </a:extLst>
          </p:cNvPr>
          <p:cNvSpPr txBox="1"/>
          <p:nvPr/>
        </p:nvSpPr>
        <p:spPr>
          <a:xfrm>
            <a:off x="1930338" y="3785449"/>
            <a:ext cx="3280865" cy="39241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85718">
              <a:defRPr/>
            </a:pPr>
            <a:r>
              <a:rPr lang="ru-RU" sz="975" b="1" dirty="0">
                <a:ln w="11430"/>
                <a:solidFill>
                  <a:schemeClr val="tx2"/>
                </a:solidFill>
              </a:rPr>
              <a:t>Комитет финансов и бюджетной политики администрации </a:t>
            </a:r>
            <a:r>
              <a:rPr lang="ru-RU" sz="975" b="1" dirty="0" err="1">
                <a:ln w="11430"/>
                <a:solidFill>
                  <a:schemeClr val="tx2"/>
                </a:solidFill>
              </a:rPr>
              <a:t>Шебекинского</a:t>
            </a:r>
            <a:r>
              <a:rPr lang="ru-RU" sz="975" b="1" dirty="0">
                <a:ln w="11430"/>
                <a:solidFill>
                  <a:schemeClr val="tx2"/>
                </a:solidFill>
              </a:rPr>
              <a:t>  муниципального округа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843568"/>
            <a:ext cx="864096" cy="617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xmlns="" id="{C7AF958B-8F35-43C9-821C-2D49784C6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82" y="271776"/>
            <a:ext cx="6005446" cy="38397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налоговых доходов местного бюджета  </a:t>
            </a:r>
            <a:r>
              <a:rPr lang="ru-RU" altLang="ru-RU" sz="16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65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13">
            <a:extLst>
              <a:ext uri="{FF2B5EF4-FFF2-40B4-BE49-F238E27FC236}">
                <a16:creationId xmlns:a16="http://schemas.microsoft.com/office/drawing/2014/main" xmlns="" id="{6D5BEA6B-5AB1-4FD5-A61B-78F3DDE8C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203" y="92090"/>
            <a:ext cx="664268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E9C550D8-C852-4973-BBA1-1A0B5C5B16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1504905"/>
              </p:ext>
            </p:extLst>
          </p:nvPr>
        </p:nvGraphicFramePr>
        <p:xfrm>
          <a:off x="134639" y="1437624"/>
          <a:ext cx="3204503" cy="2750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243" name="TextBox 2">
            <a:extLst>
              <a:ext uri="{FF2B5EF4-FFF2-40B4-BE49-F238E27FC236}">
                <a16:creationId xmlns:a16="http://schemas.microsoft.com/office/drawing/2014/main" xmlns="" id="{AC6B5354-49B7-43BC-B54C-9CF0F753E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835" y="966391"/>
            <a:ext cx="772176" cy="20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BC7B8FCB-92B2-13ED-CE56-965FA89073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6480241"/>
              </p:ext>
            </p:extLst>
          </p:nvPr>
        </p:nvGraphicFramePr>
        <p:xfrm>
          <a:off x="3418310" y="1437624"/>
          <a:ext cx="3204503" cy="2750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23EE7276-D83E-DEC1-0771-2D8B849D7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-7141" y="92100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417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xmlns="" id="{6FB784AF-7BAD-479E-95EF-3F1A30FC1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96" y="200796"/>
            <a:ext cx="5762625" cy="26878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Крупные плательщики налоговых и неналоговых доходов бюджета</a:t>
            </a:r>
          </a:p>
        </p:txBody>
      </p:sp>
      <p:pic>
        <p:nvPicPr>
          <p:cNvPr id="12291" name="Объект 3">
            <a:extLst>
              <a:ext uri="{FF2B5EF4-FFF2-40B4-BE49-F238E27FC236}">
                <a16:creationId xmlns:a16="http://schemas.microsoft.com/office/drawing/2014/main" xmlns="" id="{AA10CD9C-FB62-4390-AD09-256B3D9200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82" y="3677018"/>
            <a:ext cx="1917123" cy="727104"/>
          </a:xfrm>
        </p:spPr>
      </p:pic>
      <p:pic>
        <p:nvPicPr>
          <p:cNvPr id="12293" name="Рисунок 5">
            <a:extLst>
              <a:ext uri="{FF2B5EF4-FFF2-40B4-BE49-F238E27FC236}">
                <a16:creationId xmlns:a16="http://schemas.microsoft.com/office/drawing/2014/main" xmlns="" id="{B78899CE-D6CD-45D1-87D7-C8583F9517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92" y="1075135"/>
            <a:ext cx="2043113" cy="99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58" name="Рисунок 11">
            <a:extLst>
              <a:ext uri="{FF2B5EF4-FFF2-40B4-BE49-F238E27FC236}">
                <a16:creationId xmlns:a16="http://schemas.microsoft.com/office/drawing/2014/main" xmlns="" id="{A76E023A-EC90-43D0-8E00-9EDA4F190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700" y="2267940"/>
            <a:ext cx="1916906" cy="105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59" name="TextBox 10">
            <a:extLst>
              <a:ext uri="{FF2B5EF4-FFF2-40B4-BE49-F238E27FC236}">
                <a16:creationId xmlns:a16="http://schemas.microsoft.com/office/drawing/2014/main" xmlns="" id="{4193EB27-F2D5-4BA5-89BF-B1B48131F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3296" y="42093"/>
            <a:ext cx="664268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5670BAA-434F-36CE-A559-1ADC004BF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5" y="119692"/>
            <a:ext cx="618467" cy="54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2B83C527-2712-4773-71DA-7C783477B3EB}"/>
              </a:ext>
            </a:extLst>
          </p:cNvPr>
          <p:cNvGraphicFramePr>
            <a:graphicFrameLocks noGrp="1"/>
          </p:cNvGraphicFramePr>
          <p:nvPr/>
        </p:nvGraphicFramePr>
        <p:xfrm>
          <a:off x="242647" y="1305772"/>
          <a:ext cx="4187616" cy="2978040"/>
        </p:xfrm>
        <a:graphic>
          <a:graphicData uri="http://schemas.openxmlformats.org/drawingml/2006/table">
            <a:tbl>
              <a:tblPr/>
              <a:tblGrid>
                <a:gridCol w="258935">
                  <a:extLst>
                    <a:ext uri="{9D8B030D-6E8A-4147-A177-3AD203B41FA5}">
                      <a16:colId xmlns:a16="http://schemas.microsoft.com/office/drawing/2014/main" xmlns="" val="3240491555"/>
                    </a:ext>
                  </a:extLst>
                </a:gridCol>
                <a:gridCol w="2044700">
                  <a:extLst>
                    <a:ext uri="{9D8B030D-6E8A-4147-A177-3AD203B41FA5}">
                      <a16:colId xmlns:a16="http://schemas.microsoft.com/office/drawing/2014/main" xmlns="" val="4006283298"/>
                    </a:ext>
                  </a:extLst>
                </a:gridCol>
                <a:gridCol w="669662">
                  <a:extLst>
                    <a:ext uri="{9D8B030D-6E8A-4147-A177-3AD203B41FA5}">
                      <a16:colId xmlns:a16="http://schemas.microsoft.com/office/drawing/2014/main" xmlns="" val="3735915244"/>
                    </a:ext>
                  </a:extLst>
                </a:gridCol>
                <a:gridCol w="580373">
                  <a:extLst>
                    <a:ext uri="{9D8B030D-6E8A-4147-A177-3AD203B41FA5}">
                      <a16:colId xmlns:a16="http://schemas.microsoft.com/office/drawing/2014/main" xmlns="" val="3156362481"/>
                    </a:ext>
                  </a:extLst>
                </a:gridCol>
                <a:gridCol w="633946">
                  <a:extLst>
                    <a:ext uri="{9D8B030D-6E8A-4147-A177-3AD203B41FA5}">
                      <a16:colId xmlns:a16="http://schemas.microsoft.com/office/drawing/2014/main" xmlns="" val="1678495729"/>
                    </a:ext>
                  </a:extLst>
                </a:gridCol>
              </a:tblGrid>
              <a:tr h="2792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предприятия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Отклонения</a:t>
                      </a:r>
                    </a:p>
                  </a:txBody>
                  <a:tcPr marL="4884" marR="4884" marT="48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0240937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Завод Премиксов № 1 ЗАО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245 369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193 292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-52 077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2109798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Белгородский бройлер 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90 602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96 593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5 991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24332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Тамбовский бекон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58 985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77 400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18 415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8601191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Агроакадемия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37 037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40 392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3 355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1158966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Белянка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28 205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32 100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3 895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82224306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РусАгро-Инвест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24 166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25 137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1463552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РАДОМ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17 754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19 702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1 948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8386770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ПРОМЗАПЧАСТЬ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16 562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17 176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4540928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Шеб.индустриальная химия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17 916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15 811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-2 105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5064873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Шеб.машзавод АО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14 908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15 791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883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2968628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Монокристалл ООО 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14 995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15 609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1211239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Лимкорм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50 774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14 982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-35 792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8053966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Гофротара-Шебекино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10 109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14 635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4 526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8633582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Телеком Групп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9 368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13 344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3 976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1359907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ТекноФид ООО 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9 061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11 170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2 109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9353711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ПромДеталь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9 390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9 724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240199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Зеленая долина кормовая компания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23 310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9 628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-13 682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0521651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НТЦ БИО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8 645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7 414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-1 231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6223491"/>
                  </a:ext>
                </a:extLst>
              </a:tr>
              <a:tr h="1420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Белгородский крахмал ООО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40 661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2 130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-38 531</a:t>
                      </a:r>
                    </a:p>
                  </a:txBody>
                  <a:tcPr marL="4884" marR="4884" marT="48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9625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047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xmlns="" id="{B0858DA7-1E1B-43DC-B0B6-4E452F90C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20" y="265319"/>
            <a:ext cx="5464969" cy="383977"/>
          </a:xfrm>
        </p:spPr>
        <p:txBody>
          <a:bodyPr/>
          <a:lstStyle/>
          <a:p>
            <a:pPr algn="ctr" eaLnBrk="1" hangingPunct="1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НДФЛ по категориям плательщиков </a:t>
            </a:r>
          </a:p>
        </p:txBody>
      </p:sp>
      <p:sp>
        <p:nvSpPr>
          <p:cNvPr id="13315" name="TextBox 4">
            <a:extLst>
              <a:ext uri="{FF2B5EF4-FFF2-40B4-BE49-F238E27FC236}">
                <a16:creationId xmlns:a16="http://schemas.microsoft.com/office/drawing/2014/main" xmlns="" id="{60400D06-3704-45B4-938E-F6A9DB014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7728" y="114783"/>
            <a:ext cx="664268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Диаграмма 5">
            <a:extLst>
              <a:ext uri="{FF2B5EF4-FFF2-40B4-BE49-F238E27FC236}">
                <a16:creationId xmlns:a16="http://schemas.microsoft.com/office/drawing/2014/main" xmlns="" id="{34A38D90-3A93-4E16-8131-235E8C3597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802657"/>
              </p:ext>
            </p:extLst>
          </p:nvPr>
        </p:nvGraphicFramePr>
        <p:xfrm>
          <a:off x="404664" y="1000125"/>
          <a:ext cx="6156684" cy="3392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xmlns="" id="{239EBBCE-8937-459E-A56D-D5EAE1B95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21" y="946995"/>
            <a:ext cx="334790" cy="27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8C96AB8-12E8-D705-E51C-16A3276F2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35395" y="132863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xmlns="" id="{BE85FEBD-BE60-4915-84F7-AC93E2796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04" y="239895"/>
            <a:ext cx="5941219" cy="303610"/>
          </a:xfrm>
        </p:spPr>
        <p:txBody>
          <a:bodyPr/>
          <a:lstStyle/>
          <a:p>
            <a:pPr algn="ctr" eaLnBrk="1" hangingPunct="1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неналоговых доходов местного бюджета </a:t>
            </a:r>
          </a:p>
        </p:txBody>
      </p:sp>
      <p:sp>
        <p:nvSpPr>
          <p:cNvPr id="14340" name="TextBox 13">
            <a:extLst>
              <a:ext uri="{FF2B5EF4-FFF2-40B4-BE49-F238E27FC236}">
                <a16:creationId xmlns:a16="http://schemas.microsoft.com/office/drawing/2014/main" xmlns="" id="{8EE0D719-7736-4E13-9DA8-5C5604079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363" y="71691"/>
            <a:ext cx="664268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A621DB5-53E6-D358-077C-2D4B74E94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290" y="771553"/>
            <a:ext cx="742971" cy="255545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09787D23-5AD6-3490-6FBA-333D34BFE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1" y="114324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60753" y="1104090"/>
          <a:ext cx="4698523" cy="3401670"/>
        </p:xfrm>
        <a:graphic>
          <a:graphicData uri="http://schemas.openxmlformats.org/drawingml/2006/table">
            <a:tbl>
              <a:tblPr/>
              <a:tblGrid>
                <a:gridCol w="14561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25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50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449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216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1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неналоговых доходов</a:t>
                      </a:r>
                    </a:p>
                  </a:txBody>
                  <a:tcPr marL="4878" marR="4878" marT="48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 2024</a:t>
                      </a:r>
                    </a:p>
                  </a:txBody>
                  <a:tcPr marL="4878" marR="4878" marT="48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Первоначальный план 2025</a:t>
                      </a:r>
                    </a:p>
                  </a:txBody>
                  <a:tcPr marL="4878" marR="4878" marT="48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Уточненный план 2025</a:t>
                      </a:r>
                    </a:p>
                  </a:txBody>
                  <a:tcPr marL="4878" marR="4878" marT="48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 2025</a:t>
                      </a:r>
                    </a:p>
                  </a:txBody>
                  <a:tcPr marL="4878" marR="4878" marT="48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Отклонения 2025 от 2024</a:t>
                      </a:r>
                    </a:p>
                  </a:txBody>
                  <a:tcPr marL="4878" marR="4878" marT="48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875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НЕНАЛОГОВЫЕ  ДОХОДЫ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94 592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94 218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116 987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123 678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29 086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492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Арендная плата и поступления от продажи права на заключение договоров аренды за земли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67 993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66 782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72 082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77 719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9 726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490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сдачи в аренду имущества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3 291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2 600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2 600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2 970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-321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490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поступления от использования имущества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2 920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2 900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2 900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3 377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457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490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Размещение и эксплуатация нестационарного торгового места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779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817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817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757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-22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490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1 635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1 920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1 920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1 903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268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490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-39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490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доходы от компенсации затрат государства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3 491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14 656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14 656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8 990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5 499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490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реализации имущества 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726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5 250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5 853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5 127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490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продажи земельных участков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9 857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3 053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11 553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12 961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3 104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490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2 459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1 300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1 300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5 040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2 581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996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неналоговые доходы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1 398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3 869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4 104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2 706</a:t>
                      </a:r>
                    </a:p>
                  </a:txBody>
                  <a:tcPr marL="4878" marR="4878" marT="48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44855" y="1044762"/>
            <a:ext cx="138548" cy="27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72" tIns="34286" rIns="68572" bIns="34286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35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15" y="74267"/>
            <a:ext cx="6748601" cy="507823"/>
          </a:xfrm>
          <a:prstGeom prst="rect">
            <a:avLst/>
          </a:prstGeom>
          <a:noFill/>
        </p:spPr>
        <p:txBody>
          <a:bodyPr wrap="square" lIns="68572" tIns="34286" rIns="68572" bIns="34286" rtlCol="0">
            <a:spAutoFit/>
          </a:bodyPr>
          <a:lstStyle/>
          <a:p>
            <a:pPr algn="ctr"/>
            <a:r>
              <a:rPr lang="ru-RU" sz="1425" b="1" dirty="0">
                <a:latin typeface="Times New Roman" pitchFamily="18" charset="0"/>
                <a:cs typeface="Times New Roman" pitchFamily="18" charset="0"/>
              </a:rPr>
              <a:t>Исполнение расходной части бюджета </a:t>
            </a:r>
          </a:p>
          <a:p>
            <a:pPr algn="ctr"/>
            <a:r>
              <a:rPr lang="ru-RU" sz="1425" b="1" dirty="0" err="1">
                <a:latin typeface="Times New Roman" pitchFamily="18" charset="0"/>
                <a:cs typeface="Times New Roman" pitchFamily="18" charset="0"/>
              </a:rPr>
              <a:t>Шебекинского</a:t>
            </a:r>
            <a:r>
              <a:rPr lang="ru-RU" sz="1425" b="1" dirty="0">
                <a:latin typeface="Times New Roman" pitchFamily="18" charset="0"/>
                <a:cs typeface="Times New Roman" pitchFamily="18" charset="0"/>
              </a:rPr>
              <a:t> муниципального округа </a:t>
            </a:r>
            <a:endParaRPr lang="ru-RU" sz="142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0068" y="483590"/>
            <a:ext cx="7560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50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xmlns="" id="{7D64BEF6-4D2E-450A-A42F-8C626878C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0074" y="40056"/>
            <a:ext cx="664268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Слайд14 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9" y="139234"/>
            <a:ext cx="648072" cy="45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765457"/>
              </p:ext>
            </p:extLst>
          </p:nvPr>
        </p:nvGraphicFramePr>
        <p:xfrm>
          <a:off x="349730" y="699542"/>
          <a:ext cx="6424567" cy="4345922"/>
        </p:xfrm>
        <a:graphic>
          <a:graphicData uri="http://schemas.openxmlformats.org/drawingml/2006/table">
            <a:tbl>
              <a:tblPr/>
              <a:tblGrid>
                <a:gridCol w="12070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91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60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8901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8901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7803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011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0660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3956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3956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0660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07974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Раздел</a:t>
                      </a:r>
                    </a:p>
                  </a:txBody>
                  <a:tcPr marL="4081" marR="4081" marT="4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Утверждено на 2025 год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Исполнено за 2025 год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 исполнения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Отклонение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7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местные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областные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местные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областные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местные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областные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местные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областные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7715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3956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ИТОГО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4 631 989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2 257 168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2 374 820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4 473 368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2 210 380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2 262 988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-158 620,9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-46 788,5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-111 832,4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442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398 861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393 493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5 368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378 453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373 149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5 305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-20 407,6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-20 344,4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-63,2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3956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Национальная безопасность и правоохранительная деятельнсть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103 977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84 836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19 141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99 189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80 048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19 141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-4 788,3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-4 788,3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1442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372 232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311 790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60 442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366 390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307 246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59 144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-5 842,6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-4 544,6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-1 298,0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1442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дорожная деятельность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244 302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192 332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243 175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191 205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-1 126,3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-1 126,3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1442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транспорт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115 283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107 844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7 440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113 985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107 817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6 168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82,9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-1 298,8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-26,8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-1 272,0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1442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программа информатизации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6 220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6 220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6 220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6 220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300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мероприятия по управлению муниципальной собственностью, кадастровой оценке, землеустройству и землепользованию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1 467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1 467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1 388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1 388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-79,1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-79,1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6123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расходы (с/хозяйство, содержание сибиреязвенных скотомогильников (ФОТ), Доска Почета, обращение с животными без владельцев, исполнение муниципальных гарантий, организация выставочной деятельности)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4 960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3 928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1 032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1 622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1 006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32,7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15,7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-3 338,4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-3 312,4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-26,0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3956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186 403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169 350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17 054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177 372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160 772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16 600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-9 031,3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-8 578,0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-453,3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1442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Охрана окружающей среды 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2 041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1 012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1 029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2 004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1 012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-37,0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-37,0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38091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Образование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2 091 235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495 351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1 595 884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2 008 258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491 308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1 516 950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-82 977,2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-4 043,0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-78 934,2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02056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Культура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387 528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387 057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385 909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385 438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471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-1 618,9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-1 618,9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1442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954 648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279 215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675 433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921 330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276 943,60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644 386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96,5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99,2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-33 318,0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-2 271,3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-31 046,7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1442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133 964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133 964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133 364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133 364,40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99,6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-600,0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-600,0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14422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массовой информации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1 100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1 100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1 100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1 100,00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081" marR="4081" marT="40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071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" y="123478"/>
            <a:ext cx="64807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4704" y="75570"/>
            <a:ext cx="5562618" cy="54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бюджетных средств, сложившаяся по результатам исполнения бюджета муниципального округа за 2025 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72200" y="698217"/>
            <a:ext cx="685800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72200" y="-73590"/>
            <a:ext cx="685800" cy="419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711020"/>
              </p:ext>
            </p:extLst>
          </p:nvPr>
        </p:nvGraphicFramePr>
        <p:xfrm>
          <a:off x="548683" y="914244"/>
          <a:ext cx="6192686" cy="3926948"/>
        </p:xfrm>
        <a:graphic>
          <a:graphicData uri="http://schemas.openxmlformats.org/drawingml/2006/table">
            <a:tbl>
              <a:tblPr/>
              <a:tblGrid>
                <a:gridCol w="27377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17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16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15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04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Направление расходов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Областные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Местные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600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ФОТ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64 884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62 912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1 972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Социальные расходы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23 424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22 539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Резервный фонд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16 080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16 080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Приобретение оборудования на комплектование школ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12 286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11 961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ГСМ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9 306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3 799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5 507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расходы, услуги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3 857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Питание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4 672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097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Текущий ремонт зданий и сооружений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4 158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3 997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3 090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1 902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195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Строительство, реконструкции и приобретение объектов социально-культурной сферы и жилищно-коммунальной инфраструктуры (дети –сироты)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Коммунальные услуги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2 521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2 521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Наружное освещение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Транспортные услуги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Связь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Налоги, сборы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097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Текщий ремонт оборудования и инвентаря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0146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Благоустройство территорий различного функционального назначения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Оплата по договорам ГПХ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Информационные услуги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0097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Охрана помещений, оплата сигнализации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Оздоровление детей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009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Проведение</a:t>
                      </a:r>
                      <a:r>
                        <a:rPr lang="ru-RU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судебных экспертиз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009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Муниципальные гарантии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3 305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3 305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004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ИТОГО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158 620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111 832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46 788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0413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4">
            <a:extLst>
              <a:ext uri="{FF2B5EF4-FFF2-40B4-BE49-F238E27FC236}">
                <a16:creationId xmlns:a16="http://schemas.microsoft.com/office/drawing/2014/main" xmlns="" id="{7D64BEF6-4D2E-450A-A42F-8C626878C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309" y="90676"/>
            <a:ext cx="702078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Пользователь\Desktop\БРЕНДИРОВАНИЕ ШЕБЕКИНСКОГО ОКРУГА\БРЕНД\Логотип\Central\Shebekino_central_blue.png">
            <a:extLst>
              <a:ext uri="{FF2B5EF4-FFF2-40B4-BE49-F238E27FC236}">
                <a16:creationId xmlns:a16="http://schemas.microsoft.com/office/drawing/2014/main" xmlns="" id="{4E5F8F64-190B-ADAA-7A35-7D76B2A23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0" y="51472"/>
            <a:ext cx="756084" cy="54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12E62F4-FDFC-30EB-49E9-22E155CD191D}"/>
              </a:ext>
            </a:extLst>
          </p:cNvPr>
          <p:cNvSpPr txBox="1"/>
          <p:nvPr/>
        </p:nvSpPr>
        <p:spPr>
          <a:xfrm>
            <a:off x="908721" y="72"/>
            <a:ext cx="51125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ru-RU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Шебекинского муниципального округа в связи с проведением специальной военной операции за 2025 года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368889"/>
              </p:ext>
            </p:extLst>
          </p:nvPr>
        </p:nvGraphicFramePr>
        <p:xfrm>
          <a:off x="471489" y="987583"/>
          <a:ext cx="6197872" cy="3953441"/>
        </p:xfrm>
        <a:graphic>
          <a:graphicData uri="http://schemas.openxmlformats.org/drawingml/2006/table">
            <a:tbl>
              <a:tblPr/>
              <a:tblGrid>
                <a:gridCol w="365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870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78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278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899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200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Перечень мероприятий, проведенных в рамках специальной военной операции 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Всего, в том числе: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областного бюджета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местного бюджета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55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476 983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226 028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250 955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5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Социальные расходы и расходы на безопасность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463 049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226 028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237 021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175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1.1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Меры социальной поддержки: 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- связанные с реализацией мероприятий по временному социально-бытовому обустройству жителей, вынужденно покинувших места постоянного проживания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(52 081,1т.р.);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b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- семьям погибшим в результате СВО 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(19 301,5 </a:t>
                      </a:r>
                      <a:r>
                        <a:rPr lang="ru-RU" sz="10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т.р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; </a:t>
                      </a:r>
                      <a:b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- ФОТ мобилизованным по месту работы 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(3 639,9 </a:t>
                      </a:r>
                      <a:r>
                        <a:rPr lang="ru-RU" sz="10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т.р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.);</a:t>
                      </a:r>
                      <a:b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организация отдыха детей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(78 996,6 </a:t>
                      </a:r>
                      <a:r>
                        <a:rPr lang="ru-RU" sz="10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т.р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.);</a:t>
                      </a:r>
                      <a:b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выплаты ветеранам боевых действий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(15 114,3 </a:t>
                      </a:r>
                      <a:r>
                        <a:rPr lang="ru-RU" sz="10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т.р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.);</a:t>
                      </a:r>
                      <a:b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выплаты сотрудникам, находящимся на стационарных рабочих местах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(90 099,4 тыс. руб.)</a:t>
                      </a:r>
                      <a:b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выплаты военнослужащим, заключившим контракт с МО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(158 300 тыс. руб.)</a:t>
                      </a:r>
                      <a:b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выплаты за выезды на опасные территории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(2 790,8 </a:t>
                      </a:r>
                      <a:r>
                        <a:rPr lang="ru-RU" sz="10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т.р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.)</a:t>
                      </a:r>
                      <a:b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 </a:t>
                      </a:r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ликвидация тления свалки</a:t>
                      </a:r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(1 012,2т.р.)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421 336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210 241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211 095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4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1.2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Поддержка граждан и их объединений участвующих в охране общественного порядка, создание условий для добровольных народных дружин (ДНД) приграничных территорий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41 713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15 787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25 926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3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</a:t>
                      </a:r>
                    </a:p>
                  </a:txBody>
                  <a:tcPr marL="6592" marR="6592" marT="6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Приобретение технических и иных средств в целях обеспечения безопасности населения( блоки, ГСМ, рации, генераторы и т. д.)</a:t>
                      </a:r>
                    </a:p>
                  </a:txBody>
                  <a:tcPr marL="6592" marR="6592" marT="65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13 934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13 934</a:t>
                      </a:r>
                    </a:p>
                  </a:txBody>
                  <a:tcPr marL="6592" marR="6592" marT="6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312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3857" y="661251"/>
            <a:ext cx="6480720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2" tIns="34286" rIns="68572" bIns="34286" rtlCol="0" anchor="ctr"/>
          <a:lstStyle/>
          <a:p>
            <a:pPr algn="ctr"/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895" y="2656"/>
            <a:ext cx="5900351" cy="1465778"/>
          </a:xfrm>
          <a:prstGeom prst="rect">
            <a:avLst/>
          </a:prstGeom>
          <a:noFill/>
        </p:spPr>
        <p:txBody>
          <a:bodyPr wrap="square" lIns="68572" tIns="34286" rIns="68572" bIns="34286" rtlCol="0">
            <a:spAutoFit/>
          </a:bodyPr>
          <a:lstStyle/>
          <a:p>
            <a:pPr algn="ctr"/>
            <a:r>
              <a:rPr lang="ru-RU" sz="1425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финансового обеспечения </a:t>
            </a:r>
          </a:p>
          <a:p>
            <a:pPr algn="ctr"/>
            <a:r>
              <a:rPr lang="ru-RU" sz="1425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программ </a:t>
            </a:r>
            <a:r>
              <a:rPr lang="ru-RU" sz="1425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Шебекинского</a:t>
            </a:r>
            <a:r>
              <a:rPr lang="ru-RU" sz="1425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 </a:t>
            </a:r>
          </a:p>
          <a:p>
            <a:pPr algn="ctr"/>
            <a:r>
              <a:rPr lang="ru-RU" sz="1425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2024-2025 годы</a:t>
            </a:r>
          </a:p>
          <a:p>
            <a:pPr algn="ctr"/>
            <a:endParaRPr lang="ru-RU" sz="13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3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50" dirty="0">
              <a:solidFill>
                <a:prstClr val="black"/>
              </a:solidFill>
            </a:endParaRPr>
          </a:p>
          <a:p>
            <a:endParaRPr lang="ru-RU" sz="105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6193738" y="602654"/>
            <a:ext cx="685800" cy="1171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2" tIns="34286" rIns="68572" bIns="34286" rtlCol="0" anchor="ctr"/>
          <a:lstStyle/>
          <a:p>
            <a:pPr algn="ctr"/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0AB510B3-35D7-4BCB-823C-19A4D9400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3738" y="2806"/>
            <a:ext cx="664268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643"/>
            <a:ext cx="648072" cy="50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33167"/>
              </p:ext>
            </p:extLst>
          </p:nvPr>
        </p:nvGraphicFramePr>
        <p:xfrm>
          <a:off x="328412" y="985297"/>
          <a:ext cx="6361281" cy="3890713"/>
        </p:xfrm>
        <a:graphic>
          <a:graphicData uri="http://schemas.openxmlformats.org/drawingml/2006/table">
            <a:tbl>
              <a:tblPr/>
              <a:tblGrid>
                <a:gridCol w="36589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16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16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16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25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7482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345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 2024 года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Утверждено на 2025 год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Исполнено за 2025 год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 исполнения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Удельный вес, %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45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1. Муниципальная программа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 "Развитие информационного общества в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Шебекинском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муниципальном округе" 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10 948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10 733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10 651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5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 Муниципальная программа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 "Развитие образования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округа"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1 973 970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2 122 940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2 039 925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943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3. Муниципальная программа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 "Реализация мероприятий государственной программы "Развитие сельского хозяйства и рыбоводства Белгородской области" в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Шебекинском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муниципальном округе" 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109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45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 Муниципальная программа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 "Социальная поддержка граждан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округа"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426 488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475 802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450 265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45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 Муниципальная программа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 "Развитие культуры и искусства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округа"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362 193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391 926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390 183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45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 Муниципальная программа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 "Развитие физической культуры и спорта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округа"</a:t>
                      </a:r>
                    </a:p>
                  </a:txBody>
                  <a:tcPr marL="4338" marR="4338" marT="4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124 693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133 964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133 364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43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7. Муниципальная программа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 "Совершенствование и развитие транспортной системы и дорожной сети </a:t>
                      </a:r>
                      <a:r>
                        <a:rPr lang="ru-RU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Шебекинского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округа" 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525 134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359 450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357 025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943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8. Муниципальная программа Шебекинского муниципального округа "Обеспечение безопасности жизнедеятельности населения и территории Шебекинского муниципального округа"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57 185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73 852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73 740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943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9. Муниципальная программа Шебекинского муниципального округа "Обеспечение доступным и комфортным жильем и коммунальными услугами жителей Шебекинского муниципального округа"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223 405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255 857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242 903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8436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10. Муниципальная программа "Развитие экономического потенциала и формирование благопрятного предпринимательского климата в Шебекинском городском округе"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4 582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8436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11. Муниципальная программа Шебекинского муниципального округа "Формирование современной городской среды на территории Шебекинского муниципального округа"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148 552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8 253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7 930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4943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12. Муниципальная программа Шебекинского муниципального округа "Содействие развитию общественному самоуправлению на территории Шебекинского муниципального округа"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3 640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6 058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6 026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195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ИТОГО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3 860 898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3 839 780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3 712 945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4338" marR="4338" marT="433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068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44855" y="1044762"/>
            <a:ext cx="138548" cy="27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72" tIns="34286" rIns="68572" bIns="34286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35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735" y="76940"/>
            <a:ext cx="6748601" cy="507823"/>
          </a:xfrm>
          <a:prstGeom prst="rect">
            <a:avLst/>
          </a:prstGeom>
          <a:noFill/>
        </p:spPr>
        <p:txBody>
          <a:bodyPr wrap="square" lIns="68572" tIns="34286" rIns="68572" bIns="34286" rtlCol="0">
            <a:spAutoFit/>
          </a:bodyPr>
          <a:lstStyle/>
          <a:p>
            <a:pPr algn="ctr"/>
            <a:r>
              <a:rPr lang="ru-RU" sz="1425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Реализация национальных проектов на территории </a:t>
            </a:r>
            <a:r>
              <a:rPr lang="ru-RU" sz="1425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Шебекинского</a:t>
            </a:r>
            <a:r>
              <a:rPr lang="ru-RU" sz="1425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25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муниципального округа в 2025-2026 годах</a:t>
            </a:r>
            <a:endParaRPr lang="ru-RU" sz="1425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07578" y="587271"/>
            <a:ext cx="7020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xmlns="" id="{7D64BEF6-4D2E-450A-A42F-8C626878C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7312" y="3491"/>
            <a:ext cx="728700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64" y="54369"/>
            <a:ext cx="594065" cy="45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245262"/>
              </p:ext>
            </p:extLst>
          </p:nvPr>
        </p:nvGraphicFramePr>
        <p:xfrm>
          <a:off x="476709" y="843558"/>
          <a:ext cx="6203057" cy="3899680"/>
        </p:xfrm>
        <a:graphic>
          <a:graphicData uri="http://schemas.openxmlformats.org/drawingml/2006/table">
            <a:tbl>
              <a:tblPr/>
              <a:tblGrid>
                <a:gridCol w="18001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84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09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09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02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602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6027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6027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6027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6027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6027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60273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60273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36004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национального проекта 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  2025</a:t>
                      </a:r>
                    </a:p>
                  </a:txBody>
                  <a:tcPr marL="4946" marR="4946" marT="49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 2025</a:t>
                      </a:r>
                    </a:p>
                  </a:txBody>
                  <a:tcPr marL="4946" marR="4946" marT="49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  2026</a:t>
                      </a:r>
                    </a:p>
                  </a:txBody>
                  <a:tcPr marL="4946" marR="4946" marT="49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0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фед.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област.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мест.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фед.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област.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мест.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фед.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област.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мест.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34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Национальный проект "Инфраструктура для жизни"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34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Капитальный ремонт и ремонт автомобильных дорог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51 970,1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Национальный проект "Молодежь и дети"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72 641,1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72 257,6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332,8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72 641,1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72 257,6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332,8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173 889,5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165 481,9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2 326,1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6 081,5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230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деятельности советников директоров по воспитанию и взаимодействию с общественными объединениями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1 240,7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1 240,7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1 240,7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1 240,7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1 839,5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1 412,8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426,7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34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Ежемесячное денежное вознаграждение за классное руководство 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65 803,2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65 803,2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65 803,2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65 803,2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64 370,9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64 370,9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106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Проведение мероприятий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4 751,5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4 466,4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285,1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4 751,5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4 466,4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285,1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6 323,4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5 564,6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758,8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Оснащение предметных кабинетов общеобразовательных организаций средствами обучения и воспитания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845,7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747,3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845,7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747,3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1 814,3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1 500,7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204,7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848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Реализация мероприятий по модернизации школьных систем образования (проведение работ по капитальному ремонту зданий в целях реализации мероприятий программы комплексного восстановления и развития пострадавших территорий Белгородской области) 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99 541,4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92 632,9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935,9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5 972,6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235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Национальный проект "Семья"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3 883,5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3 431,3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233,1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3 650,3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3 431,3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233,1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329 924,0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305 759,6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4 368,9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19 795,5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176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Поддержка семьи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317 667,2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295 620,8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2 986,3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19 060,1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235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Семейные ценности и инфраструктура культуры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3 883,5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3 431,3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233,1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3 650,3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3 431,3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233,1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12 256,8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10 138,8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1 382,6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735,4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235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Национальный проект "Старшее поколение"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8 684,4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8 163,3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521,1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8 684,4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8 163,3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521,1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20 366,9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17 922,9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2 444,0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53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Создание системы долговременного ухода за гражданами пожилого возраста и инвалидами 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8 684,4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8 163,3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521,1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8 684,4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8 163,3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521,1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20 366,9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17 922,9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2 444,0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3499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ИТОГО</a:t>
                      </a:r>
                    </a:p>
                  </a:txBody>
                  <a:tcPr marL="4946" marR="4946" marT="494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137 179,1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83 852,2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53 043,1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283,8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137 179,0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83 852,2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53 043,0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283,8</a:t>
                      </a:r>
                    </a:p>
                  </a:txBody>
                  <a:tcPr marL="4946" marR="4946" marT="49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524 180,4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489 164,4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9 139,0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25 877,0</a:t>
                      </a:r>
                    </a:p>
                  </a:txBody>
                  <a:tcPr marL="4946" marR="4946" marT="49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598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881" y="222489"/>
            <a:ext cx="6287211" cy="432048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ts val="2800"/>
              </a:lnSpc>
            </a:pP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 расходы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6656" y="2362192"/>
            <a:ext cx="2073560" cy="84095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400" dirty="0">
              <a:solidFill>
                <a:prstClr val="white"/>
              </a:solidFill>
            </a:endParaRPr>
          </a:p>
          <a:p>
            <a:pPr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деятельности органов местного самоуправления</a:t>
            </a:r>
          </a:p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40798" y="3244499"/>
            <a:ext cx="2052228" cy="100758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деятельности муниципальных казенных учреждений </a:t>
            </a:r>
            <a:r>
              <a:rPr lang="ru-RU" sz="1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Шебекинского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</a:t>
            </a:r>
          </a:p>
          <a:p>
            <a:pPr algn="ctr"/>
            <a:endParaRPr lang="ru-RU" sz="1400" dirty="0">
              <a:solidFill>
                <a:prstClr val="white"/>
              </a:solidFill>
            </a:endParaRPr>
          </a:p>
          <a:p>
            <a:pPr algn="ctr"/>
            <a:endParaRPr lang="ru-RU" sz="1400" i="1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4289" y="3587883"/>
            <a:ext cx="2147404" cy="88020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выборов в представительные органы муниципального образования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886575" y="2734160"/>
            <a:ext cx="1797428" cy="58976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Прочие непрограммные расходы</a:t>
            </a:r>
          </a:p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18631" y="1585076"/>
            <a:ext cx="1998222" cy="88405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мероприятий по землеустройству и землепользованию, выполнение комплексных кадастровых работ</a:t>
            </a:r>
          </a:p>
          <a:p>
            <a:pPr algn="ctr"/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4873495" y="987574"/>
            <a:ext cx="1797428" cy="137461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Текущему ремонту нежилых помещений, находящихся в муниципальной казне, компенсация расходов на приобретение жилых помещений, оплата социального найма</a:t>
            </a:r>
          </a:p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04186" y="2347039"/>
            <a:ext cx="1481800" cy="24418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1 388 тыс. руб.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016086" y="4059778"/>
            <a:ext cx="1355717" cy="30362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167 644 тыс.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082510" y="2341169"/>
            <a:ext cx="1491751" cy="27390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6 695 тыс.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73944" y="3203157"/>
            <a:ext cx="1490179" cy="30362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65 406 тыс. руб.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67602" y="4398663"/>
            <a:ext cx="1534124" cy="30362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3 700 тыс. руб.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45359" y="3014678"/>
            <a:ext cx="1687498" cy="30362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206 186 тыс. руб.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608115" y="737195"/>
            <a:ext cx="1998222" cy="500758"/>
          </a:xfrm>
          <a:prstGeom prst="rect">
            <a:avLst/>
          </a:prstGeom>
          <a:gradFill>
            <a:gsLst>
              <a:gs pos="0">
                <a:schemeClr val="accent4">
                  <a:tint val="50000"/>
                  <a:satMod val="300000"/>
                </a:schemeClr>
              </a:gs>
              <a:gs pos="12000">
                <a:schemeClr val="accent4">
                  <a:tint val="37000"/>
                  <a:satMod val="300000"/>
                </a:schemeClr>
              </a:gs>
              <a:gs pos="87000">
                <a:schemeClr val="accent4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760 423 тыс. руб.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894064" y="3666372"/>
            <a:ext cx="1817748" cy="88405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связанные в проведением СВО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983990" y="4316334"/>
            <a:ext cx="1637896" cy="30362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308 531 тыс. руб.</a:t>
            </a: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xmlns="" id="{88E626DE-6892-444C-BB16-547D36FF6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3471" y="70950"/>
            <a:ext cx="886759" cy="30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alt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6655" y="987574"/>
            <a:ext cx="2071530" cy="85932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Благоустройство, содержание животных без владельцев</a:t>
            </a:r>
          </a:p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37512" y="1723482"/>
            <a:ext cx="1534124" cy="30362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873 тыс. руб.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5" y="-17249"/>
            <a:ext cx="692556" cy="90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584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65329" y="627534"/>
            <a:ext cx="6002424" cy="6186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форма образования и расходования денежных средств, предназначенных для финансового обеспечения задач и функций государства и местного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самоуправления.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3457" y="127766"/>
            <a:ext cx="3797327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сведения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207" y="987574"/>
            <a:ext cx="65880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бюджетного процесса, который начинается с момента утверждения решения о бюджете законодательным (представительным) органом муниципального образования и продолжается в течении финансового года.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процесс сбора и учета доходов и осуществление расходов на основе сводной бюджетной росписи и кассового плана.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0210" y="2003237"/>
            <a:ext cx="6516055" cy="2616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следующие этапы исполнения бюджета:</a:t>
            </a:r>
            <a:endParaRPr lang="ru-RU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Цилиндр 9"/>
          <p:cNvSpPr/>
          <p:nvPr/>
        </p:nvSpPr>
        <p:spPr>
          <a:xfrm>
            <a:off x="134207" y="2571750"/>
            <a:ext cx="2160240" cy="2448272"/>
          </a:xfrm>
          <a:prstGeom prst="ca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Цилиндр 13"/>
          <p:cNvSpPr/>
          <p:nvPr/>
        </p:nvSpPr>
        <p:spPr>
          <a:xfrm>
            <a:off x="2348117" y="2571750"/>
            <a:ext cx="2160240" cy="2448272"/>
          </a:xfrm>
          <a:prstGeom prst="ca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Цилиндр 14"/>
          <p:cNvSpPr/>
          <p:nvPr/>
        </p:nvSpPr>
        <p:spPr>
          <a:xfrm>
            <a:off x="4562031" y="2571750"/>
            <a:ext cx="2160240" cy="2448272"/>
          </a:xfrm>
          <a:prstGeom prst="can">
            <a:avLst>
              <a:gd name="adj" fmla="val 3861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0382" y="2643758"/>
            <a:ext cx="2092757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по доходам, </a:t>
            </a:r>
          </a:p>
          <a:p>
            <a:pPr algn="ctr"/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бюджетного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заключается в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обеспечении полного и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своевременного поступления в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налогов, сборов,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от использования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имущества и других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обязательных платежей, в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утверждённым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 мобилизации доходов.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98560" y="2624107"/>
            <a:ext cx="2092757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 расходам, 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означает последовательное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мероприятий,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предусмотренных решением о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бюджете, в пределах утвержденных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 с целью исполнения принятых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муниципальным образованием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расходных обязательств.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93507" y="2572474"/>
            <a:ext cx="2092757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и утверждение отчета об исполнении бюджета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важной формой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над исполнением</a:t>
            </a:r>
          </a:p>
          <a:p>
            <a:pPr algn="ctr"/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бюджета.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9A10B22E-CAC8-4304-978B-9F702E51A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1" y="117488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7">
            <a:extLst>
              <a:ext uri="{FF2B5EF4-FFF2-40B4-BE49-F238E27FC236}">
                <a16:creationId xmlns:a16="http://schemas.microsoft.com/office/drawing/2014/main" xmlns="" id="{85E3EEC6-3244-48A6-A1A9-CBD3B98C4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0784" y="101711"/>
            <a:ext cx="596942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2</a:t>
            </a:r>
          </a:p>
        </p:txBody>
      </p:sp>
    </p:spTree>
    <p:extLst>
      <p:ext uri="{BB962C8B-B14F-4D97-AF65-F5344CB8AC3E}">
        <p14:creationId xmlns:p14="http://schemas.microsoft.com/office/powerpoint/2010/main" val="102239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541476592"/>
              </p:ext>
            </p:extLst>
          </p:nvPr>
        </p:nvGraphicFramePr>
        <p:xfrm>
          <a:off x="80629" y="1032580"/>
          <a:ext cx="6666188" cy="32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48680" y="131361"/>
            <a:ext cx="5832648" cy="405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2" tIns="34286" rIns="68572" bIns="34286" rtlCol="0" anchor="ctr"/>
          <a:lstStyle/>
          <a:p>
            <a:pPr algn="ctr"/>
            <a:r>
              <a:rPr lang="ru-RU" sz="1425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расходов бюджета </a:t>
            </a:r>
          </a:p>
          <a:p>
            <a:pPr algn="ctr"/>
            <a:r>
              <a:rPr lang="ru-RU" sz="1425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Шебекинского</a:t>
            </a:r>
            <a:r>
              <a:rPr lang="ru-RU" sz="1425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за 2024-2025 гг.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13276" y="1018274"/>
            <a:ext cx="756084" cy="283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2" tIns="34286" rIns="68572" bIns="34286" rtlCol="0" anchor="ctr"/>
          <a:lstStyle/>
          <a:p>
            <a:pPr algn="ctr"/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руб.</a:t>
            </a:r>
            <a:r>
              <a:rPr lang="ru-RU" sz="1350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01236822-1680-493B-8EEE-EF1F9BAE8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7614" y="49"/>
            <a:ext cx="731594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2" y="131361"/>
            <a:ext cx="648072" cy="45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04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17B695-16DE-4819-990F-6DBE050B7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5" y="-34380"/>
            <a:ext cx="6172200" cy="642938"/>
          </a:xfrm>
        </p:spPr>
        <p:txBody>
          <a:bodyPr>
            <a:noAutofit/>
          </a:bodyPr>
          <a:lstStyle/>
          <a:p>
            <a:r>
              <a:rPr lang="ru-RU" sz="142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142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Шебекинского</a:t>
            </a:r>
            <a:r>
              <a:rPr lang="ru-RU" sz="142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</a:t>
            </a:r>
            <a:br>
              <a:rPr lang="ru-RU" sz="1425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2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разрезе отраслей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1CBD113-20F7-41CB-AC8C-F0898201B937}"/>
              </a:ext>
            </a:extLst>
          </p:cNvPr>
          <p:cNvSpPr txBox="1"/>
          <p:nvPr/>
        </p:nvSpPr>
        <p:spPr>
          <a:xfrm>
            <a:off x="6047910" y="648841"/>
            <a:ext cx="810090" cy="25391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D85251E-AF37-4221-8C52-2CC8CA009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6875" y="0"/>
            <a:ext cx="731594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 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504697542"/>
              </p:ext>
            </p:extLst>
          </p:nvPr>
        </p:nvGraphicFramePr>
        <p:xfrm>
          <a:off x="260648" y="1203598"/>
          <a:ext cx="639951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C:\Users\Пользователь\Desktop\БРЕНДИРОВАНИЕ ШЕБЕКИНСКОГО ОКРУГА\БРЕНД\Логотип\Central\Shebekino_central_blue.png">
            <a:extLst>
              <a:ext uri="{FF2B5EF4-FFF2-40B4-BE49-F238E27FC236}">
                <a16:creationId xmlns:a16="http://schemas.microsoft.com/office/drawing/2014/main" xmlns="" id="{4E5F8F64-190B-ADAA-7A35-7D76B2A23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44624" y="54782"/>
            <a:ext cx="756084" cy="54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19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2707" y="24463"/>
            <a:ext cx="5562627" cy="323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500" b="1" dirty="0">
                <a:latin typeface="Times New Roman" pitchFamily="18" charset="0"/>
                <a:ea typeface="+mn-ea"/>
                <a:cs typeface="Times New Roman" pitchFamily="18" charset="0"/>
              </a:rPr>
              <a:t>Общегосударственные</a:t>
            </a:r>
            <a:r>
              <a:rPr lang="ru-RU" sz="25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500" b="1" dirty="0">
                <a:latin typeface="Times New Roman" pitchFamily="18" charset="0"/>
                <a:ea typeface="+mn-ea"/>
                <a:cs typeface="Times New Roman" pitchFamily="18" charset="0"/>
              </a:rPr>
              <a:t>вопросы</a:t>
            </a:r>
            <a:endParaRPr lang="ru-RU" sz="2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115633" y="1307628"/>
            <a:ext cx="1607053" cy="9233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29" tIns="45715" rIns="91429" bIns="45715" rtlCol="0">
            <a:spAutoFit/>
          </a:bodyPr>
          <a:lstStyle/>
          <a:p>
            <a:pPr algn="ctr">
              <a:defRPr/>
            </a:pPr>
            <a:r>
              <a:rPr lang="ru-RU" sz="1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Учреждения, обслуживающие органы власти</a:t>
            </a: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муниципальных казенных учреждений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71065" y="906420"/>
            <a:ext cx="2875634" cy="134651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29" tIns="45715" rIns="91429" bIns="45715" rtlCol="0">
            <a:spAutoFit/>
          </a:bodyPr>
          <a:lstStyle/>
          <a:p>
            <a:pPr algn="ctr">
              <a:defRPr/>
            </a:pP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Функционирование исполнительно-распорядительных органов власти</a:t>
            </a: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отчетном году функционировало 18 учреждений:</a:t>
            </a:r>
            <a:r>
              <a:rPr lang="en-US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 территориальных администраций; администрация </a:t>
            </a:r>
            <a:r>
              <a:rPr lang="ru-RU" sz="10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Шебекинского</a:t>
            </a: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округа;</a:t>
            </a:r>
          </a:p>
          <a:p>
            <a:pPr marL="171450" indent="-171450" algn="ctr">
              <a:buFontTx/>
              <a:buChar char="-"/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комитет финансов и бюджетной политики;</a:t>
            </a: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управление городского хозяйства</a:t>
            </a:r>
            <a:r>
              <a:rPr lang="ru-RU" sz="115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956" y="1338406"/>
            <a:ext cx="1991423" cy="89254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29" tIns="45715" rIns="91429" bIns="45715" rtlCol="0">
            <a:spAutoFit/>
          </a:bodyPr>
          <a:lstStyle/>
          <a:p>
            <a:pPr algn="ctr">
              <a:defRPr/>
            </a:pP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Функционирование представительных органов муниципальных образований </a:t>
            </a: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2025 г. функционировало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учреждение.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2676" y="554664"/>
            <a:ext cx="6102678" cy="450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641" y="2189728"/>
            <a:ext cx="1800200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7,5 млн руб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00806" y="417792"/>
            <a:ext cx="2232247" cy="432048"/>
          </a:xfrm>
          <a:prstGeom prst="rect">
            <a:avLst/>
          </a:prstGeom>
          <a:gradFill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378,5 млн руб.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318997" y="2193838"/>
            <a:ext cx="1200323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169 млн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818094" y="2193838"/>
            <a:ext cx="1620180" cy="3291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196,2 млн руб.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2650" y="4041505"/>
            <a:ext cx="3186353" cy="59725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tIns="180000">
            <a:spAutoFit/>
          </a:bodyPr>
          <a:lstStyle/>
          <a:p>
            <a:pPr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Проведены: мероприятия</a:t>
            </a:r>
          </a:p>
          <a:p>
            <a:pPr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19696" y="4531140"/>
            <a:ext cx="1581109" cy="29331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2 767 тыс. руб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608882" y="4041516"/>
            <a:ext cx="3114231" cy="53570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tIns="180000">
            <a:spAutoFit/>
          </a:bodyPr>
          <a:lstStyle/>
          <a:p>
            <a:pPr algn="ctr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Приобретены: оргтехника и компьютерное оборудование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484801" y="4539407"/>
            <a:ext cx="1261663" cy="2767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1 359 тыс. руб</a:t>
            </a:r>
            <a:r>
              <a:rPr lang="ru-RU" sz="15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253175" y="3681033"/>
            <a:ext cx="4860540" cy="249581"/>
          </a:xfrm>
          <a:prstGeom prst="rect">
            <a:avLst/>
          </a:prstGeom>
          <a:gradFill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6200000" scaled="1"/>
          </a:gra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числе:</a:t>
            </a:r>
          </a:p>
        </p:txBody>
      </p:sp>
      <p:sp>
        <p:nvSpPr>
          <p:cNvPr id="29" name="TextBox 7">
            <a:extLst>
              <a:ext uri="{FF2B5EF4-FFF2-40B4-BE49-F238E27FC236}">
                <a16:creationId xmlns:a16="http://schemas.microsoft.com/office/drawing/2014/main" xmlns="" id="{124DEAD4-6355-4E44-9B40-4B7F15B13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43" y="154495"/>
            <a:ext cx="835463" cy="29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3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altLang="ru-RU" sz="13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7" y="114549"/>
            <a:ext cx="749656" cy="89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600806" y="2571754"/>
            <a:ext cx="1991423" cy="73865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29" tIns="45715" rIns="91429" bIns="45715" rtlCol="0">
            <a:spAutoFit/>
          </a:bodyPr>
          <a:lstStyle/>
          <a:p>
            <a:pPr algn="ctr">
              <a:defRPr/>
            </a:pP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Функционирование Контрольно - счетной палаты</a:t>
            </a: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2025 г. функционировало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учреждение.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963858" y="3265976"/>
            <a:ext cx="1200323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5,8 млн руб.</a:t>
            </a:r>
          </a:p>
        </p:txBody>
      </p:sp>
    </p:spTree>
    <p:extLst>
      <p:ext uri="{BB962C8B-B14F-4D97-AF65-F5344CB8AC3E}">
        <p14:creationId xmlns:p14="http://schemas.microsoft.com/office/powerpoint/2010/main" val="856689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3676" y="142820"/>
            <a:ext cx="5886663" cy="6375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rgbClr val="4E67C8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  </a:t>
            </a:r>
            <a:r>
              <a:rPr lang="ru-RU" sz="2800" b="1" dirty="0"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Национальная </a:t>
            </a:r>
            <a:r>
              <a:rPr lang="ru-RU" sz="2800" b="1" dirty="0">
                <a:latin typeface="Times New Roman" pitchFamily="18" charset="0"/>
                <a:ea typeface="+mn-ea"/>
                <a:cs typeface="Times New Roman" pitchFamily="18" charset="0"/>
              </a:rPr>
              <a:t>безопасность и правоохранительная деятельность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5820" y="2865072"/>
            <a:ext cx="3223566" cy="80021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Приобретение технических и иных средств в целях обеспечения безопасности населения в рамках СВО</a:t>
            </a:r>
          </a:p>
          <a:p>
            <a:pPr algn="ctr">
              <a:defRPr/>
            </a:pPr>
            <a:endParaRPr lang="ru-RU" sz="14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2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1206" y="1030748"/>
            <a:ext cx="3223566" cy="55399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Государственная регистрация актов гражданского состояния</a:t>
            </a: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26049" y="1460300"/>
            <a:ext cx="1913921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3,4 млн руб.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5820" y="1976779"/>
            <a:ext cx="3223566" cy="55399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«Управление оперативного реагирования»</a:t>
            </a: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</a:p>
          <a:p>
            <a:pPr algn="ctr">
              <a:defRPr/>
            </a:pPr>
            <a:endParaRPr lang="ru-RU" sz="10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2637" y="2474231"/>
            <a:ext cx="1902066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30,0 млн руб.</a:t>
            </a: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xmlns="" id="{9A4CB3E7-2CE4-4166-A9FC-790B0A49BDAB}"/>
              </a:ext>
            </a:extLst>
          </p:cNvPr>
          <p:cNvSpPr txBox="1"/>
          <p:nvPr/>
        </p:nvSpPr>
        <p:spPr>
          <a:xfrm>
            <a:off x="6021293" y="32566"/>
            <a:ext cx="9765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74859" y="3559261"/>
            <a:ext cx="1902066" cy="3385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13,8 млн руб.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91018" y="1009554"/>
            <a:ext cx="3078342" cy="267765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Охрана общественного порядка – </a:t>
            </a: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41,7 млн руб.</a:t>
            </a:r>
          </a:p>
          <a:p>
            <a:pPr algn="ctr">
              <a:defRPr/>
            </a:pPr>
            <a:endParaRPr lang="ru-RU" sz="1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АПК «Безопасный город» </a:t>
            </a: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- 3,6 млн руб.</a:t>
            </a:r>
          </a:p>
          <a:p>
            <a:pPr algn="ctr">
              <a:defRPr/>
            </a:pPr>
            <a:endParaRPr lang="ru-RU" sz="1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работы ситуационного центра </a:t>
            </a: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>
              <a:defRPr/>
            </a:pP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5,4 млн руб.</a:t>
            </a:r>
          </a:p>
          <a:p>
            <a:pPr algn="ctr">
              <a:defRPr/>
            </a:pPr>
            <a:endParaRPr lang="ru-RU" sz="1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Бетонные укрытия, блоки ФБС </a:t>
            </a: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1,1 млн руб.</a:t>
            </a:r>
          </a:p>
          <a:p>
            <a:pPr algn="ctr">
              <a:defRPr/>
            </a:pPr>
            <a:endParaRPr lang="ru-RU" sz="1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проведения антитерростических учений, противопожарные меры – </a:t>
            </a:r>
            <a:r>
              <a:rPr lang="ru-RU" sz="1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0,2 млн руб.</a:t>
            </a:r>
          </a:p>
          <a:p>
            <a:pPr algn="ctr">
              <a:defRPr/>
            </a:pPr>
            <a:endParaRPr lang="ru-RU" sz="14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57240" y="3517931"/>
            <a:ext cx="1902066" cy="3385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52,0 млн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204864" y="4368065"/>
            <a:ext cx="2376264" cy="4400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99,2 млн руб.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4DB6FD4-6BA2-7815-4FBC-D91DED75B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566"/>
            <a:ext cx="674694" cy="78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3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8359" y="24417"/>
            <a:ext cx="5184577" cy="6375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4E67C8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  </a:t>
            </a:r>
            <a:r>
              <a:rPr lang="ru-RU" sz="2800" b="1" dirty="0"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Национальная экономика </a:t>
            </a:r>
            <a:br>
              <a:rPr lang="ru-RU" sz="2800" b="1" dirty="0"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38341" y="2680904"/>
            <a:ext cx="2986194" cy="1200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Реализация мероприятий по управлению </a:t>
            </a:r>
          </a:p>
          <a:p>
            <a:pPr algn="ctr"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муниципальной собственностью,  землеустройству </a:t>
            </a:r>
          </a:p>
          <a:p>
            <a:pPr algn="ctr"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землепользованию, выполнение комплексных кадастровых работ</a:t>
            </a:r>
          </a:p>
          <a:p>
            <a:pPr algn="ctr">
              <a:defRPr/>
            </a:pPr>
            <a:endParaRPr lang="ru-RU" sz="12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21088" y="3761568"/>
            <a:ext cx="1782198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1,4 млн руб.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79243" y="1707657"/>
            <a:ext cx="3003206" cy="67710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Сопровождение программного комплекса АЦК</a:t>
            </a:r>
          </a:p>
          <a:p>
            <a:pPr algn="ctr">
              <a:defRPr/>
            </a:pPr>
            <a:endParaRPr lang="ru-RU" sz="14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21089" y="2249747"/>
            <a:ext cx="1876485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6,2 млн руб.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1044" y="4031618"/>
            <a:ext cx="3230771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Организация транспортного обслуживания населения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12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38361" y="664670"/>
            <a:ext cx="3085007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Содержание и ремонт автомобильных дорог, мостов</a:t>
            </a:r>
          </a:p>
          <a:p>
            <a:pPr algn="ctr">
              <a:defRPr/>
            </a:pPr>
            <a:endParaRPr lang="ru-RU" sz="14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229" y="664674"/>
            <a:ext cx="3223566" cy="49244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Доска Почета  </a:t>
            </a:r>
            <a:endParaRPr lang="ru-RU" sz="12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98745" y="945361"/>
            <a:ext cx="1913921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0,5 млн руб.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229" y="1308794"/>
            <a:ext cx="3223566" cy="249299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хозяйство </a:t>
            </a:r>
          </a:p>
          <a:p>
            <a:pPr algn="ctr"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(мероприятие - День работника с/х)</a:t>
            </a:r>
          </a:p>
          <a:p>
            <a:pPr algn="ctr">
              <a:defRPr/>
            </a:pPr>
            <a:endParaRPr lang="ru-RU" sz="12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отдельных государственных полномочий по содержанию сибиреязвенных скотомогильников (биотермических ям), находящихся в собственности Белгородской области</a:t>
            </a:r>
          </a:p>
          <a:p>
            <a:pPr algn="ctr">
              <a:defRPr/>
            </a:pPr>
            <a:endParaRPr lang="ru-RU" sz="12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Осуществление полномочий по организации мероприятий при осуществлении деятельности по обращению с животными без владельцев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58979" y="3723878"/>
            <a:ext cx="1902066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1,1 млн руб.</a:t>
            </a: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xmlns="" id="{9A4CB3E7-2CE4-4166-A9FC-790B0A49BDAB}"/>
              </a:ext>
            </a:extLst>
          </p:cNvPr>
          <p:cNvSpPr txBox="1"/>
          <p:nvPr/>
        </p:nvSpPr>
        <p:spPr>
          <a:xfrm>
            <a:off x="5978040" y="10"/>
            <a:ext cx="88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2696" y="4604469"/>
            <a:ext cx="1902066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114,0 млн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74940" y="1237541"/>
            <a:ext cx="1902066" cy="2700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243,2 млн руб.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96952" y="4660022"/>
            <a:ext cx="2183892" cy="42356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366,4 млн руб.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0878D4C-A2F8-1DD7-9ACC-86DAFFFC4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" y="37271"/>
            <a:ext cx="496771" cy="58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1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160776" y="0"/>
            <a:ext cx="5184577" cy="63758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Дорожное хозяйство</a:t>
            </a:r>
            <a:r>
              <a:rPr lang="ru-RU" sz="2800" b="1" dirty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xmlns="" id="{9A4CB3E7-2CE4-4166-A9FC-790B0A49BDAB}"/>
              </a:ext>
            </a:extLst>
          </p:cNvPr>
          <p:cNvSpPr txBox="1"/>
          <p:nvPr/>
        </p:nvSpPr>
        <p:spPr>
          <a:xfrm>
            <a:off x="5975557" y="27484"/>
            <a:ext cx="88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018" y="2175706"/>
            <a:ext cx="4333095" cy="218521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Ремонт автомобильных дорог в рамках реализации национального проекта «Инфраструктура для жизни» </a:t>
            </a:r>
          </a:p>
          <a:p>
            <a:pPr algn="ctr">
              <a:defRPr/>
            </a:pP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(3,538 км)</a:t>
            </a:r>
          </a:p>
          <a:p>
            <a:pPr algn="ctr">
              <a:defRPr/>
            </a:pPr>
            <a:endParaRPr lang="ru-RU" sz="11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95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г.Шебекино, ул. Тихая;</a:t>
            </a:r>
          </a:p>
          <a:p>
            <a:pPr marL="171450" indent="-171450">
              <a:buFontTx/>
              <a:buChar char="-"/>
              <a:defRPr/>
            </a:pPr>
            <a:r>
              <a:rPr lang="ru-RU" sz="95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г.Шебекино, ул. Молодежная со съездом в ул. 100 стрелковой Дивизии и ул. Солнечную;</a:t>
            </a:r>
          </a:p>
          <a:p>
            <a:pPr marL="171450" indent="-171450">
              <a:buFontTx/>
              <a:buChar char="-"/>
              <a:defRPr/>
            </a:pPr>
            <a:r>
              <a:rPr lang="ru-RU" sz="95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г.Шебекино</a:t>
            </a:r>
            <a:r>
              <a:rPr lang="ru-RU" sz="95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ул. 100 стрелковой Дивизии ;</a:t>
            </a:r>
          </a:p>
          <a:p>
            <a:pPr marL="171450" indent="-171450">
              <a:buFontTx/>
              <a:buChar char="-"/>
              <a:defRPr/>
            </a:pPr>
            <a:r>
              <a:rPr lang="ru-RU" sz="9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 Шебекино, ул. Молодежная со съездом в ул. 100-й стрелковой Дивизии и ул. Солнечную;</a:t>
            </a:r>
            <a:endParaRPr lang="ru-RU" sz="95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9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с. Большетроицкое пер. Колхозный</a:t>
            </a:r>
            <a:r>
              <a:rPr lang="ru-RU" sz="950" kern="0" dirty="0">
                <a:solidFill>
                  <a:prstClr val="black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;</a:t>
            </a:r>
          </a:p>
          <a:p>
            <a:pPr marL="171450" indent="-171450">
              <a:buFontTx/>
              <a:buChar char="-"/>
              <a:defRPr/>
            </a:pPr>
            <a:r>
              <a:rPr lang="ru-RU" sz="9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с. Большетроицкое, ул. Колхозная.</a:t>
            </a:r>
            <a:endParaRPr lang="ru-RU" sz="95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Tx/>
              <a:buChar char="-"/>
              <a:defRPr/>
            </a:pPr>
            <a:endParaRPr lang="ru-RU" sz="8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Tx/>
              <a:buChar char="-"/>
              <a:defRPr/>
            </a:pPr>
            <a:endParaRPr lang="ru-RU" sz="8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60757" y="4227934"/>
            <a:ext cx="1836204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52,0 млн руб.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780929" y="828733"/>
            <a:ext cx="3960440" cy="109260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Проведение государственной экспертизы (ремонт автодорог в рамках национального проекта «Инфраструктура для жизни»; ремонт сети автомобильных дорог общего пользования местного значения)</a:t>
            </a:r>
            <a:endParaRPr lang="ru-RU" sz="1100" b="1" i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0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149080" y="1815666"/>
            <a:ext cx="1836204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1,0 млн руб.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6AE28E-7DBD-1023-F870-F6B988213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21"/>
            <a:ext cx="450850" cy="52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499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008357" y="0"/>
            <a:ext cx="5184577" cy="63758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Дорожное хозяйство</a:t>
            </a:r>
            <a:b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68760" y="338783"/>
            <a:ext cx="4248472" cy="447814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100" b="1" u="sng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Содержание автомобильных дорог и мостов</a:t>
            </a:r>
            <a:r>
              <a:rPr lang="ru-RU" sz="1100" u="sng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defRPr/>
            </a:pPr>
            <a:endParaRPr lang="ru-RU" sz="11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Функционирование МАУ «Коммунальная служба сервиса» - 185,9 млн руб., в т.ч.:</a:t>
            </a:r>
          </a:p>
          <a:p>
            <a:pPr>
              <a:defRPr/>
            </a:pP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  </a:t>
            </a: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Нанесение горизонтальной дорожной разметки 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3,0 млн руб.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Ямочный ремонт автомобильных дорог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 7,2 млн руб.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Поставка концентрата минерального (галит) 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- 6,2 млн руб.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Покос сорной растительности вдоль дорог –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1,0 млн руб.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Поставка бордюрной краски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 1,6 млн руб.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Поставка битума, эмульсии битумной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0,7  млн руб.</a:t>
            </a:r>
          </a:p>
          <a:p>
            <a:pPr>
              <a:defRPr/>
            </a:pPr>
            <a:endParaRPr lang="ru-RU" sz="11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Территориальные администрации </a:t>
            </a:r>
          </a:p>
          <a:p>
            <a:pPr algn="ctr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(очистка снега, текущий ремонт оборудования и инвентаря)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2,8 млн руб.</a:t>
            </a:r>
            <a:endParaRPr lang="ru-RU" sz="11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1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1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Управление городского хозяйства – 1,5 млн руб.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Выполнение работ по устройству проезда по ул. Октябрьская </a:t>
            </a:r>
          </a:p>
          <a:p>
            <a:pPr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1100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г.Шебекино</a:t>
            </a: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0,2 млн руб.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Техническое обслуживание светофорного объекта, ремонт светофорного </a:t>
            </a:r>
          </a:p>
          <a:p>
            <a:pPr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объекта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0,3 млн руб.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Поставка дорожных знаков, зеркал сферических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0,4 млн руб.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Выполнение работ по установке автономных комплексов светофоров – </a:t>
            </a:r>
            <a:r>
              <a:rPr lang="ru-RU" sz="11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0,6 млн руб.</a:t>
            </a:r>
            <a:endParaRPr lang="ru-RU" sz="11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36053" y="4634593"/>
            <a:ext cx="1913921" cy="4198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190,2 млн руб.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xmlns="" id="{9A4CB3E7-2CE4-4166-A9FC-790B0A49BDAB}"/>
              </a:ext>
            </a:extLst>
          </p:cNvPr>
          <p:cNvSpPr txBox="1"/>
          <p:nvPr/>
        </p:nvSpPr>
        <p:spPr>
          <a:xfrm>
            <a:off x="6051138" y="11023"/>
            <a:ext cx="931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8" t="47792" r="50982" b="33333"/>
          <a:stretch/>
        </p:blipFill>
        <p:spPr bwMode="auto">
          <a:xfrm>
            <a:off x="5651082" y="2335445"/>
            <a:ext cx="1189927" cy="842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4" t="39088" r="52662" b="43044"/>
          <a:stretch/>
        </p:blipFill>
        <p:spPr bwMode="auto">
          <a:xfrm>
            <a:off x="5651082" y="3204380"/>
            <a:ext cx="1189927" cy="881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9" t="32093" r="52338" b="54170"/>
          <a:stretch/>
        </p:blipFill>
        <p:spPr bwMode="auto">
          <a:xfrm>
            <a:off x="5651063" y="4122903"/>
            <a:ext cx="1189926" cy="89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1" t="37172" r="50124" b="42396"/>
          <a:stretch/>
        </p:blipFill>
        <p:spPr bwMode="auto">
          <a:xfrm>
            <a:off x="5650123" y="1473377"/>
            <a:ext cx="1180634" cy="8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4" t="52124" r="47338" b="28773"/>
          <a:stretch/>
        </p:blipFill>
        <p:spPr bwMode="auto">
          <a:xfrm>
            <a:off x="5643264" y="600727"/>
            <a:ext cx="1197743" cy="84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3" t="47099" r="51818" b="33334"/>
          <a:stretch/>
        </p:blipFill>
        <p:spPr bwMode="auto">
          <a:xfrm>
            <a:off x="38298" y="4083683"/>
            <a:ext cx="1175056" cy="97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9" t="51350" r="54675" b="31501"/>
          <a:stretch/>
        </p:blipFill>
        <p:spPr bwMode="auto">
          <a:xfrm>
            <a:off x="34437" y="3166657"/>
            <a:ext cx="1175056" cy="86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7" t="35483" r="47273" b="44199"/>
          <a:stretch/>
        </p:blipFill>
        <p:spPr bwMode="auto">
          <a:xfrm>
            <a:off x="39991" y="2335445"/>
            <a:ext cx="1171676" cy="78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2" t="50000" r="48749" b="30688"/>
          <a:stretch/>
        </p:blipFill>
        <p:spPr bwMode="auto">
          <a:xfrm>
            <a:off x="34455" y="1473386"/>
            <a:ext cx="1168297" cy="862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7" t="59207" r="50000" b="21847"/>
          <a:stretch/>
        </p:blipFill>
        <p:spPr bwMode="auto">
          <a:xfrm>
            <a:off x="34455" y="637580"/>
            <a:ext cx="1168297" cy="80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E2A1E2B-9610-DC6A-A205-BF31CE1F4DB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22284" y="16067"/>
            <a:ext cx="500189" cy="58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28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67804" y="537508"/>
            <a:ext cx="6358780" cy="18002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денежные средства, предоставляемые одним бюджетом другому бюджету бюджетной системы России.</a:t>
            </a:r>
          </a:p>
          <a:p>
            <a:pPr marL="0" indent="0" algn="just">
              <a:buNone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денежные средства, предоставляемые без конкретной цели их использования.</a:t>
            </a:r>
          </a:p>
          <a:p>
            <a:pPr marL="0" indent="0" algn="just">
              <a:buNone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денежные средства, предоставляемые на определенные цели на условиях долевого финансирования.</a:t>
            </a:r>
          </a:p>
          <a:p>
            <a:pPr marL="0" indent="0" algn="just">
              <a:buNone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денежные средства, предоставляемые на финансирование переданных полномочий.</a:t>
            </a:r>
          </a:p>
          <a:p>
            <a:pPr marL="0" indent="0" algn="just">
              <a:buNone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Бюджетным кодексом Российской Федерации определен принцип сбалансированности бюджета, который означает, что объем расходов должен соответствовать объему доходов и поступлений источников финансирования его дефицита.</a:t>
            </a:r>
          </a:p>
          <a:p>
            <a:pPr marL="0" indent="0">
              <a:buNone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4704" y="123478"/>
            <a:ext cx="54006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804" y="2211710"/>
            <a:ext cx="6336704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kern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бюджетной системе Российской Федерации существуют три уровня бюджета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96074748"/>
              </p:ext>
            </p:extLst>
          </p:nvPr>
        </p:nvGraphicFramePr>
        <p:xfrm>
          <a:off x="1591940" y="2643758"/>
          <a:ext cx="3888432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9A10B22E-CAC8-4304-978B-9F702E51A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1" y="117488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85E3EEC6-3244-48A6-A1A9-CBD3B98C4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0784" y="101711"/>
            <a:ext cx="596942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53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7EE41B00-2FA4-4A8A-95BF-222EDF3136B7}"/>
              </a:ext>
            </a:extLst>
          </p:cNvPr>
          <p:cNvSpPr txBox="1">
            <a:spLocks/>
          </p:cNvSpPr>
          <p:nvPr/>
        </p:nvSpPr>
        <p:spPr>
          <a:xfrm>
            <a:off x="188640" y="483518"/>
            <a:ext cx="6172200" cy="799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безвозмездные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безвозвратные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денежных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7E0EC147-F551-405F-8686-57582457DA99}"/>
              </a:ext>
            </a:extLst>
          </p:cNvPr>
          <p:cNvSpPr txBox="1">
            <a:spLocks/>
          </p:cNvSpPr>
          <p:nvPr/>
        </p:nvSpPr>
        <p:spPr>
          <a:xfrm>
            <a:off x="216880" y="1283116"/>
            <a:ext cx="6143960" cy="36544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</a:p>
          <a:p>
            <a:pPr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доходы физических лиц – 53,5% (федеральный налог);</a:t>
            </a:r>
            <a:endParaRPr lang="ru-RU" sz="1000" i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налог на вмененный доход- 100% (местный налог);</a:t>
            </a:r>
          </a:p>
          <a:p>
            <a:pPr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сельскохозяйственный налог – 100% (федеральный налог);</a:t>
            </a:r>
          </a:p>
          <a:p>
            <a:pPr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Налог, взимаемый в связи с применением патентной системы налогообложения – 100% (областной налог);</a:t>
            </a:r>
          </a:p>
          <a:p>
            <a:pPr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уплаты акцизов – 100% (федеральный налог);</a:t>
            </a:r>
          </a:p>
          <a:p>
            <a:pPr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 – 100% (местный налог);</a:t>
            </a:r>
          </a:p>
          <a:p>
            <a:pPr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имущество физических лиц – 100% (местный налог);</a:t>
            </a:r>
          </a:p>
          <a:p>
            <a:pPr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пошлина – 100%;</a:t>
            </a:r>
          </a:p>
          <a:p>
            <a:pPr>
              <a:defRPr/>
            </a:pPr>
            <a:r>
              <a:rPr lang="ru-RU" sz="1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Задолженность по отмененным налогам – 100%.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</a:t>
            </a:r>
          </a:p>
          <a:p>
            <a:pPr>
              <a:defRPr/>
            </a:pPr>
            <a:r>
              <a:rPr lang="ru-RU" sz="1000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Арендная плата за земли – 100%;</a:t>
            </a:r>
          </a:p>
          <a:p>
            <a:pPr>
              <a:defRPr/>
            </a:pPr>
            <a:r>
              <a:rPr lang="ru-RU" sz="1000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сдачи в аренду имущества -100%;</a:t>
            </a:r>
          </a:p>
          <a:p>
            <a:pPr>
              <a:defRPr/>
            </a:pPr>
            <a:r>
              <a:rPr lang="ru-RU" sz="1000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Плата за негативное воздействие на окружающую среду – 60 %;</a:t>
            </a:r>
          </a:p>
          <a:p>
            <a:pPr>
              <a:defRPr/>
            </a:pPr>
            <a:r>
              <a:rPr lang="ru-RU" sz="1000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реализации имущественного комплекса – 100%;</a:t>
            </a:r>
          </a:p>
          <a:p>
            <a:pPr>
              <a:defRPr/>
            </a:pPr>
            <a:r>
              <a:rPr lang="ru-RU" sz="1000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Штрафы – 100%.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ru-RU" sz="10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</a:p>
          <a:p>
            <a:pPr>
              <a:defRPr/>
            </a:pPr>
            <a:r>
              <a:rPr lang="ru-RU" sz="1000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других бюджетов (межбюджетные трансферты), организаций, граждан (кроме налоговых и неналоговых доходов)</a:t>
            </a:r>
          </a:p>
          <a:p>
            <a:pPr marL="0" indent="0">
              <a:buFont typeface="Arial" pitchFamily="34" charset="0"/>
              <a:buNone/>
              <a:defRPr/>
            </a:pPr>
            <a:endParaRPr lang="ru-RU" sz="10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9F96227-DA32-48F5-9FBB-58CDC5F73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984" y="1057646"/>
            <a:ext cx="1335360" cy="1050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53D539E6-EF61-448A-A14E-3641AB4D5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172" y="2427734"/>
            <a:ext cx="1335360" cy="103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zoo-farm.ru/wp-content/uploads/2012/07/kak-vzyat-zemelnyj-uchastok-v-arendu.jpg">
            <a:hlinkClick r:id="rId4"/>
            <a:extLst>
              <a:ext uri="{FF2B5EF4-FFF2-40B4-BE49-F238E27FC236}">
                <a16:creationId xmlns="" xmlns:a16="http://schemas.microsoft.com/office/drawing/2014/main" id="{D796DBA6-14FC-4856-9F3B-956EC0813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046" y="3286432"/>
            <a:ext cx="1348298" cy="115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33457" y="44507"/>
            <a:ext cx="3797327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9A10B22E-CAC8-4304-978B-9F702E51A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1" y="117488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85E3EEC6-3244-48A6-A1A9-CBD3B98C4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0784" y="101711"/>
            <a:ext cx="596942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560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485260616"/>
              </p:ext>
            </p:extLst>
          </p:nvPr>
        </p:nvGraphicFramePr>
        <p:xfrm>
          <a:off x="231797" y="728441"/>
          <a:ext cx="3186354" cy="3186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07706327"/>
              </p:ext>
            </p:extLst>
          </p:nvPr>
        </p:nvGraphicFramePr>
        <p:xfrm>
          <a:off x="3847170" y="813537"/>
          <a:ext cx="3010835" cy="2659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61601A6-FD9E-9197-4450-350CDA970558}"/>
              </a:ext>
            </a:extLst>
          </p:cNvPr>
          <p:cNvSpPr txBox="1"/>
          <p:nvPr/>
        </p:nvSpPr>
        <p:spPr>
          <a:xfrm>
            <a:off x="945013" y="3730112"/>
            <a:ext cx="2322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18"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</a:rPr>
              <a:t>Межбюджетные трансферты</a:t>
            </a:r>
          </a:p>
          <a:p>
            <a:pPr defTabSz="685718"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</a:rPr>
              <a:t>Налоговые доходы</a:t>
            </a:r>
          </a:p>
          <a:p>
            <a:pPr defTabSz="685718"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</a:rPr>
              <a:t>Неналоговые доходы</a:t>
            </a: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xmlns="" id="{388E2059-17FC-D514-16C8-365999C69676}"/>
              </a:ext>
            </a:extLst>
          </p:cNvPr>
          <p:cNvSpPr/>
          <p:nvPr/>
        </p:nvSpPr>
        <p:spPr>
          <a:xfrm>
            <a:off x="826789" y="3813898"/>
            <a:ext cx="79703" cy="80101"/>
          </a:xfrm>
          <a:prstGeom prst="flowChartConnector">
            <a:avLst/>
          </a:prstGeom>
          <a:solidFill>
            <a:srgbClr val="E30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8">
              <a:defRPr/>
            </a:pPr>
            <a:endParaRPr lang="ru-RU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xmlns="" id="{957714F8-C588-6F40-D690-990345EBC86A}"/>
              </a:ext>
            </a:extLst>
          </p:cNvPr>
          <p:cNvSpPr/>
          <p:nvPr/>
        </p:nvSpPr>
        <p:spPr>
          <a:xfrm>
            <a:off x="825612" y="4005107"/>
            <a:ext cx="79703" cy="80101"/>
          </a:xfrm>
          <a:prstGeom prst="flowChartConnector">
            <a:avLst/>
          </a:prstGeom>
          <a:solidFill>
            <a:srgbClr val="B17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8">
              <a:defRPr/>
            </a:pPr>
            <a:endParaRPr lang="ru-RU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xmlns="" id="{BF2333C7-53D3-277E-CCD7-5A8CA0CC314C}"/>
              </a:ext>
            </a:extLst>
          </p:cNvPr>
          <p:cNvSpPr/>
          <p:nvPr/>
        </p:nvSpPr>
        <p:spPr>
          <a:xfrm>
            <a:off x="825607" y="4191940"/>
            <a:ext cx="77756" cy="80101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8">
              <a:defRPr/>
            </a:pPr>
            <a:endParaRPr lang="ru-RU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xmlns="" id="{85E3EEC6-3244-48A6-A1A9-CBD3B98C4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0784" y="101711"/>
            <a:ext cx="596942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6200000">
            <a:off x="3668249" y="1106362"/>
            <a:ext cx="4587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18">
              <a:defRPr/>
            </a:pPr>
            <a:r>
              <a:rPr lang="ru-RU" sz="900" b="1" dirty="0">
                <a:solidFill>
                  <a:prstClr val="black"/>
                </a:solidFill>
                <a:latin typeface="Calibri"/>
              </a:rPr>
              <a:t>Всего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3508775" y="2028846"/>
            <a:ext cx="7649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18">
              <a:defRPr/>
            </a:pPr>
            <a:r>
              <a:rPr lang="ru-RU" sz="900" b="1" dirty="0">
                <a:solidFill>
                  <a:prstClr val="black"/>
                </a:solidFill>
                <a:latin typeface="Calibri"/>
              </a:rPr>
              <a:t>Налоговые 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3457920" y="2943934"/>
            <a:ext cx="8851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18">
              <a:defRPr/>
            </a:pPr>
            <a:r>
              <a:rPr lang="ru-RU" sz="900" b="1" dirty="0">
                <a:solidFill>
                  <a:prstClr val="black"/>
                </a:solidFill>
                <a:latin typeface="Calibri"/>
              </a:rPr>
              <a:t>Неналоговые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9A10B22E-CAC8-4304-978B-9F702E51A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1" y="117488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3AFF6932-C949-18C1-DC67-CA8319FDB6DD}"/>
              </a:ext>
            </a:extLst>
          </p:cNvPr>
          <p:cNvGrpSpPr/>
          <p:nvPr/>
        </p:nvGrpSpPr>
        <p:grpSpPr>
          <a:xfrm>
            <a:off x="4087923" y="3590729"/>
            <a:ext cx="2026966" cy="813311"/>
            <a:chOff x="290746" y="2460862"/>
            <a:chExt cx="2702621" cy="1084415"/>
          </a:xfrm>
          <a:solidFill>
            <a:srgbClr val="E30DC4"/>
          </a:solidFill>
          <a:scene3d>
            <a:camera prst="orthographicFront"/>
            <a:lightRig rig="flat" dir="t"/>
          </a:scene3d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xmlns="" id="{E77A0411-F939-CA1C-BF53-7BD62A4AAFE5}"/>
                </a:ext>
              </a:extLst>
            </p:cNvPr>
            <p:cNvSpPr/>
            <p:nvPr/>
          </p:nvSpPr>
          <p:spPr>
            <a:xfrm>
              <a:off x="290746" y="2460862"/>
              <a:ext cx="2702621" cy="1084415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8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365FC95C-2CEC-0BF0-6581-EEE13D3B8722}"/>
                </a:ext>
              </a:extLst>
            </p:cNvPr>
            <p:cNvSpPr txBox="1"/>
            <p:nvPr/>
          </p:nvSpPr>
          <p:spPr>
            <a:xfrm>
              <a:off x="343683" y="2513799"/>
              <a:ext cx="2596747" cy="978541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7148" tIns="18574" rIns="37148" bIns="18574" numCol="1" spcCol="1270" anchor="ctr" anchorCtr="0">
              <a:no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975" b="1" dirty="0">
                  <a:solidFill>
                    <a:prstClr val="black"/>
                  </a:solidFill>
                  <a:latin typeface="Calibri"/>
                </a:rPr>
                <a:t>Уточнённый план </a:t>
              </a:r>
            </a:p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975" b="1" dirty="0">
                  <a:solidFill>
                    <a:prstClr val="black"/>
                  </a:solidFill>
                  <a:latin typeface="Calibri"/>
                </a:rPr>
                <a:t>2 774,2 млн.</a:t>
              </a:r>
              <a:r>
                <a:rPr lang="en-US" sz="975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ru-RU" sz="975" b="1" dirty="0">
                  <a:solidFill>
                    <a:prstClr val="black"/>
                  </a:solidFill>
                  <a:latin typeface="Calibri"/>
                </a:rPr>
                <a:t>руб. </a:t>
              </a:r>
            </a:p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975" b="1" dirty="0">
                  <a:solidFill>
                    <a:prstClr val="black"/>
                  </a:solidFill>
                  <a:latin typeface="Calibri"/>
                </a:rPr>
                <a:t>______________________</a:t>
              </a:r>
            </a:p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975" b="1" dirty="0">
                  <a:solidFill>
                    <a:prstClr val="black"/>
                  </a:solidFill>
                  <a:latin typeface="Calibri"/>
                </a:rPr>
                <a:t>факт  2 657,8 млн.</a:t>
              </a:r>
              <a:r>
                <a:rPr lang="en-US" sz="975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ru-RU" sz="975" b="1" dirty="0">
                  <a:solidFill>
                    <a:prstClr val="black"/>
                  </a:solidFill>
                  <a:latin typeface="Calibri"/>
                </a:rPr>
                <a:t>руб.</a:t>
              </a:r>
              <a:endParaRPr lang="ru-RU" sz="975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1F0DF32E-F2DC-A19B-E7A4-F7B96A31962C}"/>
              </a:ext>
            </a:extLst>
          </p:cNvPr>
          <p:cNvGrpSpPr/>
          <p:nvPr/>
        </p:nvGrpSpPr>
        <p:grpSpPr>
          <a:xfrm>
            <a:off x="6210233" y="3654211"/>
            <a:ext cx="547749" cy="285420"/>
            <a:chOff x="3114266" y="2536856"/>
            <a:chExt cx="730332" cy="380560"/>
          </a:xfrm>
          <a:solidFill>
            <a:srgbClr val="E30DC4"/>
          </a:solidFill>
        </p:grpSpPr>
        <p:sp>
          <p:nvSpPr>
            <p:cNvPr id="11" name="Прямоугольник: скругленные противолежащие углы 10">
              <a:extLst>
                <a:ext uri="{FF2B5EF4-FFF2-40B4-BE49-F238E27FC236}">
                  <a16:creationId xmlns:a16="http://schemas.microsoft.com/office/drawing/2014/main" xmlns="" id="{AC1DCB87-3E4E-687B-73FB-63055AD13AF6}"/>
                </a:ext>
              </a:extLst>
            </p:cNvPr>
            <p:cNvSpPr/>
            <p:nvPr/>
          </p:nvSpPr>
          <p:spPr>
            <a:xfrm>
              <a:off x="3114266" y="2536856"/>
              <a:ext cx="730332" cy="380560"/>
            </a:xfrm>
            <a:prstGeom prst="round2DiagRect">
              <a:avLst/>
            </a:prstGeom>
            <a:grpFill/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рямоугольник: скругленные противолежащие углы 4">
              <a:extLst>
                <a:ext uri="{FF2B5EF4-FFF2-40B4-BE49-F238E27FC236}">
                  <a16:creationId xmlns:a16="http://schemas.microsoft.com/office/drawing/2014/main" xmlns="" id="{177BA110-E005-4A61-4245-6D792BDBBE89}"/>
                </a:ext>
              </a:extLst>
            </p:cNvPr>
            <p:cNvSpPr txBox="1"/>
            <p:nvPr/>
          </p:nvSpPr>
          <p:spPr>
            <a:xfrm>
              <a:off x="3132843" y="2555433"/>
              <a:ext cx="693178" cy="3434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68" tIns="6668" rIns="6668" bIns="6668" numCol="1" spcCol="1270" anchor="ctr" anchorCtr="0">
              <a:noAutofit/>
            </a:bodyPr>
            <a:lstStyle/>
            <a:p>
              <a:pPr marL="85725" lvl="1" indent="-85725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  <a:p>
              <a:pPr marL="85725" lvl="1" indent="-85725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r>
                <a:rPr lang="ru-RU" sz="105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</a:rPr>
                <a:t>95,8%</a:t>
              </a:r>
            </a:p>
            <a:p>
              <a:pPr marL="85725" lvl="1" indent="-85725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F590E9CD-F33B-128E-6A15-5789C2D6A728}"/>
              </a:ext>
            </a:extLst>
          </p:cNvPr>
          <p:cNvGrpSpPr/>
          <p:nvPr/>
        </p:nvGrpSpPr>
        <p:grpSpPr>
          <a:xfrm>
            <a:off x="6215227" y="1289445"/>
            <a:ext cx="547062" cy="318694"/>
            <a:chOff x="3148044" y="120602"/>
            <a:chExt cx="729416" cy="424925"/>
          </a:xfrm>
        </p:grpSpPr>
        <p:sp>
          <p:nvSpPr>
            <p:cNvPr id="22" name="Прямоугольник: скругленные противолежащие углы 21">
              <a:extLst>
                <a:ext uri="{FF2B5EF4-FFF2-40B4-BE49-F238E27FC236}">
                  <a16:creationId xmlns:a16="http://schemas.microsoft.com/office/drawing/2014/main" xmlns="" id="{6E9D0D43-6EA8-95E1-1F2F-966020FAF4B0}"/>
                </a:ext>
              </a:extLst>
            </p:cNvPr>
            <p:cNvSpPr/>
            <p:nvPr/>
          </p:nvSpPr>
          <p:spPr>
            <a:xfrm>
              <a:off x="3148044" y="120602"/>
              <a:ext cx="729416" cy="424925"/>
            </a:xfrm>
            <a:prstGeom prst="round2DiagRect">
              <a:avLst/>
            </a:prstGeom>
            <a:solidFill>
              <a:srgbClr val="3792F7">
                <a:alpha val="90000"/>
              </a:srgbClr>
            </a:solidFill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: скругленные противолежащие углы 4">
              <a:extLst>
                <a:ext uri="{FF2B5EF4-FFF2-40B4-BE49-F238E27FC236}">
                  <a16:creationId xmlns:a16="http://schemas.microsoft.com/office/drawing/2014/main" xmlns="" id="{4A0E156E-3530-F2A9-9417-E46C47AA12AE}"/>
                </a:ext>
              </a:extLst>
            </p:cNvPr>
            <p:cNvSpPr txBox="1"/>
            <p:nvPr/>
          </p:nvSpPr>
          <p:spPr>
            <a:xfrm>
              <a:off x="3168787" y="141345"/>
              <a:ext cx="687930" cy="3834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68" tIns="6668" rIns="6668" bIns="6668" numCol="1" spcCol="1270" anchor="ctr" anchorCtr="0">
              <a:noAutofit/>
            </a:bodyPr>
            <a:lstStyle/>
            <a:p>
              <a:pPr marL="85725" lvl="1" indent="-85725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  <a:p>
              <a:pPr marL="0" lvl="1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defRPr/>
              </a:pPr>
              <a:r>
                <a:rPr lang="ru-RU" sz="105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</a:rPr>
                <a:t>- 5,7</a:t>
              </a:r>
              <a:endParaRPr lang="ru-RU" sz="105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  <a:p>
              <a:pPr marL="85725" lvl="1" indent="-85725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B25D8C8-4D4C-8E39-AD09-3270EC326A58}"/>
              </a:ext>
            </a:extLst>
          </p:cNvPr>
          <p:cNvGrpSpPr/>
          <p:nvPr/>
        </p:nvGrpSpPr>
        <p:grpSpPr>
          <a:xfrm>
            <a:off x="6230784" y="2222042"/>
            <a:ext cx="547062" cy="318694"/>
            <a:chOff x="3181829" y="1297121"/>
            <a:chExt cx="729416" cy="424925"/>
          </a:xfrm>
        </p:grpSpPr>
        <p:sp>
          <p:nvSpPr>
            <p:cNvPr id="25" name="Прямоугольник: скругленные противолежащие углы 24">
              <a:extLst>
                <a:ext uri="{FF2B5EF4-FFF2-40B4-BE49-F238E27FC236}">
                  <a16:creationId xmlns:a16="http://schemas.microsoft.com/office/drawing/2014/main" xmlns="" id="{C0F0FF2A-DEB7-AAD1-8A34-F2E8086B507E}"/>
                </a:ext>
              </a:extLst>
            </p:cNvPr>
            <p:cNvSpPr/>
            <p:nvPr/>
          </p:nvSpPr>
          <p:spPr>
            <a:xfrm>
              <a:off x="3181829" y="1297121"/>
              <a:ext cx="729416" cy="424925"/>
            </a:xfrm>
            <a:prstGeom prst="round2DiagRect">
              <a:avLst/>
            </a:prstGeom>
            <a:solidFill>
              <a:schemeClr val="accent4">
                <a:lumMod val="40000"/>
                <a:lumOff val="60000"/>
                <a:alpha val="90000"/>
              </a:schemeClr>
            </a:solidFill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рямоугольник: скругленные противолежащие углы 4">
              <a:extLst>
                <a:ext uri="{FF2B5EF4-FFF2-40B4-BE49-F238E27FC236}">
                  <a16:creationId xmlns:a16="http://schemas.microsoft.com/office/drawing/2014/main" xmlns="" id="{A415FCCC-13F9-B4FD-8DC6-216DE9177AC7}"/>
                </a:ext>
              </a:extLst>
            </p:cNvPr>
            <p:cNvSpPr txBox="1"/>
            <p:nvPr/>
          </p:nvSpPr>
          <p:spPr>
            <a:xfrm>
              <a:off x="3202572" y="1317864"/>
              <a:ext cx="687930" cy="3834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68" tIns="6668" rIns="6668" bIns="6668" numCol="1" spcCol="1270" anchor="ctr" anchorCtr="0">
              <a:noAutofit/>
            </a:bodyPr>
            <a:lstStyle/>
            <a:p>
              <a:pPr marL="85725" lvl="1" indent="-85725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  <a:p>
              <a:pPr marL="0" lvl="1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defRPr/>
              </a:pPr>
              <a:r>
                <a:rPr lang="ru-RU" sz="105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</a:rPr>
                <a:t>+ 104</a:t>
              </a:r>
              <a:endParaRPr lang="ru-RU" sz="105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  <a:p>
              <a:pPr marL="85725" lvl="1" indent="-85725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D1D645C5-429D-9AEC-5093-CC9A11DB3167}"/>
              </a:ext>
            </a:extLst>
          </p:cNvPr>
          <p:cNvGrpSpPr/>
          <p:nvPr/>
        </p:nvGrpSpPr>
        <p:grpSpPr>
          <a:xfrm>
            <a:off x="6236270" y="3103323"/>
            <a:ext cx="547749" cy="285420"/>
            <a:chOff x="3114266" y="2536856"/>
            <a:chExt cx="730332" cy="380560"/>
          </a:xfrm>
        </p:grpSpPr>
        <p:sp>
          <p:nvSpPr>
            <p:cNvPr id="28" name="Прямоугольник: скругленные противолежащие углы 27">
              <a:extLst>
                <a:ext uri="{FF2B5EF4-FFF2-40B4-BE49-F238E27FC236}">
                  <a16:creationId xmlns:a16="http://schemas.microsoft.com/office/drawing/2014/main" xmlns="" id="{807D27EC-B6A8-72D0-6AAA-2596810EF344}"/>
                </a:ext>
              </a:extLst>
            </p:cNvPr>
            <p:cNvSpPr/>
            <p:nvPr/>
          </p:nvSpPr>
          <p:spPr>
            <a:xfrm>
              <a:off x="3114266" y="2536856"/>
              <a:ext cx="730332" cy="380560"/>
            </a:xfrm>
            <a:prstGeom prst="round2DiagRect">
              <a:avLst/>
            </a:prstGeom>
            <a:solidFill>
              <a:schemeClr val="accent3">
                <a:lumMod val="40000"/>
                <a:lumOff val="60000"/>
                <a:alpha val="90000"/>
              </a:schemeClr>
            </a:solidFill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рямоугольник: скругленные противолежащие углы 4">
              <a:extLst>
                <a:ext uri="{FF2B5EF4-FFF2-40B4-BE49-F238E27FC236}">
                  <a16:creationId xmlns:a16="http://schemas.microsoft.com/office/drawing/2014/main" xmlns="" id="{33CF5DB6-F01D-B949-B921-1A32A1A79FDB}"/>
                </a:ext>
              </a:extLst>
            </p:cNvPr>
            <p:cNvSpPr txBox="1"/>
            <p:nvPr/>
          </p:nvSpPr>
          <p:spPr>
            <a:xfrm>
              <a:off x="3132843" y="2555433"/>
              <a:ext cx="693178" cy="3434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68" tIns="6668" rIns="6668" bIns="6668" numCol="1" spcCol="1270" anchor="ctr" anchorCtr="0">
              <a:noAutofit/>
            </a:bodyPr>
            <a:lstStyle/>
            <a:p>
              <a:pPr marL="85725" lvl="1" indent="-85725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  <a:p>
              <a:pPr marL="0" lvl="1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defRPr/>
              </a:pPr>
              <a:r>
                <a:rPr lang="ru-RU" sz="105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</a:rPr>
                <a:t> + 6,7</a:t>
              </a:r>
            </a:p>
            <a:p>
              <a:pPr marL="85725" lvl="1" indent="-85725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A6D21538-222F-F75C-440E-7A6F1186A67D}"/>
              </a:ext>
            </a:extLst>
          </p:cNvPr>
          <p:cNvGrpSpPr/>
          <p:nvPr/>
        </p:nvGrpSpPr>
        <p:grpSpPr>
          <a:xfrm>
            <a:off x="6207857" y="4027796"/>
            <a:ext cx="547749" cy="285420"/>
            <a:chOff x="3114266" y="2536856"/>
            <a:chExt cx="730332" cy="380560"/>
          </a:xfrm>
          <a:solidFill>
            <a:srgbClr val="E30DC4"/>
          </a:solidFill>
        </p:grpSpPr>
        <p:sp>
          <p:nvSpPr>
            <p:cNvPr id="31" name="Прямоугольник: скругленные противолежащие углы 30">
              <a:extLst>
                <a:ext uri="{FF2B5EF4-FFF2-40B4-BE49-F238E27FC236}">
                  <a16:creationId xmlns:a16="http://schemas.microsoft.com/office/drawing/2014/main" xmlns="" id="{368CCED5-0898-DC7B-31DD-03466F873F59}"/>
                </a:ext>
              </a:extLst>
            </p:cNvPr>
            <p:cNvSpPr/>
            <p:nvPr/>
          </p:nvSpPr>
          <p:spPr>
            <a:xfrm>
              <a:off x="3114266" y="2536856"/>
              <a:ext cx="730332" cy="380560"/>
            </a:xfrm>
            <a:prstGeom prst="round2DiagRect">
              <a:avLst/>
            </a:prstGeom>
            <a:grpFill/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оугольник: скругленные противолежащие углы 4">
              <a:extLst>
                <a:ext uri="{FF2B5EF4-FFF2-40B4-BE49-F238E27FC236}">
                  <a16:creationId xmlns:a16="http://schemas.microsoft.com/office/drawing/2014/main" xmlns="" id="{F41C2FD0-C2FB-DC67-B75B-1281A10BD974}"/>
                </a:ext>
              </a:extLst>
            </p:cNvPr>
            <p:cNvSpPr txBox="1"/>
            <p:nvPr/>
          </p:nvSpPr>
          <p:spPr>
            <a:xfrm>
              <a:off x="3132843" y="2555433"/>
              <a:ext cx="693178" cy="3434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668" tIns="6668" rIns="6668" bIns="6668" numCol="1" spcCol="1270" anchor="ctr" anchorCtr="0">
              <a:noAutofit/>
            </a:bodyPr>
            <a:lstStyle/>
            <a:p>
              <a:pPr marL="85725" lvl="1" indent="-85725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  <a:p>
              <a:pPr marL="0" lvl="1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defRPr/>
              </a:pPr>
              <a:r>
                <a:rPr lang="ru-RU" sz="105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</a:rPr>
                <a:t> - 116,4</a:t>
              </a:r>
            </a:p>
            <a:p>
              <a:pPr marL="85725" lvl="1" indent="-85725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endParaRPr lang="ru-RU" sz="105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A04EC69-B5FA-3A51-F196-1B0CEE4BD46A}"/>
              </a:ext>
            </a:extLst>
          </p:cNvPr>
          <p:cNvSpPr txBox="1"/>
          <p:nvPr/>
        </p:nvSpPr>
        <p:spPr>
          <a:xfrm rot="16200000">
            <a:off x="3369861" y="3765714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18">
              <a:defRPr/>
            </a:pPr>
            <a:r>
              <a:rPr lang="ru-RU" sz="900" b="1" dirty="0">
                <a:solidFill>
                  <a:prstClr val="black"/>
                </a:solidFill>
                <a:latin typeface="Calibri"/>
              </a:rPr>
              <a:t>Межбюджетные </a:t>
            </a:r>
          </a:p>
          <a:p>
            <a:pPr defTabSz="685718">
              <a:defRPr/>
            </a:pPr>
            <a:r>
              <a:rPr lang="ru-RU" sz="900" b="1" dirty="0">
                <a:solidFill>
                  <a:prstClr val="black"/>
                </a:solidFill>
                <a:latin typeface="Calibri"/>
              </a:rPr>
              <a:t>трансферты </a:t>
            </a:r>
          </a:p>
        </p:txBody>
      </p:sp>
    </p:spTree>
    <p:extLst>
      <p:ext uri="{BB962C8B-B14F-4D97-AF65-F5344CB8AC3E}">
        <p14:creationId xmlns:p14="http://schemas.microsoft.com/office/powerpoint/2010/main" val="3727944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D3FD38E-10D4-42D4-9319-3FEA06744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48946"/>
            <a:ext cx="5915025" cy="38678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доходной части бюджета за 2024-2025 гг.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7180FF08-EA13-45D1-BB3B-83BBA702B691}"/>
              </a:ext>
            </a:extLst>
          </p:cNvPr>
          <p:cNvGraphicFramePr/>
          <p:nvPr/>
        </p:nvGraphicFramePr>
        <p:xfrm>
          <a:off x="266798" y="917774"/>
          <a:ext cx="6293809" cy="2507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E486ED3-0030-4760-A6AC-908633980CAD}"/>
              </a:ext>
            </a:extLst>
          </p:cNvPr>
          <p:cNvGraphicFramePr>
            <a:graphicFrameLocks noGrp="1"/>
          </p:cNvGraphicFramePr>
          <p:nvPr/>
        </p:nvGraphicFramePr>
        <p:xfrm>
          <a:off x="1272133" y="3485616"/>
          <a:ext cx="4328468" cy="95918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82402">
                  <a:extLst>
                    <a:ext uri="{9D8B030D-6E8A-4147-A177-3AD203B41FA5}">
                      <a16:colId xmlns:a16="http://schemas.microsoft.com/office/drawing/2014/main" xmlns="" val="506429313"/>
                    </a:ext>
                  </a:extLst>
                </a:gridCol>
                <a:gridCol w="1242035">
                  <a:extLst>
                    <a:ext uri="{9D8B030D-6E8A-4147-A177-3AD203B41FA5}">
                      <a16:colId xmlns:a16="http://schemas.microsoft.com/office/drawing/2014/main" xmlns="" val="3508186550"/>
                    </a:ext>
                  </a:extLst>
                </a:gridCol>
                <a:gridCol w="1104031">
                  <a:extLst>
                    <a:ext uri="{9D8B030D-6E8A-4147-A177-3AD203B41FA5}">
                      <a16:colId xmlns:a16="http://schemas.microsoft.com/office/drawing/2014/main" xmlns="" val="1521038119"/>
                    </a:ext>
                  </a:extLst>
                </a:gridCol>
              </a:tblGrid>
              <a:tr h="336033"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chemeClr val="tx1"/>
                          </a:solidFill>
                        </a:rPr>
                        <a:t>Наименование доходов 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chemeClr val="tx1"/>
                          </a:solidFill>
                        </a:rPr>
                        <a:t>Отклонения  факта 2025 </a:t>
                      </a:r>
                    </a:p>
                    <a:p>
                      <a:pPr algn="ctr"/>
                      <a:r>
                        <a:rPr lang="ru-RU" sz="700" dirty="0">
                          <a:solidFill>
                            <a:schemeClr val="tx1"/>
                          </a:solidFill>
                        </a:rPr>
                        <a:t>к 2024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chemeClr val="tx1"/>
                          </a:solidFill>
                        </a:rPr>
                        <a:t>Отклонения плана 2025 </a:t>
                      </a:r>
                    </a:p>
                    <a:p>
                      <a:pPr algn="ctr"/>
                      <a:r>
                        <a:rPr lang="ru-RU" sz="700" dirty="0">
                          <a:solidFill>
                            <a:schemeClr val="tx1"/>
                          </a:solidFill>
                        </a:rPr>
                        <a:t>к факту 2025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/>
                </a:tc>
                <a:extLst>
                  <a:ext uri="{0D108BD9-81ED-4DB2-BD59-A6C34878D82A}">
                    <a16:rowId xmlns:a16="http://schemas.microsoft.com/office/drawing/2014/main" xmlns="" val="3489921196"/>
                  </a:ext>
                </a:extLst>
              </a:tr>
              <a:tr h="155750"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solidFill>
                            <a:schemeClr val="tx1"/>
                          </a:solidFill>
                        </a:rPr>
                        <a:t>Собственные доходы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+ 19,6</a:t>
                      </a: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solidFill>
                            <a:schemeClr val="tx1"/>
                          </a:solidFill>
                        </a:rPr>
                        <a:t>+ 110,7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 anchor="ctr"/>
                </a:tc>
                <a:extLst>
                  <a:ext uri="{0D108BD9-81ED-4DB2-BD59-A6C34878D82A}">
                    <a16:rowId xmlns:a16="http://schemas.microsoft.com/office/drawing/2014/main" xmlns="" val="520584681"/>
                  </a:ext>
                </a:extLst>
              </a:tr>
              <a:tr h="259582"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solidFill>
                            <a:schemeClr val="tx1"/>
                          </a:solidFill>
                        </a:rPr>
                        <a:t>Поступления из других уровней бюджетов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solidFill>
                            <a:schemeClr val="tx1"/>
                          </a:solidFill>
                        </a:rPr>
                        <a:t>- 235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solidFill>
                            <a:schemeClr val="tx1"/>
                          </a:solidFill>
                        </a:rPr>
                        <a:t>- 116,4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 anchor="ctr"/>
                </a:tc>
                <a:extLst>
                  <a:ext uri="{0D108BD9-81ED-4DB2-BD59-A6C34878D82A}">
                    <a16:rowId xmlns:a16="http://schemas.microsoft.com/office/drawing/2014/main" xmlns="" val="3512421477"/>
                  </a:ext>
                </a:extLst>
              </a:tr>
              <a:tr h="205450"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solidFill>
                            <a:schemeClr val="tx1"/>
                          </a:solidFill>
                        </a:rPr>
                        <a:t>Итого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solidFill>
                            <a:schemeClr val="tx1"/>
                          </a:solidFill>
                        </a:rPr>
                        <a:t>- 215,4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ru-RU" sz="700" b="1" baseline="0" dirty="0">
                          <a:solidFill>
                            <a:schemeClr val="tx1"/>
                          </a:solidFill>
                        </a:rPr>
                        <a:t> 5,7</a:t>
                      </a:r>
                      <a:r>
                        <a:rPr lang="ru-RU" sz="700" b="1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25718" marB="25718" anchor="ctr"/>
                </a:tc>
                <a:extLst>
                  <a:ext uri="{0D108BD9-81ED-4DB2-BD59-A6C34878D82A}">
                    <a16:rowId xmlns:a16="http://schemas.microsoft.com/office/drawing/2014/main" xmlns="" val="260989761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F91BE1-721B-4A38-8B0F-8F10E9F9E79E}"/>
              </a:ext>
            </a:extLst>
          </p:cNvPr>
          <p:cNvSpPr txBox="1"/>
          <p:nvPr/>
        </p:nvSpPr>
        <p:spPr>
          <a:xfrm>
            <a:off x="6046834" y="917774"/>
            <a:ext cx="7825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18">
              <a:defRPr/>
            </a:pPr>
            <a:r>
              <a:rPr lang="ru-RU" sz="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xmlns="" id="{85E3EEC6-3244-48A6-A1A9-CBD3B98C4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4658" y="133531"/>
            <a:ext cx="596942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65AB16D0-FFBF-6F7E-A052-CC060F159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46399" y="145218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819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BB1C41-03EA-4B7C-AF00-296F10FAC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29" y="228903"/>
            <a:ext cx="5915025" cy="386781"/>
          </a:xfrm>
        </p:spPr>
        <p:txBody>
          <a:bodyPr>
            <a:normAutofit/>
          </a:bodyPr>
          <a:lstStyle/>
          <a:p>
            <a:pPr algn="ctr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доходной части бюджета за 2025 г.</a:t>
            </a:r>
            <a:endParaRPr lang="ru-RU" sz="1500" dirty="0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72AFE418-F173-49A4-82DF-E6DA3DD0E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3277" y="921982"/>
            <a:ext cx="823112" cy="20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xmlns="" id="{71AC7F34-3336-4DAA-8884-35C718DC9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9994" y="113481"/>
            <a:ext cx="596942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DEC07ACC-A49E-3EA8-A708-30A930DD38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6205451"/>
              </p:ext>
            </p:extLst>
          </p:nvPr>
        </p:nvGraphicFramePr>
        <p:xfrm>
          <a:off x="100892" y="1173001"/>
          <a:ext cx="6687107" cy="3234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0346900-89C2-CD4D-4BF8-02884688B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1" y="149146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622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0E19CA4-0E5D-D720-543F-D28EC5012FFD}"/>
              </a:ext>
            </a:extLst>
          </p:cNvPr>
          <p:cNvSpPr txBox="1"/>
          <p:nvPr/>
        </p:nvSpPr>
        <p:spPr>
          <a:xfrm>
            <a:off x="6183308" y="123488"/>
            <a:ext cx="625492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18">
              <a:defRPr/>
            </a:pPr>
            <a:r>
              <a:rPr lang="ru-RU" sz="1013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sz="1013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013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838363D-42BD-2E1B-F2ED-415576A163DB}"/>
              </a:ext>
            </a:extLst>
          </p:cNvPr>
          <p:cNvSpPr txBox="1"/>
          <p:nvPr/>
        </p:nvSpPr>
        <p:spPr>
          <a:xfrm>
            <a:off x="732330" y="136045"/>
            <a:ext cx="5400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18">
              <a:defRPr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средств на едином счете бюджета муниципального образования в декабре 2025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EF9C841-9041-B6A6-D550-8FC710C578D0}"/>
              </a:ext>
            </a:extLst>
          </p:cNvPr>
          <p:cNvSpPr txBox="1"/>
          <p:nvPr/>
        </p:nvSpPr>
        <p:spPr>
          <a:xfrm>
            <a:off x="6100071" y="1255748"/>
            <a:ext cx="67037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18">
              <a:defRPr/>
            </a:pPr>
            <a:r>
              <a:rPr lang="ru-RU" sz="7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8FBC16D5-5BF4-DA82-DB9B-0E777D7AD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-447" y="143924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A29EB68D-1E74-AE2D-5DFD-B980D296A36A}"/>
              </a:ext>
            </a:extLst>
          </p:cNvPr>
          <p:cNvGraphicFramePr>
            <a:graphicFrameLocks noGrp="1"/>
          </p:cNvGraphicFramePr>
          <p:nvPr/>
        </p:nvGraphicFramePr>
        <p:xfrm>
          <a:off x="728705" y="1707654"/>
          <a:ext cx="5454607" cy="2214246"/>
        </p:xfrm>
        <a:graphic>
          <a:graphicData uri="http://schemas.openxmlformats.org/drawingml/2006/table">
            <a:tbl>
              <a:tblPr/>
              <a:tblGrid>
                <a:gridCol w="1502932">
                  <a:extLst>
                    <a:ext uri="{9D8B030D-6E8A-4147-A177-3AD203B41FA5}">
                      <a16:colId xmlns:a16="http://schemas.microsoft.com/office/drawing/2014/main" xmlns="" val="3002206595"/>
                    </a:ext>
                  </a:extLst>
                </a:gridCol>
                <a:gridCol w="1438151">
                  <a:extLst>
                    <a:ext uri="{9D8B030D-6E8A-4147-A177-3AD203B41FA5}">
                      <a16:colId xmlns:a16="http://schemas.microsoft.com/office/drawing/2014/main" xmlns="" val="71512832"/>
                    </a:ext>
                  </a:extLst>
                </a:gridCol>
                <a:gridCol w="1140155">
                  <a:extLst>
                    <a:ext uri="{9D8B030D-6E8A-4147-A177-3AD203B41FA5}">
                      <a16:colId xmlns:a16="http://schemas.microsoft.com/office/drawing/2014/main" xmlns="" val="65087623"/>
                    </a:ext>
                  </a:extLst>
                </a:gridCol>
                <a:gridCol w="1373369">
                  <a:extLst>
                    <a:ext uri="{9D8B030D-6E8A-4147-A177-3AD203B41FA5}">
                      <a16:colId xmlns:a16="http://schemas.microsoft.com/office/drawing/2014/main" xmlns="" val="1858701346"/>
                    </a:ext>
                  </a:extLst>
                </a:gridCol>
              </a:tblGrid>
              <a:tr h="3690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период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остаток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6095310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01.01.25 - 26.12.25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1 568 130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2 157 444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79 945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4394593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29.12.2025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41 627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16 470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108 636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50219463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30.12.2025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16 330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25 102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99 863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5561423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31.12.2025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14 556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11 364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108 900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82723367"/>
                  </a:ext>
                </a:extLst>
              </a:tr>
              <a:tr h="3690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03.01.2026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45 897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154 494</a:t>
                      </a:r>
                    </a:p>
                  </a:txBody>
                  <a:tcPr marL="5715" marR="5715" marT="5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9382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34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xmlns="" id="{5FCB9E85-5078-4760-A911-B63C9CFD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0" y="249502"/>
            <a:ext cx="6805613" cy="29735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бюджета 2025 г.  </a:t>
            </a:r>
          </a:p>
        </p:txBody>
      </p:sp>
      <p:sp>
        <p:nvSpPr>
          <p:cNvPr id="8199" name="TextBox 2">
            <a:extLst>
              <a:ext uri="{FF2B5EF4-FFF2-40B4-BE49-F238E27FC236}">
                <a16:creationId xmlns:a16="http://schemas.microsoft.com/office/drawing/2014/main" xmlns="" id="{378506E7-AF5B-4F4C-AB9B-DD0E82BB4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2701" y="1051277"/>
            <a:ext cx="2277940" cy="43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200" b="1" u="sng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 – 1 562 863</a:t>
            </a:r>
          </a:p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ru-RU" altLang="ru-RU" sz="1200" b="1" u="sng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0" name="TextBox 9">
            <a:extLst>
              <a:ext uri="{FF2B5EF4-FFF2-40B4-BE49-F238E27FC236}">
                <a16:creationId xmlns:a16="http://schemas.microsoft.com/office/drawing/2014/main" xmlns="" id="{EB77F008-7D7D-4116-908E-414FDDB70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7599" y="2591480"/>
            <a:ext cx="2333380" cy="253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– 123 6782</a:t>
            </a:r>
          </a:p>
        </p:txBody>
      </p:sp>
      <p:sp>
        <p:nvSpPr>
          <p:cNvPr id="8201" name="TextBox 10">
            <a:extLst>
              <a:ext uri="{FF2B5EF4-FFF2-40B4-BE49-F238E27FC236}">
                <a16:creationId xmlns:a16="http://schemas.microsoft.com/office/drawing/2014/main" xmlns="" id="{AE9E7E5E-4071-49DD-BD17-D27B8B844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658" y="2983180"/>
            <a:ext cx="2106971" cy="43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2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из других </a:t>
            </a:r>
          </a:p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2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 бюджета – 2 657 831</a:t>
            </a:r>
          </a:p>
        </p:txBody>
      </p:sp>
      <p:sp>
        <p:nvSpPr>
          <p:cNvPr id="8202" name="TextBox 3">
            <a:extLst>
              <a:ext uri="{FF2B5EF4-FFF2-40B4-BE49-F238E27FC236}">
                <a16:creationId xmlns:a16="http://schemas.microsoft.com/office/drawing/2014/main" xmlns="" id="{7B8630F5-658B-4C86-B0C4-98C9D4228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3610" y="1044647"/>
            <a:ext cx="720374" cy="20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</a:p>
        </p:txBody>
      </p:sp>
      <p:sp>
        <p:nvSpPr>
          <p:cNvPr id="8203" name="TextBox 7">
            <a:extLst>
              <a:ext uri="{FF2B5EF4-FFF2-40B4-BE49-F238E27FC236}">
                <a16:creationId xmlns:a16="http://schemas.microsoft.com/office/drawing/2014/main" xmlns="" id="{1085D152-F171-4DF5-9C35-D69665658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333" y="84417"/>
            <a:ext cx="596942" cy="23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2" tIns="34286" rIns="68572" bIns="3428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718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ru-RU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altLang="ru-RU" sz="105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altLang="ru-RU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D1A532B7-3B31-49C5-AC54-4FD99A3B48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3973289"/>
              </p:ext>
            </p:extLst>
          </p:nvPr>
        </p:nvGraphicFramePr>
        <p:xfrm>
          <a:off x="80628" y="1044647"/>
          <a:ext cx="3723484" cy="2679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xmlns="" id="{B87987FF-0BAE-4C3B-AD2B-07D195980A9C}"/>
              </a:ext>
            </a:extLst>
          </p:cNvPr>
          <p:cNvGraphicFramePr/>
          <p:nvPr/>
        </p:nvGraphicFramePr>
        <p:xfrm>
          <a:off x="3391458" y="1231365"/>
          <a:ext cx="3331369" cy="142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xmlns="" id="{B08D1F88-7F55-4D75-AC13-49034E1EFA0F}"/>
              </a:ext>
            </a:extLst>
          </p:cNvPr>
          <p:cNvGraphicFramePr/>
          <p:nvPr/>
        </p:nvGraphicFramePr>
        <p:xfrm>
          <a:off x="3431709" y="2718439"/>
          <a:ext cx="3443741" cy="1779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xmlns="" id="{6982BA17-16DB-4F70-AB02-6816E11C37C7}"/>
              </a:ext>
            </a:extLst>
          </p:cNvPr>
          <p:cNvGraphicFramePr/>
          <p:nvPr/>
        </p:nvGraphicFramePr>
        <p:xfrm>
          <a:off x="398410" y="3312698"/>
          <a:ext cx="3621728" cy="1224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19E09EA1-A8C9-8FB5-2405-97D843DC2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" b="25723"/>
          <a:stretch>
            <a:fillRect/>
          </a:stretch>
        </p:blipFill>
        <p:spPr bwMode="auto">
          <a:xfrm>
            <a:off x="-33756" y="128578"/>
            <a:ext cx="660818" cy="5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4C5D182-28C2-AC8E-0DA7-AD5EF13166B6}"/>
              </a:ext>
            </a:extLst>
          </p:cNvPr>
          <p:cNvSpPr txBox="1"/>
          <p:nvPr/>
        </p:nvSpPr>
        <p:spPr>
          <a:xfrm>
            <a:off x="-16838" y="3844025"/>
            <a:ext cx="14542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18">
              <a:defRPr/>
            </a:pPr>
            <a:r>
              <a:rPr lang="ru-RU" sz="105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lang="ru-RU" sz="105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</a:t>
            </a:r>
          </a:p>
        </p:txBody>
      </p:sp>
    </p:spTree>
    <p:extLst>
      <p:ext uri="{BB962C8B-B14F-4D97-AF65-F5344CB8AC3E}">
        <p14:creationId xmlns:p14="http://schemas.microsoft.com/office/powerpoint/2010/main" val="1277347024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15129</TotalTime>
  <Words>3537</Words>
  <Application>Microsoft Office PowerPoint</Application>
  <PresentationFormat>Произвольный</PresentationFormat>
  <Paragraphs>1218</Paragraphs>
  <Slides>26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4_Тема Office</vt:lpstr>
      <vt:lpstr>1_Тема Office</vt:lpstr>
      <vt:lpstr>Тема Office</vt:lpstr>
      <vt:lpstr>2_Тема Office</vt:lpstr>
      <vt:lpstr>5_Тема Office</vt:lpstr>
      <vt:lpstr>3_Тема Office</vt:lpstr>
      <vt:lpstr>Бюджет для граждан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Динамика доходной части бюджета за 2024-2025 гг.</vt:lpstr>
      <vt:lpstr>Исполнение доходной части бюджета за 2025 г.</vt:lpstr>
      <vt:lpstr>Презентация PowerPoint</vt:lpstr>
      <vt:lpstr>Основные характеристики бюджета 2025 г.  </vt:lpstr>
      <vt:lpstr>Динамика налоговых доходов местного бюджета   </vt:lpstr>
      <vt:lpstr>Крупные плательщики налоговых и неналоговых доходов бюджета</vt:lpstr>
      <vt:lpstr>Поступления НДФЛ по категориям плательщиков </vt:lpstr>
      <vt:lpstr>Динамика неналоговых доходов местного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Непрограммные расходы</vt:lpstr>
      <vt:lpstr>Презентация PowerPoint</vt:lpstr>
      <vt:lpstr>Бюджет Шебекинского муниципального округа  в разрезе отраслей</vt:lpstr>
      <vt:lpstr>Общегосударственные вопросы</vt:lpstr>
      <vt:lpstr>    Национальная безопасность и правоохранительная деятельность</vt:lpstr>
      <vt:lpstr>    Национальная экономика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Журавлева Ольга</dc:creator>
  <cp:lastModifiedBy>Колтуненко</cp:lastModifiedBy>
  <cp:revision>803</cp:revision>
  <cp:lastPrinted>2026-03-13T14:38:46Z</cp:lastPrinted>
  <dcterms:created xsi:type="dcterms:W3CDTF">2019-04-03T08:55:26Z</dcterms:created>
  <dcterms:modified xsi:type="dcterms:W3CDTF">2026-03-31T11:21:41Z</dcterms:modified>
</cp:coreProperties>
</file>